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37"/>
  </p:notesMasterIdLst>
  <p:sldIdLst>
    <p:sldId id="293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</p:sldIdLst>
  <p:sldSz cx="10799763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2" userDrawn="1">
          <p15:clr>
            <a:srgbClr val="A4A3A4"/>
          </p15:clr>
        </p15:guide>
        <p15:guide id="2" pos="3402" userDrawn="1">
          <p15:clr>
            <a:srgbClr val="A4A3A4"/>
          </p15:clr>
        </p15:guide>
        <p15:guide id="3" pos="453" userDrawn="1">
          <p15:clr>
            <a:srgbClr val="A4A3A4"/>
          </p15:clr>
        </p15:guide>
        <p15:guide id="4" pos="635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 波" initials="张" lastIdx="4" clrIdx="0">
    <p:extLst>
      <p:ext uri="{19B8F6BF-5375-455C-9EA6-DF929625EA0E}">
        <p15:presenceInfo xmlns:p15="http://schemas.microsoft.com/office/powerpoint/2012/main" userId="c47b2c95019ca5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750"/>
    <a:srgbClr val="731D77"/>
    <a:srgbClr val="B39E05"/>
    <a:srgbClr val="AB8BBF"/>
    <a:srgbClr val="8B5DA6"/>
    <a:srgbClr val="230B3E"/>
    <a:srgbClr val="1D0933"/>
    <a:srgbClr val="1F0A36"/>
    <a:srgbClr val="E7DF00"/>
    <a:srgbClr val="160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2562" y="822"/>
      </p:cViewPr>
      <p:guideLst>
        <p:guide orient="horz" pos="272"/>
        <p:guide pos="3402"/>
        <p:guide pos="453"/>
        <p:guide pos="63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892D7-7E12-4FF9-BC73-27996FB38D30}" type="datetimeFigureOut">
              <a:rPr lang="zh-CN" altLang="en-US" smtClean="0"/>
              <a:t>2019/11/9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000C0-5F9E-46C8-8603-2E55E4290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448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485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6073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5896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607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1582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5216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9148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261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1947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736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355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3821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7387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193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4340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157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0017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7203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3888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2291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019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22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9288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115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0755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2385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802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8821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734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004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825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936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CDF9A-C445-4251-B792-FD589D9FC0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573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4E3A6BD1-5111-4B78-A1C1-734AD4C24EE7}"/>
              </a:ext>
            </a:extLst>
          </p:cNvPr>
          <p:cNvSpPr/>
          <p:nvPr userDrawn="1"/>
        </p:nvSpPr>
        <p:spPr>
          <a:xfrm rot="20001303">
            <a:off x="5076196" y="1647268"/>
            <a:ext cx="4506051" cy="9142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31D77"/>
              </a:gs>
              <a:gs pos="47000">
                <a:srgbClr val="731D77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21017B3-15BD-4E44-96E7-6A58FE2B69BF}"/>
              </a:ext>
            </a:extLst>
          </p:cNvPr>
          <p:cNvSpPr/>
          <p:nvPr userDrawn="1"/>
        </p:nvSpPr>
        <p:spPr>
          <a:xfrm rot="20001303">
            <a:off x="-788731" y="5851001"/>
            <a:ext cx="1781272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39E1099-26A9-443D-BABA-072FE58F54B1}"/>
              </a:ext>
            </a:extLst>
          </p:cNvPr>
          <p:cNvSpPr/>
          <p:nvPr userDrawn="1"/>
        </p:nvSpPr>
        <p:spPr>
          <a:xfrm rot="20001303">
            <a:off x="-1114580" y="5976726"/>
            <a:ext cx="3793428" cy="6533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F07EA4A-36B8-4215-A44E-C65BAA658944}"/>
              </a:ext>
            </a:extLst>
          </p:cNvPr>
          <p:cNvSpPr/>
          <p:nvPr userDrawn="1"/>
        </p:nvSpPr>
        <p:spPr>
          <a:xfrm rot="20001303">
            <a:off x="7484814" y="5451322"/>
            <a:ext cx="4126047" cy="300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31D77"/>
              </a:gs>
              <a:gs pos="47000">
                <a:srgbClr val="731D77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DE4D609-0C6F-43C7-8192-07BFF4F1A2D1}"/>
              </a:ext>
            </a:extLst>
          </p:cNvPr>
          <p:cNvSpPr/>
          <p:nvPr userDrawn="1"/>
        </p:nvSpPr>
        <p:spPr>
          <a:xfrm rot="20001303">
            <a:off x="8113859" y="41871"/>
            <a:ext cx="2444243" cy="5282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1BC250A-310B-44B0-BC5E-7D0F0E3E8C2F}"/>
              </a:ext>
            </a:extLst>
          </p:cNvPr>
          <p:cNvSpPr/>
          <p:nvPr userDrawn="1"/>
        </p:nvSpPr>
        <p:spPr>
          <a:xfrm rot="20001303">
            <a:off x="8030506" y="4954661"/>
            <a:ext cx="3311870" cy="1332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9D7AA09-F96B-4686-95B8-5EF3116B5644}"/>
              </a:ext>
            </a:extLst>
          </p:cNvPr>
          <p:cNvSpPr/>
          <p:nvPr userDrawn="1"/>
        </p:nvSpPr>
        <p:spPr>
          <a:xfrm rot="20001303">
            <a:off x="4831310" y="-271569"/>
            <a:ext cx="4528583" cy="197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5E18EA6-92B9-4D9A-9D43-97C9C519F780}"/>
              </a:ext>
            </a:extLst>
          </p:cNvPr>
          <p:cNvSpPr/>
          <p:nvPr userDrawn="1"/>
        </p:nvSpPr>
        <p:spPr>
          <a:xfrm rot="20001303">
            <a:off x="4611673" y="4138116"/>
            <a:ext cx="5064174" cy="160695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836FF1B-621D-4A00-8EE3-AF65CC9C5CD1}"/>
              </a:ext>
            </a:extLst>
          </p:cNvPr>
          <p:cNvSpPr/>
          <p:nvPr userDrawn="1"/>
        </p:nvSpPr>
        <p:spPr>
          <a:xfrm rot="20001303">
            <a:off x="9066793" y="1364170"/>
            <a:ext cx="2272801" cy="284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6" name="圆角矩形 97">
            <a:extLst>
              <a:ext uri="{FF2B5EF4-FFF2-40B4-BE49-F238E27FC236}">
                <a16:creationId xmlns:a16="http://schemas.microsoft.com/office/drawing/2014/main" id="{570469E0-3D33-4D76-8C72-059B3A1F6692}"/>
              </a:ext>
            </a:extLst>
          </p:cNvPr>
          <p:cNvSpPr/>
          <p:nvPr userDrawn="1"/>
        </p:nvSpPr>
        <p:spPr>
          <a:xfrm>
            <a:off x="912299" y="3424836"/>
            <a:ext cx="2413130" cy="430882"/>
          </a:xfrm>
          <a:prstGeom prst="roundRect">
            <a:avLst>
              <a:gd name="adj" fmla="val 50000"/>
            </a:avLst>
          </a:prstGeom>
          <a:solidFill>
            <a:schemeClr val="tx1">
              <a:alpha val="35000"/>
            </a:schemeClr>
          </a:solidFill>
          <a:ln w="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281A401-2A38-4B23-B07E-3CB2CCDCB947}"/>
              </a:ext>
            </a:extLst>
          </p:cNvPr>
          <p:cNvSpPr/>
          <p:nvPr userDrawn="1"/>
        </p:nvSpPr>
        <p:spPr>
          <a:xfrm rot="20001303">
            <a:off x="5785290" y="72523"/>
            <a:ext cx="3908794" cy="569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0335D33-1DD6-43A5-8CB0-8F55AC97773C}"/>
              </a:ext>
            </a:extLst>
          </p:cNvPr>
          <p:cNvGrpSpPr/>
          <p:nvPr userDrawn="1"/>
        </p:nvGrpSpPr>
        <p:grpSpPr>
          <a:xfrm>
            <a:off x="6156027" y="1770367"/>
            <a:ext cx="3931965" cy="3927576"/>
            <a:chOff x="561486" y="436997"/>
            <a:chExt cx="765664" cy="764812"/>
          </a:xfrm>
          <a:effectLst>
            <a:outerShdw blurRad="508000" dir="18900000" sy="23000" kx="-1200000" algn="bl" rotWithShape="0">
              <a:prstClr val="black">
                <a:alpha val="84000"/>
              </a:prstClr>
            </a:outerShdw>
          </a:effectLst>
        </p:grpSpPr>
        <p:sp>
          <p:nvSpPr>
            <p:cNvPr id="20" name="AutoShape 3">
              <a:extLst>
                <a:ext uri="{FF2B5EF4-FFF2-40B4-BE49-F238E27FC236}">
                  <a16:creationId xmlns:a16="http://schemas.microsoft.com/office/drawing/2014/main" id="{FB34184D-15A6-44C5-A5EB-537723682BB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61486" y="436997"/>
              <a:ext cx="765664" cy="764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552DC9E3-DB0C-4BD3-8004-A40FC4B4E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706" y="692076"/>
              <a:ext cx="109016" cy="64302"/>
            </a:xfrm>
            <a:custGeom>
              <a:avLst/>
              <a:gdLst>
                <a:gd name="T0" fmla="*/ 20 w 123"/>
                <a:gd name="T1" fmla="*/ 64 h 73"/>
                <a:gd name="T2" fmla="*/ 23 w 123"/>
                <a:gd name="T3" fmla="*/ 64 h 73"/>
                <a:gd name="T4" fmla="*/ 25 w 123"/>
                <a:gd name="T5" fmla="*/ 64 h 73"/>
                <a:gd name="T6" fmla="*/ 36 w 123"/>
                <a:gd name="T7" fmla="*/ 73 h 73"/>
                <a:gd name="T8" fmla="*/ 34 w 123"/>
                <a:gd name="T9" fmla="*/ 62 h 73"/>
                <a:gd name="T10" fmla="*/ 123 w 123"/>
                <a:gd name="T11" fmla="*/ 44 h 73"/>
                <a:gd name="T12" fmla="*/ 47 w 123"/>
                <a:gd name="T13" fmla="*/ 39 h 73"/>
                <a:gd name="T14" fmla="*/ 47 w 123"/>
                <a:gd name="T15" fmla="*/ 26 h 73"/>
                <a:gd name="T16" fmla="*/ 48 w 123"/>
                <a:gd name="T17" fmla="*/ 26 h 73"/>
                <a:gd name="T18" fmla="*/ 47 w 123"/>
                <a:gd name="T19" fmla="*/ 25 h 73"/>
                <a:gd name="T20" fmla="*/ 43 w 123"/>
                <a:gd name="T21" fmla="*/ 14 h 73"/>
                <a:gd name="T22" fmla="*/ 28 w 123"/>
                <a:gd name="T23" fmla="*/ 0 h 73"/>
                <a:gd name="T24" fmla="*/ 27 w 123"/>
                <a:gd name="T25" fmla="*/ 0 h 73"/>
                <a:gd name="T26" fmla="*/ 25 w 123"/>
                <a:gd name="T27" fmla="*/ 0 h 73"/>
                <a:gd name="T28" fmla="*/ 2 w 123"/>
                <a:gd name="T29" fmla="*/ 27 h 73"/>
                <a:gd name="T30" fmla="*/ 20 w 123"/>
                <a:gd name="T31" fmla="*/ 6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3" h="73">
                  <a:moveTo>
                    <a:pt x="20" y="64"/>
                  </a:moveTo>
                  <a:cubicBezTo>
                    <a:pt x="23" y="64"/>
                    <a:pt x="23" y="64"/>
                    <a:pt x="23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4"/>
                    <a:pt x="47" y="30"/>
                    <a:pt x="47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6" y="21"/>
                    <a:pt x="45" y="17"/>
                    <a:pt x="43" y="14"/>
                  </a:cubicBezTo>
                  <a:cubicBezTo>
                    <a:pt x="38" y="4"/>
                    <a:pt x="30" y="1"/>
                    <a:pt x="2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0" y="0"/>
                    <a:pt x="2" y="14"/>
                    <a:pt x="2" y="27"/>
                  </a:cubicBezTo>
                  <a:cubicBezTo>
                    <a:pt x="0" y="59"/>
                    <a:pt x="18" y="63"/>
                    <a:pt x="20" y="64"/>
                  </a:cubicBezTo>
                </a:path>
              </a:pathLst>
            </a:custGeom>
            <a:solidFill>
              <a:srgbClr val="712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5572BA2C-2B85-44DC-ACB9-56D6C374B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083" y="446792"/>
              <a:ext cx="49824" cy="51101"/>
            </a:xfrm>
            <a:custGeom>
              <a:avLst/>
              <a:gdLst>
                <a:gd name="T0" fmla="*/ 25 w 56"/>
                <a:gd name="T1" fmla="*/ 56 h 58"/>
                <a:gd name="T2" fmla="*/ 53 w 56"/>
                <a:gd name="T3" fmla="*/ 20 h 58"/>
                <a:gd name="T4" fmla="*/ 20 w 56"/>
                <a:gd name="T5" fmla="*/ 14 h 58"/>
                <a:gd name="T6" fmla="*/ 11 w 56"/>
                <a:gd name="T7" fmla="*/ 47 h 58"/>
                <a:gd name="T8" fmla="*/ 25 w 56"/>
                <a:gd name="T9" fmla="*/ 5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8">
                  <a:moveTo>
                    <a:pt x="25" y="56"/>
                  </a:moveTo>
                  <a:cubicBezTo>
                    <a:pt x="25" y="56"/>
                    <a:pt x="56" y="58"/>
                    <a:pt x="53" y="20"/>
                  </a:cubicBezTo>
                  <a:cubicBezTo>
                    <a:pt x="53" y="20"/>
                    <a:pt x="45" y="0"/>
                    <a:pt x="20" y="14"/>
                  </a:cubicBezTo>
                  <a:cubicBezTo>
                    <a:pt x="20" y="14"/>
                    <a:pt x="0" y="27"/>
                    <a:pt x="11" y="47"/>
                  </a:cubicBezTo>
                  <a:cubicBezTo>
                    <a:pt x="11" y="47"/>
                    <a:pt x="18" y="55"/>
                    <a:pt x="25" y="56"/>
                  </a:cubicBezTo>
                </a:path>
              </a:pathLst>
            </a:custGeom>
            <a:gradFill flip="none" rotWithShape="1">
              <a:gsLst>
                <a:gs pos="13000">
                  <a:srgbClr val="D598EE"/>
                </a:gs>
                <a:gs pos="31000">
                  <a:srgbClr val="AE7EC1"/>
                </a:gs>
              </a:gsLst>
              <a:lin ang="42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4252E22F-30D1-4AD2-8E2B-00F8F2206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265" y="497041"/>
              <a:ext cx="16608" cy="14479"/>
            </a:xfrm>
            <a:custGeom>
              <a:avLst/>
              <a:gdLst>
                <a:gd name="T0" fmla="*/ 2 w 19"/>
                <a:gd name="T1" fmla="*/ 2 h 16"/>
                <a:gd name="T2" fmla="*/ 18 w 19"/>
                <a:gd name="T3" fmla="*/ 0 h 16"/>
                <a:gd name="T4" fmla="*/ 18 w 19"/>
                <a:gd name="T5" fmla="*/ 11 h 16"/>
                <a:gd name="T6" fmla="*/ 0 w 19"/>
                <a:gd name="T7" fmla="*/ 9 h 16"/>
                <a:gd name="T8" fmla="*/ 2 w 19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6">
                  <a:moveTo>
                    <a:pt x="2" y="2"/>
                  </a:moveTo>
                  <a:cubicBezTo>
                    <a:pt x="2" y="2"/>
                    <a:pt x="10" y="4"/>
                    <a:pt x="18" y="0"/>
                  </a:cubicBezTo>
                  <a:cubicBezTo>
                    <a:pt x="18" y="0"/>
                    <a:pt x="19" y="9"/>
                    <a:pt x="18" y="11"/>
                  </a:cubicBezTo>
                  <a:cubicBezTo>
                    <a:pt x="18" y="11"/>
                    <a:pt x="10" y="16"/>
                    <a:pt x="0" y="9"/>
                  </a:cubicBezTo>
                  <a:cubicBezTo>
                    <a:pt x="0" y="9"/>
                    <a:pt x="2" y="4"/>
                    <a:pt x="2" y="2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EE81383D-EDFB-4227-8358-9358921FB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433" y="508538"/>
              <a:ext cx="19589" cy="18737"/>
            </a:xfrm>
            <a:custGeom>
              <a:avLst/>
              <a:gdLst>
                <a:gd name="T0" fmla="*/ 3 w 22"/>
                <a:gd name="T1" fmla="*/ 0 h 21"/>
                <a:gd name="T2" fmla="*/ 22 w 22"/>
                <a:gd name="T3" fmla="*/ 1 h 21"/>
                <a:gd name="T4" fmla="*/ 22 w 22"/>
                <a:gd name="T5" fmla="*/ 13 h 21"/>
                <a:gd name="T6" fmla="*/ 1 w 22"/>
                <a:gd name="T7" fmla="*/ 9 h 21"/>
                <a:gd name="T8" fmla="*/ 3 w 2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3" y="0"/>
                  </a:moveTo>
                  <a:cubicBezTo>
                    <a:pt x="3" y="0"/>
                    <a:pt x="15" y="6"/>
                    <a:pt x="22" y="1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3"/>
                    <a:pt x="5" y="21"/>
                    <a:pt x="1" y="9"/>
                  </a:cubicBezTo>
                  <a:cubicBezTo>
                    <a:pt x="0" y="8"/>
                    <a:pt x="3" y="0"/>
                    <a:pt x="3" y="0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D384F03C-96CC-4B53-B5B2-848E026AE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81" y="520036"/>
              <a:ext cx="20440" cy="24273"/>
            </a:xfrm>
            <a:custGeom>
              <a:avLst/>
              <a:gdLst>
                <a:gd name="T0" fmla="*/ 2 w 23"/>
                <a:gd name="T1" fmla="*/ 0 h 27"/>
                <a:gd name="T2" fmla="*/ 23 w 23"/>
                <a:gd name="T3" fmla="*/ 3 h 27"/>
                <a:gd name="T4" fmla="*/ 23 w 23"/>
                <a:gd name="T5" fmla="*/ 11 h 27"/>
                <a:gd name="T6" fmla="*/ 0 w 23"/>
                <a:gd name="T7" fmla="*/ 7 h 27"/>
                <a:gd name="T8" fmla="*/ 2 w 23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7">
                  <a:moveTo>
                    <a:pt x="2" y="0"/>
                  </a:moveTo>
                  <a:cubicBezTo>
                    <a:pt x="2" y="0"/>
                    <a:pt x="11" y="8"/>
                    <a:pt x="23" y="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16" y="27"/>
                    <a:pt x="0" y="7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0D4D97A3-829C-463E-BEE7-1FBD03B81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677" y="524720"/>
              <a:ext cx="48546" cy="43436"/>
            </a:xfrm>
            <a:custGeom>
              <a:avLst/>
              <a:gdLst>
                <a:gd name="T0" fmla="*/ 14 w 55"/>
                <a:gd name="T1" fmla="*/ 0 h 49"/>
                <a:gd name="T2" fmla="*/ 31 w 55"/>
                <a:gd name="T3" fmla="*/ 16 h 49"/>
                <a:gd name="T4" fmla="*/ 44 w 55"/>
                <a:gd name="T5" fmla="*/ 0 h 49"/>
                <a:gd name="T6" fmla="*/ 53 w 55"/>
                <a:gd name="T7" fmla="*/ 5 h 49"/>
                <a:gd name="T8" fmla="*/ 53 w 55"/>
                <a:gd name="T9" fmla="*/ 22 h 49"/>
                <a:gd name="T10" fmla="*/ 0 w 55"/>
                <a:gd name="T11" fmla="*/ 21 h 49"/>
                <a:gd name="T12" fmla="*/ 14 w 55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49">
                  <a:moveTo>
                    <a:pt x="14" y="0"/>
                  </a:moveTo>
                  <a:cubicBezTo>
                    <a:pt x="14" y="0"/>
                    <a:pt x="9" y="15"/>
                    <a:pt x="31" y="16"/>
                  </a:cubicBezTo>
                  <a:cubicBezTo>
                    <a:pt x="31" y="16"/>
                    <a:pt x="45" y="17"/>
                    <a:pt x="44" y="0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5" y="17"/>
                    <a:pt x="53" y="22"/>
                  </a:cubicBezTo>
                  <a:cubicBezTo>
                    <a:pt x="53" y="22"/>
                    <a:pt x="29" y="49"/>
                    <a:pt x="0" y="21"/>
                  </a:cubicBezTo>
                  <a:cubicBezTo>
                    <a:pt x="0" y="21"/>
                    <a:pt x="5" y="3"/>
                    <a:pt x="14" y="0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A86244FE-D873-4211-8B94-83995AB55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83" y="528127"/>
              <a:ext cx="391775" cy="412641"/>
            </a:xfrm>
            <a:custGeom>
              <a:avLst/>
              <a:gdLst>
                <a:gd name="T0" fmla="*/ 239 w 442"/>
                <a:gd name="T1" fmla="*/ 0 h 466"/>
                <a:gd name="T2" fmla="*/ 413 w 442"/>
                <a:gd name="T3" fmla="*/ 112 h 466"/>
                <a:gd name="T4" fmla="*/ 426 w 442"/>
                <a:gd name="T5" fmla="*/ 251 h 466"/>
                <a:gd name="T6" fmla="*/ 389 w 442"/>
                <a:gd name="T7" fmla="*/ 281 h 466"/>
                <a:gd name="T8" fmla="*/ 399 w 442"/>
                <a:gd name="T9" fmla="*/ 311 h 466"/>
                <a:gd name="T10" fmla="*/ 296 w 442"/>
                <a:gd name="T11" fmla="*/ 425 h 466"/>
                <a:gd name="T12" fmla="*/ 98 w 442"/>
                <a:gd name="T13" fmla="*/ 406 h 466"/>
                <a:gd name="T14" fmla="*/ 0 w 442"/>
                <a:gd name="T15" fmla="*/ 258 h 466"/>
                <a:gd name="T16" fmla="*/ 220 w 442"/>
                <a:gd name="T17" fmla="*/ 333 h 466"/>
                <a:gd name="T18" fmla="*/ 402 w 442"/>
                <a:gd name="T19" fmla="*/ 234 h 466"/>
                <a:gd name="T20" fmla="*/ 392 w 442"/>
                <a:gd name="T21" fmla="*/ 125 h 466"/>
                <a:gd name="T22" fmla="*/ 363 w 442"/>
                <a:gd name="T23" fmla="*/ 122 h 466"/>
                <a:gd name="T24" fmla="*/ 23 w 442"/>
                <a:gd name="T25" fmla="*/ 143 h 466"/>
                <a:gd name="T26" fmla="*/ 182 w 442"/>
                <a:gd name="T27" fmla="*/ 4 h 466"/>
                <a:gd name="T28" fmla="*/ 178 w 442"/>
                <a:gd name="T29" fmla="*/ 15 h 466"/>
                <a:gd name="T30" fmla="*/ 239 w 442"/>
                <a:gd name="T31" fmla="*/ 20 h 466"/>
                <a:gd name="T32" fmla="*/ 239 w 442"/>
                <a:gd name="T33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2" h="466">
                  <a:moveTo>
                    <a:pt x="239" y="0"/>
                  </a:moveTo>
                  <a:cubicBezTo>
                    <a:pt x="239" y="0"/>
                    <a:pt x="369" y="4"/>
                    <a:pt x="413" y="112"/>
                  </a:cubicBezTo>
                  <a:cubicBezTo>
                    <a:pt x="413" y="112"/>
                    <a:pt x="442" y="169"/>
                    <a:pt x="426" y="251"/>
                  </a:cubicBezTo>
                  <a:cubicBezTo>
                    <a:pt x="426" y="251"/>
                    <a:pt x="399" y="250"/>
                    <a:pt x="389" y="281"/>
                  </a:cubicBezTo>
                  <a:cubicBezTo>
                    <a:pt x="389" y="281"/>
                    <a:pt x="389" y="301"/>
                    <a:pt x="399" y="311"/>
                  </a:cubicBezTo>
                  <a:cubicBezTo>
                    <a:pt x="399" y="311"/>
                    <a:pt x="382" y="390"/>
                    <a:pt x="296" y="425"/>
                  </a:cubicBezTo>
                  <a:cubicBezTo>
                    <a:pt x="296" y="425"/>
                    <a:pt x="180" y="466"/>
                    <a:pt x="98" y="406"/>
                  </a:cubicBezTo>
                  <a:cubicBezTo>
                    <a:pt x="98" y="406"/>
                    <a:pt x="17" y="354"/>
                    <a:pt x="0" y="258"/>
                  </a:cubicBezTo>
                  <a:cubicBezTo>
                    <a:pt x="0" y="258"/>
                    <a:pt x="52" y="350"/>
                    <a:pt x="220" y="333"/>
                  </a:cubicBezTo>
                  <a:cubicBezTo>
                    <a:pt x="220" y="333"/>
                    <a:pt x="350" y="328"/>
                    <a:pt x="402" y="234"/>
                  </a:cubicBezTo>
                  <a:cubicBezTo>
                    <a:pt x="402" y="234"/>
                    <a:pt x="406" y="165"/>
                    <a:pt x="392" y="125"/>
                  </a:cubicBezTo>
                  <a:cubicBezTo>
                    <a:pt x="392" y="125"/>
                    <a:pt x="390" y="108"/>
                    <a:pt x="363" y="122"/>
                  </a:cubicBezTo>
                  <a:cubicBezTo>
                    <a:pt x="363" y="122"/>
                    <a:pt x="142" y="231"/>
                    <a:pt x="23" y="143"/>
                  </a:cubicBezTo>
                  <a:cubicBezTo>
                    <a:pt x="23" y="143"/>
                    <a:pt x="54" y="18"/>
                    <a:pt x="182" y="4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78" y="15"/>
                    <a:pt x="204" y="55"/>
                    <a:pt x="239" y="20"/>
                  </a:cubicBezTo>
                  <a:cubicBezTo>
                    <a:pt x="239" y="20"/>
                    <a:pt x="243" y="7"/>
                    <a:pt x="239" y="0"/>
                  </a:cubicBezTo>
                </a:path>
              </a:pathLst>
            </a:custGeom>
            <a:gradFill flip="none" rotWithShape="1">
              <a:gsLst>
                <a:gs pos="7000">
                  <a:srgbClr val="D598EE">
                    <a:lumMod val="0"/>
                    <a:lumOff val="100000"/>
                  </a:srgbClr>
                </a:gs>
                <a:gs pos="20000">
                  <a:srgbClr val="D598EE"/>
                </a:gs>
                <a:gs pos="31000">
                  <a:srgbClr val="AE7EC1"/>
                </a:gs>
              </a:gsLst>
              <a:lin ang="42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57E0E82-6841-4F7D-BE50-7AA2ABE32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483" y="641401"/>
              <a:ext cx="321085" cy="146916"/>
            </a:xfrm>
            <a:custGeom>
              <a:avLst/>
              <a:gdLst>
                <a:gd name="T0" fmla="*/ 19 w 362"/>
                <a:gd name="T1" fmla="*/ 29 h 166"/>
                <a:gd name="T2" fmla="*/ 345 w 362"/>
                <a:gd name="T3" fmla="*/ 0 h 166"/>
                <a:gd name="T4" fmla="*/ 357 w 362"/>
                <a:gd name="T5" fmla="*/ 98 h 166"/>
                <a:gd name="T6" fmla="*/ 184 w 362"/>
                <a:gd name="T7" fmla="*/ 166 h 166"/>
                <a:gd name="T8" fmla="*/ 122 w 362"/>
                <a:gd name="T9" fmla="*/ 116 h 166"/>
                <a:gd name="T10" fmla="*/ 67 w 362"/>
                <a:gd name="T11" fmla="*/ 146 h 166"/>
                <a:gd name="T12" fmla="*/ 15 w 362"/>
                <a:gd name="T13" fmla="*/ 115 h 166"/>
                <a:gd name="T14" fmla="*/ 19 w 362"/>
                <a:gd name="T15" fmla="*/ 2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2" h="166">
                  <a:moveTo>
                    <a:pt x="19" y="29"/>
                  </a:moveTo>
                  <a:cubicBezTo>
                    <a:pt x="19" y="29"/>
                    <a:pt x="134" y="100"/>
                    <a:pt x="345" y="0"/>
                  </a:cubicBezTo>
                  <a:cubicBezTo>
                    <a:pt x="345" y="0"/>
                    <a:pt x="362" y="64"/>
                    <a:pt x="357" y="98"/>
                  </a:cubicBezTo>
                  <a:cubicBezTo>
                    <a:pt x="357" y="98"/>
                    <a:pt x="314" y="157"/>
                    <a:pt x="184" y="166"/>
                  </a:cubicBezTo>
                  <a:cubicBezTo>
                    <a:pt x="184" y="166"/>
                    <a:pt x="144" y="124"/>
                    <a:pt x="122" y="116"/>
                  </a:cubicBezTo>
                  <a:cubicBezTo>
                    <a:pt x="122" y="116"/>
                    <a:pt x="116" y="111"/>
                    <a:pt x="67" y="146"/>
                  </a:cubicBezTo>
                  <a:cubicBezTo>
                    <a:pt x="67" y="146"/>
                    <a:pt x="33" y="133"/>
                    <a:pt x="15" y="115"/>
                  </a:cubicBezTo>
                  <a:cubicBezTo>
                    <a:pt x="15" y="115"/>
                    <a:pt x="0" y="69"/>
                    <a:pt x="19" y="2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C8F7E57F-FB50-4D5A-B4B0-5295A6A8E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049" y="698890"/>
              <a:ext cx="28106" cy="38326"/>
            </a:xfrm>
            <a:custGeom>
              <a:avLst/>
              <a:gdLst>
                <a:gd name="T0" fmla="*/ 8 w 32"/>
                <a:gd name="T1" fmla="*/ 41 h 43"/>
                <a:gd name="T2" fmla="*/ 26 w 32"/>
                <a:gd name="T3" fmla="*/ 30 h 43"/>
                <a:gd name="T4" fmla="*/ 17 w 32"/>
                <a:gd name="T5" fmla="*/ 3 h 43"/>
                <a:gd name="T6" fmla="*/ 10 w 32"/>
                <a:gd name="T7" fmla="*/ 37 h 43"/>
                <a:gd name="T8" fmla="*/ 8 w 32"/>
                <a:gd name="T9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3">
                  <a:moveTo>
                    <a:pt x="8" y="41"/>
                  </a:moveTo>
                  <a:cubicBezTo>
                    <a:pt x="8" y="41"/>
                    <a:pt x="25" y="43"/>
                    <a:pt x="26" y="30"/>
                  </a:cubicBezTo>
                  <a:cubicBezTo>
                    <a:pt x="26" y="30"/>
                    <a:pt x="32" y="0"/>
                    <a:pt x="17" y="3"/>
                  </a:cubicBezTo>
                  <a:cubicBezTo>
                    <a:pt x="17" y="3"/>
                    <a:pt x="0" y="7"/>
                    <a:pt x="10" y="37"/>
                  </a:cubicBezTo>
                  <a:cubicBezTo>
                    <a:pt x="10" y="37"/>
                    <a:pt x="5" y="37"/>
                    <a:pt x="8" y="41"/>
                  </a:cubicBezTo>
                </a:path>
              </a:pathLst>
            </a:custGeom>
            <a:solidFill>
              <a:srgbClr val="712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05A10C79-1D50-4543-A86D-99D56AD13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010" y="696335"/>
              <a:ext cx="14053" cy="32790"/>
            </a:xfrm>
            <a:custGeom>
              <a:avLst/>
              <a:gdLst>
                <a:gd name="T0" fmla="*/ 5 w 16"/>
                <a:gd name="T1" fmla="*/ 37 h 37"/>
                <a:gd name="T2" fmla="*/ 16 w 16"/>
                <a:gd name="T3" fmla="*/ 14 h 37"/>
                <a:gd name="T4" fmla="*/ 2 w 16"/>
                <a:gd name="T5" fmla="*/ 19 h 37"/>
                <a:gd name="T6" fmla="*/ 5 w 16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7">
                  <a:moveTo>
                    <a:pt x="5" y="37"/>
                  </a:moveTo>
                  <a:cubicBezTo>
                    <a:pt x="5" y="37"/>
                    <a:pt x="2" y="15"/>
                    <a:pt x="16" y="14"/>
                  </a:cubicBezTo>
                  <a:cubicBezTo>
                    <a:pt x="16" y="14"/>
                    <a:pt x="9" y="0"/>
                    <a:pt x="2" y="19"/>
                  </a:cubicBezTo>
                  <a:cubicBezTo>
                    <a:pt x="2" y="19"/>
                    <a:pt x="0" y="30"/>
                    <a:pt x="5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32171DBC-1F4C-4C53-A31C-68D436BA7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500" y="701019"/>
              <a:ext cx="28957" cy="37900"/>
            </a:xfrm>
            <a:custGeom>
              <a:avLst/>
              <a:gdLst>
                <a:gd name="T0" fmla="*/ 32 w 33"/>
                <a:gd name="T1" fmla="*/ 39 h 43"/>
                <a:gd name="T2" fmla="*/ 11 w 33"/>
                <a:gd name="T3" fmla="*/ 43 h 43"/>
                <a:gd name="T4" fmla="*/ 1 w 33"/>
                <a:gd name="T5" fmla="*/ 18 h 43"/>
                <a:gd name="T6" fmla="*/ 14 w 33"/>
                <a:gd name="T7" fmla="*/ 1 h 43"/>
                <a:gd name="T8" fmla="*/ 22 w 33"/>
                <a:gd name="T9" fmla="*/ 38 h 43"/>
                <a:gd name="T10" fmla="*/ 32 w 33"/>
                <a:gd name="T11" fmla="*/ 3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43">
                  <a:moveTo>
                    <a:pt x="32" y="39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0" y="41"/>
                    <a:pt x="1" y="18"/>
                  </a:cubicBezTo>
                  <a:cubicBezTo>
                    <a:pt x="1" y="18"/>
                    <a:pt x="2" y="0"/>
                    <a:pt x="14" y="1"/>
                  </a:cubicBezTo>
                  <a:cubicBezTo>
                    <a:pt x="14" y="1"/>
                    <a:pt x="33" y="6"/>
                    <a:pt x="22" y="38"/>
                  </a:cubicBezTo>
                  <a:lnTo>
                    <a:pt x="32" y="39"/>
                  </a:lnTo>
                  <a:close/>
                </a:path>
              </a:pathLst>
            </a:custGeom>
            <a:solidFill>
              <a:srgbClr val="712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23494DB6-DADC-4FB0-AF54-E36CCAB00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203" y="693780"/>
              <a:ext cx="15756" cy="38752"/>
            </a:xfrm>
            <a:custGeom>
              <a:avLst/>
              <a:gdLst>
                <a:gd name="T0" fmla="*/ 7 w 18"/>
                <a:gd name="T1" fmla="*/ 44 h 44"/>
                <a:gd name="T2" fmla="*/ 18 w 18"/>
                <a:gd name="T3" fmla="*/ 17 h 44"/>
                <a:gd name="T4" fmla="*/ 3 w 18"/>
                <a:gd name="T5" fmla="*/ 21 h 44"/>
                <a:gd name="T6" fmla="*/ 7 w 18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44">
                  <a:moveTo>
                    <a:pt x="7" y="44"/>
                  </a:moveTo>
                  <a:cubicBezTo>
                    <a:pt x="7" y="44"/>
                    <a:pt x="3" y="20"/>
                    <a:pt x="18" y="17"/>
                  </a:cubicBezTo>
                  <a:cubicBezTo>
                    <a:pt x="18" y="17"/>
                    <a:pt x="9" y="0"/>
                    <a:pt x="3" y="21"/>
                  </a:cubicBezTo>
                  <a:cubicBezTo>
                    <a:pt x="3" y="21"/>
                    <a:pt x="0" y="37"/>
                    <a:pt x="7" y="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C9B6431C-A735-4616-854D-FFCA10560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360" y="747862"/>
              <a:ext cx="93259" cy="38752"/>
            </a:xfrm>
            <a:custGeom>
              <a:avLst/>
              <a:gdLst>
                <a:gd name="T0" fmla="*/ 0 w 105"/>
                <a:gd name="T1" fmla="*/ 27 h 44"/>
                <a:gd name="T2" fmla="*/ 105 w 105"/>
                <a:gd name="T3" fmla="*/ 44 h 44"/>
                <a:gd name="T4" fmla="*/ 46 w 105"/>
                <a:gd name="T5" fmla="*/ 0 h 44"/>
                <a:gd name="T6" fmla="*/ 0 w 105"/>
                <a:gd name="T7" fmla="*/ 2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" h="44">
                  <a:moveTo>
                    <a:pt x="0" y="27"/>
                  </a:moveTo>
                  <a:cubicBezTo>
                    <a:pt x="0" y="27"/>
                    <a:pt x="31" y="43"/>
                    <a:pt x="105" y="44"/>
                  </a:cubicBezTo>
                  <a:cubicBezTo>
                    <a:pt x="105" y="44"/>
                    <a:pt x="65" y="5"/>
                    <a:pt x="46" y="0"/>
                  </a:cubicBezTo>
                  <a:cubicBezTo>
                    <a:pt x="46" y="0"/>
                    <a:pt x="33" y="2"/>
                    <a:pt x="0" y="27"/>
                  </a:cubicBezTo>
                </a:path>
              </a:pathLst>
            </a:custGeom>
            <a:gradFill flip="none" rotWithShape="1">
              <a:gsLst>
                <a:gs pos="7000">
                  <a:srgbClr val="D598EE">
                    <a:lumMod val="0"/>
                    <a:lumOff val="100000"/>
                  </a:srgbClr>
                </a:gs>
                <a:gs pos="20000">
                  <a:srgbClr val="D598EE"/>
                </a:gs>
                <a:gs pos="31000">
                  <a:srgbClr val="AE7EC1"/>
                </a:gs>
              </a:gsLst>
              <a:lin ang="42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B25D714C-7F2A-4723-A4D8-1E0950B1B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83" y="724866"/>
              <a:ext cx="352597" cy="101776"/>
            </a:xfrm>
            <a:custGeom>
              <a:avLst/>
              <a:gdLst>
                <a:gd name="T0" fmla="*/ 23 w 398"/>
                <a:gd name="T1" fmla="*/ 1 h 115"/>
                <a:gd name="T2" fmla="*/ 28 w 398"/>
                <a:gd name="T3" fmla="*/ 19 h 115"/>
                <a:gd name="T4" fmla="*/ 23 w 398"/>
                <a:gd name="T5" fmla="*/ 19 h 115"/>
                <a:gd name="T6" fmla="*/ 211 w 398"/>
                <a:gd name="T7" fmla="*/ 75 h 115"/>
                <a:gd name="T8" fmla="*/ 376 w 398"/>
                <a:gd name="T9" fmla="*/ 5 h 115"/>
                <a:gd name="T10" fmla="*/ 398 w 398"/>
                <a:gd name="T11" fmla="*/ 10 h 115"/>
                <a:gd name="T12" fmla="*/ 160 w 398"/>
                <a:gd name="T13" fmla="*/ 108 h 115"/>
                <a:gd name="T14" fmla="*/ 0 w 398"/>
                <a:gd name="T15" fmla="*/ 23 h 115"/>
                <a:gd name="T16" fmla="*/ 3 w 398"/>
                <a:gd name="T17" fmla="*/ 12 h 115"/>
                <a:gd name="T18" fmla="*/ 23 w 398"/>
                <a:gd name="T19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8" h="115">
                  <a:moveTo>
                    <a:pt x="23" y="1"/>
                  </a:moveTo>
                  <a:cubicBezTo>
                    <a:pt x="23" y="1"/>
                    <a:pt x="25" y="14"/>
                    <a:pt x="28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78" y="82"/>
                    <a:pt x="211" y="75"/>
                  </a:cubicBezTo>
                  <a:cubicBezTo>
                    <a:pt x="211" y="75"/>
                    <a:pt x="318" y="70"/>
                    <a:pt x="376" y="5"/>
                  </a:cubicBezTo>
                  <a:cubicBezTo>
                    <a:pt x="376" y="5"/>
                    <a:pt x="381" y="9"/>
                    <a:pt x="398" y="10"/>
                  </a:cubicBezTo>
                  <a:cubicBezTo>
                    <a:pt x="398" y="10"/>
                    <a:pt x="352" y="115"/>
                    <a:pt x="160" y="108"/>
                  </a:cubicBezTo>
                  <a:cubicBezTo>
                    <a:pt x="160" y="108"/>
                    <a:pt x="38" y="103"/>
                    <a:pt x="0" y="2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17" y="0"/>
                    <a:pt x="23" y="1"/>
                  </a:cubicBezTo>
                </a:path>
              </a:pathLst>
            </a:custGeom>
            <a:gradFill flip="none" rotWithShape="1">
              <a:gsLst>
                <a:gs pos="13000">
                  <a:srgbClr val="AB47DA"/>
                </a:gs>
                <a:gs pos="31000">
                  <a:srgbClr val="7B4893"/>
                </a:gs>
              </a:gsLst>
              <a:lin ang="42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059E6FA4-67FC-4100-95DB-3E37C8104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626" y="635439"/>
              <a:ext cx="29383" cy="97092"/>
            </a:xfrm>
            <a:custGeom>
              <a:avLst/>
              <a:gdLst>
                <a:gd name="T0" fmla="*/ 0 w 33"/>
                <a:gd name="T1" fmla="*/ 4 h 110"/>
                <a:gd name="T2" fmla="*/ 11 w 33"/>
                <a:gd name="T3" fmla="*/ 104 h 110"/>
                <a:gd name="T4" fmla="*/ 33 w 33"/>
                <a:gd name="T5" fmla="*/ 110 h 110"/>
                <a:gd name="T6" fmla="*/ 18 w 33"/>
                <a:gd name="T7" fmla="*/ 0 h 110"/>
                <a:gd name="T8" fmla="*/ 0 w 33"/>
                <a:gd name="T9" fmla="*/ 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10">
                  <a:moveTo>
                    <a:pt x="0" y="4"/>
                  </a:moveTo>
                  <a:cubicBezTo>
                    <a:pt x="0" y="4"/>
                    <a:pt x="16" y="76"/>
                    <a:pt x="11" y="104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3" y="110"/>
                    <a:pt x="32" y="19"/>
                    <a:pt x="18" y="0"/>
                  </a:cubicBezTo>
                  <a:cubicBezTo>
                    <a:pt x="18" y="0"/>
                    <a:pt x="6" y="1"/>
                    <a:pt x="0" y="4"/>
                  </a:cubicBezTo>
                </a:path>
              </a:pathLst>
            </a:custGeom>
            <a:solidFill>
              <a:srgbClr val="9251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CD9DEB17-1BE7-4905-96C3-4091F91E2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473" y="754675"/>
              <a:ext cx="45991" cy="60470"/>
            </a:xfrm>
            <a:custGeom>
              <a:avLst/>
              <a:gdLst>
                <a:gd name="T0" fmla="*/ 37 w 52"/>
                <a:gd name="T1" fmla="*/ 53 h 68"/>
                <a:gd name="T2" fmla="*/ 52 w 52"/>
                <a:gd name="T3" fmla="*/ 24 h 68"/>
                <a:gd name="T4" fmla="*/ 31 w 52"/>
                <a:gd name="T5" fmla="*/ 0 h 68"/>
                <a:gd name="T6" fmla="*/ 0 w 52"/>
                <a:gd name="T7" fmla="*/ 34 h 68"/>
                <a:gd name="T8" fmla="*/ 37 w 52"/>
                <a:gd name="T9" fmla="*/ 5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8">
                  <a:moveTo>
                    <a:pt x="37" y="53"/>
                  </a:moveTo>
                  <a:cubicBezTo>
                    <a:pt x="37" y="53"/>
                    <a:pt x="17" y="21"/>
                    <a:pt x="52" y="24"/>
                  </a:cubicBezTo>
                  <a:cubicBezTo>
                    <a:pt x="52" y="24"/>
                    <a:pt x="50" y="0"/>
                    <a:pt x="31" y="0"/>
                  </a:cubicBezTo>
                  <a:cubicBezTo>
                    <a:pt x="31" y="0"/>
                    <a:pt x="0" y="3"/>
                    <a:pt x="0" y="34"/>
                  </a:cubicBezTo>
                  <a:cubicBezTo>
                    <a:pt x="0" y="34"/>
                    <a:pt x="7" y="68"/>
                    <a:pt x="37" y="53"/>
                  </a:cubicBezTo>
                </a:path>
              </a:pathLst>
            </a:custGeom>
            <a:solidFill>
              <a:srgbClr val="AE7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8F656008-923F-4F18-8369-7D38DAD18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153" y="775116"/>
              <a:ext cx="18311" cy="22144"/>
            </a:xfrm>
            <a:custGeom>
              <a:avLst/>
              <a:gdLst>
                <a:gd name="T0" fmla="*/ 8 w 21"/>
                <a:gd name="T1" fmla="*/ 25 h 25"/>
                <a:gd name="T2" fmla="*/ 21 w 21"/>
                <a:gd name="T3" fmla="*/ 8 h 25"/>
                <a:gd name="T4" fmla="*/ 4 w 21"/>
                <a:gd name="T5" fmla="*/ 9 h 25"/>
                <a:gd name="T6" fmla="*/ 8 w 21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5">
                  <a:moveTo>
                    <a:pt x="8" y="25"/>
                  </a:moveTo>
                  <a:cubicBezTo>
                    <a:pt x="8" y="25"/>
                    <a:pt x="9" y="12"/>
                    <a:pt x="21" y="8"/>
                  </a:cubicBezTo>
                  <a:cubicBezTo>
                    <a:pt x="21" y="8"/>
                    <a:pt x="14" y="0"/>
                    <a:pt x="4" y="9"/>
                  </a:cubicBezTo>
                  <a:cubicBezTo>
                    <a:pt x="4" y="9"/>
                    <a:pt x="0" y="17"/>
                    <a:pt x="8" y="25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CAAB5C2A-67AE-4FA3-BC60-0F2645CC6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818" y="782355"/>
              <a:ext cx="27680" cy="26402"/>
            </a:xfrm>
            <a:custGeom>
              <a:avLst/>
              <a:gdLst>
                <a:gd name="T0" fmla="*/ 12 w 31"/>
                <a:gd name="T1" fmla="*/ 30 h 30"/>
                <a:gd name="T2" fmla="*/ 31 w 31"/>
                <a:gd name="T3" fmla="*/ 5 h 30"/>
                <a:gd name="T4" fmla="*/ 19 w 31"/>
                <a:gd name="T5" fmla="*/ 0 h 30"/>
                <a:gd name="T6" fmla="*/ 2 w 31"/>
                <a:gd name="T7" fmla="*/ 21 h 30"/>
                <a:gd name="T8" fmla="*/ 12 w 31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0">
                  <a:moveTo>
                    <a:pt x="12" y="30"/>
                  </a:moveTo>
                  <a:cubicBezTo>
                    <a:pt x="12" y="30"/>
                    <a:pt x="9" y="15"/>
                    <a:pt x="31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0" y="5"/>
                    <a:pt x="2" y="21"/>
                  </a:cubicBezTo>
                  <a:cubicBezTo>
                    <a:pt x="2" y="21"/>
                    <a:pt x="8" y="27"/>
                    <a:pt x="12" y="30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343F4D6A-A290-4E05-8941-BB4A72796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593" y="787465"/>
              <a:ext cx="24699" cy="29383"/>
            </a:xfrm>
            <a:custGeom>
              <a:avLst/>
              <a:gdLst>
                <a:gd name="T0" fmla="*/ 5 w 28"/>
                <a:gd name="T1" fmla="*/ 33 h 33"/>
                <a:gd name="T2" fmla="*/ 28 w 28"/>
                <a:gd name="T3" fmla="*/ 4 h 33"/>
                <a:gd name="T4" fmla="*/ 17 w 28"/>
                <a:gd name="T5" fmla="*/ 2 h 33"/>
                <a:gd name="T6" fmla="*/ 0 w 28"/>
                <a:gd name="T7" fmla="*/ 26 h 33"/>
                <a:gd name="T8" fmla="*/ 5 w 28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3">
                  <a:moveTo>
                    <a:pt x="5" y="33"/>
                  </a:moveTo>
                  <a:cubicBezTo>
                    <a:pt x="5" y="33"/>
                    <a:pt x="8" y="13"/>
                    <a:pt x="28" y="4"/>
                  </a:cubicBezTo>
                  <a:cubicBezTo>
                    <a:pt x="28" y="4"/>
                    <a:pt x="24" y="0"/>
                    <a:pt x="17" y="2"/>
                  </a:cubicBezTo>
                  <a:cubicBezTo>
                    <a:pt x="17" y="2"/>
                    <a:pt x="0" y="6"/>
                    <a:pt x="0" y="26"/>
                  </a:cubicBezTo>
                  <a:cubicBezTo>
                    <a:pt x="0" y="26"/>
                    <a:pt x="1" y="30"/>
                    <a:pt x="5" y="33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6204A32E-021E-4DD5-9194-18E51F647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703" y="793853"/>
              <a:ext cx="52379" cy="48546"/>
            </a:xfrm>
            <a:custGeom>
              <a:avLst/>
              <a:gdLst>
                <a:gd name="T0" fmla="*/ 29 w 59"/>
                <a:gd name="T1" fmla="*/ 50 h 55"/>
                <a:gd name="T2" fmla="*/ 55 w 59"/>
                <a:gd name="T3" fmla="*/ 26 h 55"/>
                <a:gd name="T4" fmla="*/ 33 w 59"/>
                <a:gd name="T5" fmla="*/ 1 h 55"/>
                <a:gd name="T6" fmla="*/ 4 w 59"/>
                <a:gd name="T7" fmla="*/ 36 h 55"/>
                <a:gd name="T8" fmla="*/ 29 w 59"/>
                <a:gd name="T9" fmla="*/ 5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5">
                  <a:moveTo>
                    <a:pt x="29" y="50"/>
                  </a:moveTo>
                  <a:cubicBezTo>
                    <a:pt x="29" y="50"/>
                    <a:pt x="20" y="19"/>
                    <a:pt x="55" y="26"/>
                  </a:cubicBezTo>
                  <a:cubicBezTo>
                    <a:pt x="55" y="26"/>
                    <a:pt x="59" y="3"/>
                    <a:pt x="33" y="1"/>
                  </a:cubicBezTo>
                  <a:cubicBezTo>
                    <a:pt x="33" y="1"/>
                    <a:pt x="0" y="0"/>
                    <a:pt x="4" y="36"/>
                  </a:cubicBezTo>
                  <a:cubicBezTo>
                    <a:pt x="4" y="36"/>
                    <a:pt x="11" y="55"/>
                    <a:pt x="29" y="50"/>
                  </a:cubicBezTo>
                </a:path>
              </a:pathLst>
            </a:custGeom>
            <a:solidFill>
              <a:srgbClr val="AE7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71F7D12F-2EB2-4822-AB63-BFA660972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02" y="814293"/>
              <a:ext cx="26828" cy="23847"/>
            </a:xfrm>
            <a:custGeom>
              <a:avLst/>
              <a:gdLst>
                <a:gd name="T0" fmla="*/ 5 w 30"/>
                <a:gd name="T1" fmla="*/ 27 h 27"/>
                <a:gd name="T2" fmla="*/ 30 w 30"/>
                <a:gd name="T3" fmla="*/ 12 h 27"/>
                <a:gd name="T4" fmla="*/ 9 w 30"/>
                <a:gd name="T5" fmla="*/ 8 h 27"/>
                <a:gd name="T6" fmla="*/ 5 w 30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7">
                  <a:moveTo>
                    <a:pt x="5" y="27"/>
                  </a:moveTo>
                  <a:cubicBezTo>
                    <a:pt x="5" y="27"/>
                    <a:pt x="15" y="13"/>
                    <a:pt x="30" y="12"/>
                  </a:cubicBezTo>
                  <a:cubicBezTo>
                    <a:pt x="30" y="12"/>
                    <a:pt x="23" y="0"/>
                    <a:pt x="9" y="8"/>
                  </a:cubicBezTo>
                  <a:cubicBezTo>
                    <a:pt x="9" y="8"/>
                    <a:pt x="0" y="13"/>
                    <a:pt x="5" y="27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08820F70-0FCE-4A3A-9CCA-4F6145AD4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790" y="825791"/>
              <a:ext cx="28106" cy="21292"/>
            </a:xfrm>
            <a:custGeom>
              <a:avLst/>
              <a:gdLst>
                <a:gd name="T0" fmla="*/ 5 w 32"/>
                <a:gd name="T1" fmla="*/ 24 h 24"/>
                <a:gd name="T2" fmla="*/ 32 w 32"/>
                <a:gd name="T3" fmla="*/ 11 h 24"/>
                <a:gd name="T4" fmla="*/ 25 w 32"/>
                <a:gd name="T5" fmla="*/ 2 h 24"/>
                <a:gd name="T6" fmla="*/ 0 w 32"/>
                <a:gd name="T7" fmla="*/ 16 h 24"/>
                <a:gd name="T8" fmla="*/ 5 w 32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4">
                  <a:moveTo>
                    <a:pt x="5" y="24"/>
                  </a:moveTo>
                  <a:cubicBezTo>
                    <a:pt x="5" y="24"/>
                    <a:pt x="12" y="10"/>
                    <a:pt x="32" y="11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8" y="0"/>
                    <a:pt x="0" y="16"/>
                  </a:cubicBezTo>
                  <a:cubicBezTo>
                    <a:pt x="0" y="16"/>
                    <a:pt x="2" y="20"/>
                    <a:pt x="5" y="24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4C12EBC2-CBE4-4620-B8AD-8DB8E9BCE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900" y="835159"/>
              <a:ext cx="30235" cy="22144"/>
            </a:xfrm>
            <a:custGeom>
              <a:avLst/>
              <a:gdLst>
                <a:gd name="T0" fmla="*/ 3 w 34"/>
                <a:gd name="T1" fmla="*/ 25 h 25"/>
                <a:gd name="T2" fmla="*/ 34 w 34"/>
                <a:gd name="T3" fmla="*/ 13 h 25"/>
                <a:gd name="T4" fmla="*/ 27 w 34"/>
                <a:gd name="T5" fmla="*/ 2 h 25"/>
                <a:gd name="T6" fmla="*/ 0 w 34"/>
                <a:gd name="T7" fmla="*/ 17 h 25"/>
                <a:gd name="T8" fmla="*/ 3 w 34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5">
                  <a:moveTo>
                    <a:pt x="3" y="25"/>
                  </a:moveTo>
                  <a:cubicBezTo>
                    <a:pt x="3" y="25"/>
                    <a:pt x="21" y="11"/>
                    <a:pt x="34" y="13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7" y="0"/>
                    <a:pt x="0" y="17"/>
                  </a:cubicBezTo>
                  <a:lnTo>
                    <a:pt x="3" y="25"/>
                  </a:lnTo>
                  <a:close/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AB16A601-9D92-49F3-AA78-D7F6B0F57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489" y="843250"/>
              <a:ext cx="48120" cy="63876"/>
            </a:xfrm>
            <a:custGeom>
              <a:avLst/>
              <a:gdLst>
                <a:gd name="T0" fmla="*/ 41 w 54"/>
                <a:gd name="T1" fmla="*/ 70 h 72"/>
                <a:gd name="T2" fmla="*/ 38 w 54"/>
                <a:gd name="T3" fmla="*/ 33 h 72"/>
                <a:gd name="T4" fmla="*/ 7 w 54"/>
                <a:gd name="T5" fmla="*/ 10 h 72"/>
                <a:gd name="T6" fmla="*/ 15 w 54"/>
                <a:gd name="T7" fmla="*/ 50 h 72"/>
                <a:gd name="T8" fmla="*/ 41 w 54"/>
                <a:gd name="T9" fmla="*/ 7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72">
                  <a:moveTo>
                    <a:pt x="41" y="70"/>
                  </a:moveTo>
                  <a:cubicBezTo>
                    <a:pt x="41" y="70"/>
                    <a:pt x="54" y="63"/>
                    <a:pt x="38" y="33"/>
                  </a:cubicBezTo>
                  <a:cubicBezTo>
                    <a:pt x="38" y="33"/>
                    <a:pt x="23" y="0"/>
                    <a:pt x="7" y="10"/>
                  </a:cubicBezTo>
                  <a:cubicBezTo>
                    <a:pt x="7" y="10"/>
                    <a:pt x="0" y="25"/>
                    <a:pt x="15" y="50"/>
                  </a:cubicBezTo>
                  <a:cubicBezTo>
                    <a:pt x="15" y="50"/>
                    <a:pt x="27" y="72"/>
                    <a:pt x="41" y="70"/>
                  </a:cubicBezTo>
                </a:path>
              </a:pathLst>
            </a:custGeom>
            <a:gradFill flip="none" rotWithShape="1">
              <a:gsLst>
                <a:gs pos="13000">
                  <a:srgbClr val="AB47DA"/>
                </a:gs>
                <a:gs pos="31000">
                  <a:srgbClr val="7B4893"/>
                </a:gs>
              </a:gsLst>
              <a:lin ang="42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9A47110A-CEFA-487C-88A8-C582586CF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900" y="851341"/>
              <a:ext cx="38326" cy="65580"/>
            </a:xfrm>
            <a:custGeom>
              <a:avLst/>
              <a:gdLst>
                <a:gd name="T0" fmla="*/ 0 w 43"/>
                <a:gd name="T1" fmla="*/ 18 h 74"/>
                <a:gd name="T2" fmla="*/ 26 w 43"/>
                <a:gd name="T3" fmla="*/ 0 h 74"/>
                <a:gd name="T4" fmla="*/ 43 w 43"/>
                <a:gd name="T5" fmla="*/ 55 h 74"/>
                <a:gd name="T6" fmla="*/ 22 w 43"/>
                <a:gd name="T7" fmla="*/ 61 h 74"/>
                <a:gd name="T8" fmla="*/ 22 w 43"/>
                <a:gd name="T9" fmla="*/ 74 h 74"/>
                <a:gd name="T10" fmla="*/ 2 w 43"/>
                <a:gd name="T11" fmla="*/ 47 h 74"/>
                <a:gd name="T12" fmla="*/ 0 w 43"/>
                <a:gd name="T13" fmla="*/ 1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74">
                  <a:moveTo>
                    <a:pt x="0" y="18"/>
                  </a:moveTo>
                  <a:cubicBezTo>
                    <a:pt x="0" y="18"/>
                    <a:pt x="3" y="6"/>
                    <a:pt x="26" y="0"/>
                  </a:cubicBezTo>
                  <a:cubicBezTo>
                    <a:pt x="26" y="0"/>
                    <a:pt x="16" y="23"/>
                    <a:pt x="43" y="55"/>
                  </a:cubicBezTo>
                  <a:cubicBezTo>
                    <a:pt x="43" y="55"/>
                    <a:pt x="31" y="51"/>
                    <a:pt x="22" y="61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8" y="64"/>
                    <a:pt x="2" y="47"/>
                  </a:cubicBezTo>
                  <a:cubicBezTo>
                    <a:pt x="2" y="47"/>
                    <a:pt x="15" y="34"/>
                    <a:pt x="0" y="18"/>
                  </a:cubicBezTo>
                </a:path>
              </a:pathLst>
            </a:custGeom>
            <a:gradFill flip="none" rotWithShape="1">
              <a:gsLst>
                <a:gs pos="7000">
                  <a:srgbClr val="D598EE">
                    <a:lumMod val="0"/>
                    <a:lumOff val="100000"/>
                  </a:srgbClr>
                </a:gs>
                <a:gs pos="20000">
                  <a:srgbClr val="D598EE"/>
                </a:gs>
                <a:gs pos="31000">
                  <a:srgbClr val="AE7EC1"/>
                </a:gs>
              </a:gsLst>
              <a:lin ang="42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E101FEE0-B6F9-4932-A9F8-2FBCB293D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781" y="901591"/>
              <a:ext cx="8943" cy="8091"/>
            </a:xfrm>
            <a:custGeom>
              <a:avLst/>
              <a:gdLst>
                <a:gd name="T0" fmla="*/ 0 w 21"/>
                <a:gd name="T1" fmla="*/ 0 h 19"/>
                <a:gd name="T2" fmla="*/ 21 w 21"/>
                <a:gd name="T3" fmla="*/ 13 h 19"/>
                <a:gd name="T4" fmla="*/ 10 w 21"/>
                <a:gd name="T5" fmla="*/ 19 h 19"/>
                <a:gd name="T6" fmla="*/ 0 w 21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9">
                  <a:moveTo>
                    <a:pt x="0" y="0"/>
                  </a:moveTo>
                  <a:lnTo>
                    <a:pt x="21" y="13"/>
                  </a:lnTo>
                  <a:lnTo>
                    <a:pt x="1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77626DFC-304E-49E1-9A5A-AA1E4244D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296" y="870930"/>
              <a:ext cx="49398" cy="37048"/>
            </a:xfrm>
            <a:custGeom>
              <a:avLst/>
              <a:gdLst>
                <a:gd name="T0" fmla="*/ 39 w 56"/>
                <a:gd name="T1" fmla="*/ 0 h 42"/>
                <a:gd name="T2" fmla="*/ 45 w 56"/>
                <a:gd name="T3" fmla="*/ 22 h 42"/>
                <a:gd name="T4" fmla="*/ 12 w 56"/>
                <a:gd name="T5" fmla="*/ 26 h 42"/>
                <a:gd name="T6" fmla="*/ 25 w 56"/>
                <a:gd name="T7" fmla="*/ 5 h 42"/>
                <a:gd name="T8" fmla="*/ 39 w 5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2">
                  <a:moveTo>
                    <a:pt x="39" y="0"/>
                  </a:moveTo>
                  <a:cubicBezTo>
                    <a:pt x="39" y="0"/>
                    <a:pt x="56" y="1"/>
                    <a:pt x="45" y="22"/>
                  </a:cubicBezTo>
                  <a:cubicBezTo>
                    <a:pt x="45" y="22"/>
                    <a:pt x="28" y="42"/>
                    <a:pt x="12" y="26"/>
                  </a:cubicBezTo>
                  <a:cubicBezTo>
                    <a:pt x="12" y="26"/>
                    <a:pt x="0" y="12"/>
                    <a:pt x="25" y="5"/>
                  </a:cubicBezTo>
                  <a:cubicBezTo>
                    <a:pt x="25" y="5"/>
                    <a:pt x="35" y="2"/>
                    <a:pt x="39" y="0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A912872A-66D3-4E76-B8E1-A4584A77C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489" y="899035"/>
              <a:ext cx="38326" cy="59192"/>
            </a:xfrm>
            <a:custGeom>
              <a:avLst/>
              <a:gdLst>
                <a:gd name="T0" fmla="*/ 4 w 43"/>
                <a:gd name="T1" fmla="*/ 10 h 67"/>
                <a:gd name="T2" fmla="*/ 20 w 43"/>
                <a:gd name="T3" fmla="*/ 3 h 67"/>
                <a:gd name="T4" fmla="*/ 31 w 43"/>
                <a:gd name="T5" fmla="*/ 31 h 67"/>
                <a:gd name="T6" fmla="*/ 37 w 43"/>
                <a:gd name="T7" fmla="*/ 45 h 67"/>
                <a:gd name="T8" fmla="*/ 24 w 43"/>
                <a:gd name="T9" fmla="*/ 63 h 67"/>
                <a:gd name="T10" fmla="*/ 4 w 43"/>
                <a:gd name="T11" fmla="*/ 36 h 67"/>
                <a:gd name="T12" fmla="*/ 4 w 43"/>
                <a:gd name="T13" fmla="*/ 1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67">
                  <a:moveTo>
                    <a:pt x="4" y="10"/>
                  </a:moveTo>
                  <a:cubicBezTo>
                    <a:pt x="4" y="10"/>
                    <a:pt x="10" y="0"/>
                    <a:pt x="20" y="3"/>
                  </a:cubicBezTo>
                  <a:cubicBezTo>
                    <a:pt x="20" y="3"/>
                    <a:pt x="27" y="8"/>
                    <a:pt x="31" y="31"/>
                  </a:cubicBezTo>
                  <a:cubicBezTo>
                    <a:pt x="31" y="31"/>
                    <a:pt x="31" y="37"/>
                    <a:pt x="37" y="45"/>
                  </a:cubicBezTo>
                  <a:cubicBezTo>
                    <a:pt x="37" y="45"/>
                    <a:pt x="43" y="63"/>
                    <a:pt x="24" y="63"/>
                  </a:cubicBezTo>
                  <a:cubicBezTo>
                    <a:pt x="24" y="63"/>
                    <a:pt x="13" y="67"/>
                    <a:pt x="4" y="36"/>
                  </a:cubicBezTo>
                  <a:cubicBezTo>
                    <a:pt x="4" y="36"/>
                    <a:pt x="0" y="21"/>
                    <a:pt x="4" y="10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69ED09D7-C99C-4A17-BFDB-F94FB5F13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2187" y="904572"/>
              <a:ext cx="33642" cy="50249"/>
            </a:xfrm>
            <a:custGeom>
              <a:avLst/>
              <a:gdLst>
                <a:gd name="T0" fmla="*/ 13 w 38"/>
                <a:gd name="T1" fmla="*/ 52 h 57"/>
                <a:gd name="T2" fmla="*/ 7 w 38"/>
                <a:gd name="T3" fmla="*/ 30 h 57"/>
                <a:gd name="T4" fmla="*/ 2 w 38"/>
                <a:gd name="T5" fmla="*/ 9 h 57"/>
                <a:gd name="T6" fmla="*/ 11 w 38"/>
                <a:gd name="T7" fmla="*/ 7 h 57"/>
                <a:gd name="T8" fmla="*/ 33 w 38"/>
                <a:gd name="T9" fmla="*/ 38 h 57"/>
                <a:gd name="T10" fmla="*/ 22 w 38"/>
                <a:gd name="T11" fmla="*/ 55 h 57"/>
                <a:gd name="T12" fmla="*/ 13 w 38"/>
                <a:gd name="T13" fmla="*/ 5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57">
                  <a:moveTo>
                    <a:pt x="13" y="52"/>
                  </a:moveTo>
                  <a:cubicBezTo>
                    <a:pt x="13" y="52"/>
                    <a:pt x="17" y="41"/>
                    <a:pt x="7" y="30"/>
                  </a:cubicBezTo>
                  <a:cubicBezTo>
                    <a:pt x="7" y="30"/>
                    <a:pt x="0" y="19"/>
                    <a:pt x="2" y="9"/>
                  </a:cubicBezTo>
                  <a:cubicBezTo>
                    <a:pt x="2" y="9"/>
                    <a:pt x="7" y="0"/>
                    <a:pt x="11" y="7"/>
                  </a:cubicBezTo>
                  <a:cubicBezTo>
                    <a:pt x="11" y="7"/>
                    <a:pt x="16" y="22"/>
                    <a:pt x="33" y="38"/>
                  </a:cubicBezTo>
                  <a:cubicBezTo>
                    <a:pt x="33" y="38"/>
                    <a:pt x="38" y="52"/>
                    <a:pt x="22" y="55"/>
                  </a:cubicBezTo>
                  <a:cubicBezTo>
                    <a:pt x="22" y="55"/>
                    <a:pt x="17" y="57"/>
                    <a:pt x="13" y="52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D83E7021-145C-4843-AFF1-DB8590D47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833" y="906275"/>
              <a:ext cx="27680" cy="29809"/>
            </a:xfrm>
            <a:custGeom>
              <a:avLst/>
              <a:gdLst>
                <a:gd name="T0" fmla="*/ 0 w 31"/>
                <a:gd name="T1" fmla="*/ 1 h 34"/>
                <a:gd name="T2" fmla="*/ 6 w 31"/>
                <a:gd name="T3" fmla="*/ 0 h 34"/>
                <a:gd name="T4" fmla="*/ 20 w 31"/>
                <a:gd name="T5" fmla="*/ 17 h 34"/>
                <a:gd name="T6" fmla="*/ 25 w 31"/>
                <a:gd name="T7" fmla="*/ 34 h 34"/>
                <a:gd name="T8" fmla="*/ 13 w 31"/>
                <a:gd name="T9" fmla="*/ 22 h 34"/>
                <a:gd name="T10" fmla="*/ 3 w 31"/>
                <a:gd name="T11" fmla="*/ 4 h 34"/>
                <a:gd name="T12" fmla="*/ 0 w 31"/>
                <a:gd name="T1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1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3"/>
                    <a:pt x="20" y="17"/>
                  </a:cubicBezTo>
                  <a:cubicBezTo>
                    <a:pt x="20" y="17"/>
                    <a:pt x="31" y="26"/>
                    <a:pt x="25" y="34"/>
                  </a:cubicBezTo>
                  <a:cubicBezTo>
                    <a:pt x="25" y="34"/>
                    <a:pt x="16" y="25"/>
                    <a:pt x="13" y="22"/>
                  </a:cubicBezTo>
                  <a:cubicBezTo>
                    <a:pt x="13" y="22"/>
                    <a:pt x="5" y="12"/>
                    <a:pt x="3" y="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FF14E5F8-29FA-46F8-B2E1-78BBF5341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670" y="807054"/>
              <a:ext cx="31938" cy="44287"/>
            </a:xfrm>
            <a:custGeom>
              <a:avLst/>
              <a:gdLst>
                <a:gd name="T0" fmla="*/ 6 w 36"/>
                <a:gd name="T1" fmla="*/ 0 h 50"/>
                <a:gd name="T2" fmla="*/ 36 w 36"/>
                <a:gd name="T3" fmla="*/ 45 h 50"/>
                <a:gd name="T4" fmla="*/ 16 w 36"/>
                <a:gd name="T5" fmla="*/ 45 h 50"/>
                <a:gd name="T6" fmla="*/ 4 w 36"/>
                <a:gd name="T7" fmla="*/ 26 h 50"/>
                <a:gd name="T8" fmla="*/ 6 w 36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0">
                  <a:moveTo>
                    <a:pt x="6" y="0"/>
                  </a:moveTo>
                  <a:cubicBezTo>
                    <a:pt x="6" y="0"/>
                    <a:pt x="26" y="34"/>
                    <a:pt x="36" y="45"/>
                  </a:cubicBezTo>
                  <a:cubicBezTo>
                    <a:pt x="36" y="45"/>
                    <a:pt x="23" y="50"/>
                    <a:pt x="16" y="45"/>
                  </a:cubicBezTo>
                  <a:cubicBezTo>
                    <a:pt x="16" y="45"/>
                    <a:pt x="29" y="26"/>
                    <a:pt x="4" y="26"/>
                  </a:cubicBezTo>
                  <a:cubicBezTo>
                    <a:pt x="4" y="26"/>
                    <a:pt x="0" y="8"/>
                    <a:pt x="6" y="0"/>
                  </a:cubicBezTo>
                </a:path>
              </a:pathLst>
            </a:custGeom>
            <a:solidFill>
              <a:srgbClr val="AE7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BA978A23-3336-4D06-9982-4E16F567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670" y="829198"/>
              <a:ext cx="16608" cy="15756"/>
            </a:xfrm>
            <a:custGeom>
              <a:avLst/>
              <a:gdLst>
                <a:gd name="T0" fmla="*/ 0 w 19"/>
                <a:gd name="T1" fmla="*/ 8 h 18"/>
                <a:gd name="T2" fmla="*/ 13 w 19"/>
                <a:gd name="T3" fmla="*/ 18 h 18"/>
                <a:gd name="T4" fmla="*/ 13 w 19"/>
                <a:gd name="T5" fmla="*/ 4 h 18"/>
                <a:gd name="T6" fmla="*/ 0 w 19"/>
                <a:gd name="T7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0" y="8"/>
                  </a:moveTo>
                  <a:cubicBezTo>
                    <a:pt x="0" y="8"/>
                    <a:pt x="9" y="10"/>
                    <a:pt x="13" y="18"/>
                  </a:cubicBezTo>
                  <a:cubicBezTo>
                    <a:pt x="13" y="18"/>
                    <a:pt x="19" y="8"/>
                    <a:pt x="13" y="4"/>
                  </a:cubicBezTo>
                  <a:cubicBezTo>
                    <a:pt x="13" y="4"/>
                    <a:pt x="8" y="0"/>
                    <a:pt x="0" y="8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92F4015F-BA2C-40C2-9CFD-BACBAED0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579" y="837288"/>
              <a:ext cx="18737" cy="16608"/>
            </a:xfrm>
            <a:custGeom>
              <a:avLst/>
              <a:gdLst>
                <a:gd name="T0" fmla="*/ 0 w 21"/>
                <a:gd name="T1" fmla="*/ 6 h 19"/>
                <a:gd name="T2" fmla="*/ 16 w 21"/>
                <a:gd name="T3" fmla="*/ 19 h 19"/>
                <a:gd name="T4" fmla="*/ 21 w 21"/>
                <a:gd name="T5" fmla="*/ 11 h 19"/>
                <a:gd name="T6" fmla="*/ 7 w 21"/>
                <a:gd name="T7" fmla="*/ 0 h 19"/>
                <a:gd name="T8" fmla="*/ 0 w 21"/>
                <a:gd name="T9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0" y="6"/>
                  </a:moveTo>
                  <a:cubicBezTo>
                    <a:pt x="0" y="6"/>
                    <a:pt x="13" y="8"/>
                    <a:pt x="16" y="19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19" y="4"/>
                    <a:pt x="7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27602691-6C49-446E-84CD-14F4902D8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617" y="844102"/>
              <a:ext cx="18311" cy="17885"/>
            </a:xfrm>
            <a:custGeom>
              <a:avLst/>
              <a:gdLst>
                <a:gd name="T0" fmla="*/ 0 w 21"/>
                <a:gd name="T1" fmla="*/ 3 h 20"/>
                <a:gd name="T2" fmla="*/ 16 w 21"/>
                <a:gd name="T3" fmla="*/ 20 h 20"/>
                <a:gd name="T4" fmla="*/ 21 w 21"/>
                <a:gd name="T5" fmla="*/ 14 h 20"/>
                <a:gd name="T6" fmla="*/ 4 w 21"/>
                <a:gd name="T7" fmla="*/ 0 h 20"/>
                <a:gd name="T8" fmla="*/ 0 w 21"/>
                <a:gd name="T9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0" y="3"/>
                  </a:moveTo>
                  <a:cubicBezTo>
                    <a:pt x="0" y="3"/>
                    <a:pt x="15" y="10"/>
                    <a:pt x="16" y="20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"/>
                    <a:pt x="4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32117125-EC26-4F91-BAB6-537540844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92" y="844953"/>
              <a:ext cx="37474" cy="45991"/>
            </a:xfrm>
            <a:custGeom>
              <a:avLst/>
              <a:gdLst>
                <a:gd name="T0" fmla="*/ 0 w 42"/>
                <a:gd name="T1" fmla="*/ 27 h 52"/>
                <a:gd name="T2" fmla="*/ 22 w 42"/>
                <a:gd name="T3" fmla="*/ 28 h 52"/>
                <a:gd name="T4" fmla="*/ 19 w 42"/>
                <a:gd name="T5" fmla="*/ 47 h 52"/>
                <a:gd name="T6" fmla="*/ 41 w 42"/>
                <a:gd name="T7" fmla="*/ 26 h 52"/>
                <a:gd name="T8" fmla="*/ 14 w 42"/>
                <a:gd name="T9" fmla="*/ 7 h 52"/>
                <a:gd name="T10" fmla="*/ 0 w 42"/>
                <a:gd name="T11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52">
                  <a:moveTo>
                    <a:pt x="0" y="27"/>
                  </a:moveTo>
                  <a:cubicBezTo>
                    <a:pt x="0" y="27"/>
                    <a:pt x="10" y="12"/>
                    <a:pt x="22" y="28"/>
                  </a:cubicBezTo>
                  <a:cubicBezTo>
                    <a:pt x="22" y="28"/>
                    <a:pt x="29" y="33"/>
                    <a:pt x="19" y="47"/>
                  </a:cubicBezTo>
                  <a:cubicBezTo>
                    <a:pt x="19" y="47"/>
                    <a:pt x="40" y="52"/>
                    <a:pt x="41" y="26"/>
                  </a:cubicBezTo>
                  <a:cubicBezTo>
                    <a:pt x="41" y="26"/>
                    <a:pt x="42" y="0"/>
                    <a:pt x="14" y="7"/>
                  </a:cubicBezTo>
                  <a:cubicBezTo>
                    <a:pt x="14" y="7"/>
                    <a:pt x="2" y="10"/>
                    <a:pt x="0" y="27"/>
                  </a:cubicBezTo>
                </a:path>
              </a:pathLst>
            </a:custGeom>
            <a:solidFill>
              <a:srgbClr val="AE7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BDC5CBF1-83E4-48F1-B3A4-2E8DDDC44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177" y="862839"/>
              <a:ext cx="16608" cy="20440"/>
            </a:xfrm>
            <a:custGeom>
              <a:avLst/>
              <a:gdLst>
                <a:gd name="T0" fmla="*/ 0 w 19"/>
                <a:gd name="T1" fmla="*/ 8 h 23"/>
                <a:gd name="T2" fmla="*/ 12 w 19"/>
                <a:gd name="T3" fmla="*/ 23 h 23"/>
                <a:gd name="T4" fmla="*/ 13 w 19"/>
                <a:gd name="T5" fmla="*/ 8 h 23"/>
                <a:gd name="T6" fmla="*/ 0 w 19"/>
                <a:gd name="T7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3">
                  <a:moveTo>
                    <a:pt x="0" y="8"/>
                  </a:moveTo>
                  <a:cubicBezTo>
                    <a:pt x="0" y="8"/>
                    <a:pt x="9" y="12"/>
                    <a:pt x="12" y="23"/>
                  </a:cubicBezTo>
                  <a:cubicBezTo>
                    <a:pt x="12" y="23"/>
                    <a:pt x="19" y="18"/>
                    <a:pt x="13" y="8"/>
                  </a:cubicBezTo>
                  <a:cubicBezTo>
                    <a:pt x="13" y="8"/>
                    <a:pt x="8" y="0"/>
                    <a:pt x="0" y="8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19FC3E07-5479-4497-AA80-04CAB5661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234" y="871782"/>
              <a:ext cx="18737" cy="22996"/>
            </a:xfrm>
            <a:custGeom>
              <a:avLst/>
              <a:gdLst>
                <a:gd name="T0" fmla="*/ 0 w 21"/>
                <a:gd name="T1" fmla="*/ 5 h 26"/>
                <a:gd name="T2" fmla="*/ 14 w 21"/>
                <a:gd name="T3" fmla="*/ 26 h 26"/>
                <a:gd name="T4" fmla="*/ 21 w 21"/>
                <a:gd name="T5" fmla="*/ 17 h 26"/>
                <a:gd name="T6" fmla="*/ 7 w 21"/>
                <a:gd name="T7" fmla="*/ 0 h 26"/>
                <a:gd name="T8" fmla="*/ 0 w 21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6">
                  <a:moveTo>
                    <a:pt x="0" y="5"/>
                  </a:moveTo>
                  <a:cubicBezTo>
                    <a:pt x="0" y="5"/>
                    <a:pt x="13" y="9"/>
                    <a:pt x="14" y="26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19" y="3"/>
                    <a:pt x="7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8A19BF4E-CAA7-4D70-A278-BACC8A8F9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885" y="876892"/>
              <a:ext cx="23847" cy="24699"/>
            </a:xfrm>
            <a:custGeom>
              <a:avLst/>
              <a:gdLst>
                <a:gd name="T0" fmla="*/ 0 w 27"/>
                <a:gd name="T1" fmla="*/ 6 h 28"/>
                <a:gd name="T2" fmla="*/ 21 w 27"/>
                <a:gd name="T3" fmla="*/ 28 h 28"/>
                <a:gd name="T4" fmla="*/ 26 w 27"/>
                <a:gd name="T5" fmla="*/ 23 h 28"/>
                <a:gd name="T6" fmla="*/ 10 w 27"/>
                <a:gd name="T7" fmla="*/ 0 h 28"/>
                <a:gd name="T8" fmla="*/ 0 w 27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0" y="6"/>
                  </a:moveTo>
                  <a:cubicBezTo>
                    <a:pt x="0" y="6"/>
                    <a:pt x="17" y="13"/>
                    <a:pt x="21" y="28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7" y="4"/>
                    <a:pt x="10" y="0"/>
                  </a:cubicBezTo>
                  <a:cubicBezTo>
                    <a:pt x="10" y="0"/>
                    <a:pt x="4" y="3"/>
                    <a:pt x="0" y="6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EF2AD9C7-EACD-445C-8DF9-ABF2095D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61" y="880298"/>
              <a:ext cx="40881" cy="51527"/>
            </a:xfrm>
            <a:custGeom>
              <a:avLst/>
              <a:gdLst>
                <a:gd name="T0" fmla="*/ 0 w 46"/>
                <a:gd name="T1" fmla="*/ 58 h 58"/>
                <a:gd name="T2" fmla="*/ 46 w 46"/>
                <a:gd name="T3" fmla="*/ 0 h 58"/>
                <a:gd name="T4" fmla="*/ 0 w 46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58">
                  <a:moveTo>
                    <a:pt x="0" y="58"/>
                  </a:moveTo>
                  <a:cubicBezTo>
                    <a:pt x="0" y="58"/>
                    <a:pt x="43" y="33"/>
                    <a:pt x="46" y="0"/>
                  </a:cubicBezTo>
                  <a:cubicBezTo>
                    <a:pt x="46" y="0"/>
                    <a:pt x="13" y="7"/>
                    <a:pt x="0" y="58"/>
                  </a:cubicBezTo>
                </a:path>
              </a:pathLst>
            </a:custGeom>
            <a:gradFill flip="none" rotWithShape="1">
              <a:gsLst>
                <a:gs pos="7000">
                  <a:srgbClr val="D598EE">
                    <a:lumMod val="0"/>
                    <a:lumOff val="100000"/>
                  </a:srgbClr>
                </a:gs>
                <a:gs pos="20000">
                  <a:srgbClr val="D598EE"/>
                </a:gs>
                <a:gs pos="31000">
                  <a:srgbClr val="AE7EC1"/>
                </a:gs>
              </a:gsLst>
              <a:lin ang="42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40BC144A-3EA2-4052-BA55-7BFF1BE8A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645" y="905423"/>
              <a:ext cx="55785" cy="50249"/>
            </a:xfrm>
            <a:custGeom>
              <a:avLst/>
              <a:gdLst>
                <a:gd name="T0" fmla="*/ 0 w 63"/>
                <a:gd name="T1" fmla="*/ 27 h 57"/>
                <a:gd name="T2" fmla="*/ 0 w 63"/>
                <a:gd name="T3" fmla="*/ 18 h 57"/>
                <a:gd name="T4" fmla="*/ 26 w 63"/>
                <a:gd name="T5" fmla="*/ 5 h 57"/>
                <a:gd name="T6" fmla="*/ 44 w 63"/>
                <a:gd name="T7" fmla="*/ 20 h 57"/>
                <a:gd name="T8" fmla="*/ 44 w 63"/>
                <a:gd name="T9" fmla="*/ 44 h 57"/>
                <a:gd name="T10" fmla="*/ 0 w 63"/>
                <a:gd name="T11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57">
                  <a:moveTo>
                    <a:pt x="0" y="27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8" y="0"/>
                    <a:pt x="26" y="5"/>
                  </a:cubicBezTo>
                  <a:cubicBezTo>
                    <a:pt x="26" y="5"/>
                    <a:pt x="26" y="8"/>
                    <a:pt x="44" y="20"/>
                  </a:cubicBezTo>
                  <a:cubicBezTo>
                    <a:pt x="44" y="20"/>
                    <a:pt x="63" y="33"/>
                    <a:pt x="44" y="44"/>
                  </a:cubicBezTo>
                  <a:cubicBezTo>
                    <a:pt x="44" y="44"/>
                    <a:pt x="19" y="57"/>
                    <a:pt x="0" y="27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895964D0-3FF5-435C-8117-229179B10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248" y="937361"/>
              <a:ext cx="41307" cy="68135"/>
            </a:xfrm>
            <a:custGeom>
              <a:avLst/>
              <a:gdLst>
                <a:gd name="T0" fmla="*/ 20 w 47"/>
                <a:gd name="T1" fmla="*/ 8 h 77"/>
                <a:gd name="T2" fmla="*/ 42 w 47"/>
                <a:gd name="T3" fmla="*/ 18 h 77"/>
                <a:gd name="T4" fmla="*/ 35 w 47"/>
                <a:gd name="T5" fmla="*/ 62 h 77"/>
                <a:gd name="T6" fmla="*/ 7 w 47"/>
                <a:gd name="T7" fmla="*/ 66 h 77"/>
                <a:gd name="T8" fmla="*/ 8 w 47"/>
                <a:gd name="T9" fmla="*/ 51 h 77"/>
                <a:gd name="T10" fmla="*/ 20 w 47"/>
                <a:gd name="T11" fmla="*/ 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77">
                  <a:moveTo>
                    <a:pt x="20" y="8"/>
                  </a:moveTo>
                  <a:cubicBezTo>
                    <a:pt x="20" y="8"/>
                    <a:pt x="39" y="0"/>
                    <a:pt x="42" y="18"/>
                  </a:cubicBezTo>
                  <a:cubicBezTo>
                    <a:pt x="42" y="18"/>
                    <a:pt x="47" y="35"/>
                    <a:pt x="35" y="62"/>
                  </a:cubicBezTo>
                  <a:cubicBezTo>
                    <a:pt x="35" y="62"/>
                    <a:pt x="22" y="77"/>
                    <a:pt x="7" y="66"/>
                  </a:cubicBezTo>
                  <a:cubicBezTo>
                    <a:pt x="7" y="66"/>
                    <a:pt x="0" y="62"/>
                    <a:pt x="8" y="51"/>
                  </a:cubicBezTo>
                  <a:cubicBezTo>
                    <a:pt x="8" y="51"/>
                    <a:pt x="25" y="24"/>
                    <a:pt x="20" y="8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11584096-7548-40A5-8476-E84F85835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956" y="940768"/>
              <a:ext cx="40455" cy="53230"/>
            </a:xfrm>
            <a:custGeom>
              <a:avLst/>
              <a:gdLst>
                <a:gd name="T0" fmla="*/ 35 w 46"/>
                <a:gd name="T1" fmla="*/ 0 h 60"/>
                <a:gd name="T2" fmla="*/ 41 w 46"/>
                <a:gd name="T3" fmla="*/ 4 h 60"/>
                <a:gd name="T4" fmla="*/ 26 w 46"/>
                <a:gd name="T5" fmla="*/ 52 h 60"/>
                <a:gd name="T6" fmla="*/ 4 w 46"/>
                <a:gd name="T7" fmla="*/ 39 h 60"/>
                <a:gd name="T8" fmla="*/ 35 w 46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60">
                  <a:moveTo>
                    <a:pt x="35" y="0"/>
                  </a:move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6" y="21"/>
                    <a:pt x="26" y="52"/>
                  </a:cubicBezTo>
                  <a:cubicBezTo>
                    <a:pt x="26" y="52"/>
                    <a:pt x="0" y="60"/>
                    <a:pt x="4" y="39"/>
                  </a:cubicBezTo>
                  <a:cubicBezTo>
                    <a:pt x="4" y="39"/>
                    <a:pt x="28" y="20"/>
                    <a:pt x="35" y="0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8211146C-5B9F-4081-B49E-E059B105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23" y="938213"/>
              <a:ext cx="31938" cy="33642"/>
            </a:xfrm>
            <a:custGeom>
              <a:avLst/>
              <a:gdLst>
                <a:gd name="T0" fmla="*/ 6 w 36"/>
                <a:gd name="T1" fmla="*/ 38 h 38"/>
                <a:gd name="T2" fmla="*/ 36 w 36"/>
                <a:gd name="T3" fmla="*/ 0 h 38"/>
                <a:gd name="T4" fmla="*/ 10 w 36"/>
                <a:gd name="T5" fmla="*/ 24 h 38"/>
                <a:gd name="T6" fmla="*/ 6 w 36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8">
                  <a:moveTo>
                    <a:pt x="6" y="38"/>
                  </a:moveTo>
                  <a:cubicBezTo>
                    <a:pt x="6" y="38"/>
                    <a:pt x="32" y="19"/>
                    <a:pt x="36" y="0"/>
                  </a:cubicBezTo>
                  <a:cubicBezTo>
                    <a:pt x="36" y="0"/>
                    <a:pt x="30" y="13"/>
                    <a:pt x="10" y="24"/>
                  </a:cubicBezTo>
                  <a:cubicBezTo>
                    <a:pt x="10" y="24"/>
                    <a:pt x="0" y="34"/>
                    <a:pt x="6" y="38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F5236928-E66D-4413-8066-2B9A1A751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61" y="882427"/>
              <a:ext cx="65580" cy="65154"/>
            </a:xfrm>
            <a:custGeom>
              <a:avLst/>
              <a:gdLst>
                <a:gd name="T0" fmla="*/ 10 w 74"/>
                <a:gd name="T1" fmla="*/ 67 h 74"/>
                <a:gd name="T2" fmla="*/ 35 w 74"/>
                <a:gd name="T3" fmla="*/ 74 h 74"/>
                <a:gd name="T4" fmla="*/ 48 w 74"/>
                <a:gd name="T5" fmla="*/ 59 h 74"/>
                <a:gd name="T6" fmla="*/ 72 w 74"/>
                <a:gd name="T7" fmla="*/ 27 h 74"/>
                <a:gd name="T8" fmla="*/ 49 w 74"/>
                <a:gd name="T9" fmla="*/ 0 h 74"/>
                <a:gd name="T10" fmla="*/ 0 w 74"/>
                <a:gd name="T11" fmla="*/ 59 h 74"/>
                <a:gd name="T12" fmla="*/ 10 w 74"/>
                <a:gd name="T13" fmla="*/ 6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4">
                  <a:moveTo>
                    <a:pt x="10" y="67"/>
                  </a:moveTo>
                  <a:cubicBezTo>
                    <a:pt x="10" y="67"/>
                    <a:pt x="30" y="59"/>
                    <a:pt x="35" y="74"/>
                  </a:cubicBezTo>
                  <a:cubicBezTo>
                    <a:pt x="35" y="74"/>
                    <a:pt x="46" y="66"/>
                    <a:pt x="48" y="59"/>
                  </a:cubicBezTo>
                  <a:cubicBezTo>
                    <a:pt x="48" y="59"/>
                    <a:pt x="35" y="27"/>
                    <a:pt x="72" y="27"/>
                  </a:cubicBezTo>
                  <a:cubicBezTo>
                    <a:pt x="72" y="27"/>
                    <a:pt x="74" y="12"/>
                    <a:pt x="49" y="0"/>
                  </a:cubicBezTo>
                  <a:cubicBezTo>
                    <a:pt x="49" y="0"/>
                    <a:pt x="44" y="34"/>
                    <a:pt x="0" y="59"/>
                  </a:cubicBezTo>
                  <a:lnTo>
                    <a:pt x="10" y="67"/>
                  </a:lnTo>
                  <a:close/>
                </a:path>
              </a:pathLst>
            </a:custGeom>
            <a:gradFill flip="none" rotWithShape="1">
              <a:gsLst>
                <a:gs pos="13000">
                  <a:srgbClr val="AB47DA"/>
                </a:gs>
                <a:gs pos="31000">
                  <a:srgbClr val="7B4893"/>
                </a:gs>
              </a:gsLst>
              <a:lin ang="42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50">
              <a:extLst>
                <a:ext uri="{FF2B5EF4-FFF2-40B4-BE49-F238E27FC236}">
                  <a16:creationId xmlns:a16="http://schemas.microsoft.com/office/drawing/2014/main" id="{3C8829F2-1B25-49EE-87D3-DA113A90D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508" y="888389"/>
              <a:ext cx="41733" cy="26828"/>
            </a:xfrm>
            <a:custGeom>
              <a:avLst/>
              <a:gdLst>
                <a:gd name="T0" fmla="*/ 6 w 47"/>
                <a:gd name="T1" fmla="*/ 0 h 30"/>
                <a:gd name="T2" fmla="*/ 47 w 47"/>
                <a:gd name="T3" fmla="*/ 23 h 30"/>
                <a:gd name="T4" fmla="*/ 44 w 47"/>
                <a:gd name="T5" fmla="*/ 30 h 30"/>
                <a:gd name="T6" fmla="*/ 0 w 47"/>
                <a:gd name="T7" fmla="*/ 15 h 30"/>
                <a:gd name="T8" fmla="*/ 6 w 47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30">
                  <a:moveTo>
                    <a:pt x="6" y="0"/>
                  </a:moveTo>
                  <a:cubicBezTo>
                    <a:pt x="6" y="0"/>
                    <a:pt x="28" y="15"/>
                    <a:pt x="47" y="23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28" y="12"/>
                    <a:pt x="0" y="1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B05B7B56-2821-4D68-BC64-92BFB6334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695" y="899887"/>
              <a:ext cx="45139" cy="29383"/>
            </a:xfrm>
            <a:custGeom>
              <a:avLst/>
              <a:gdLst>
                <a:gd name="T0" fmla="*/ 0 w 51"/>
                <a:gd name="T1" fmla="*/ 24 h 33"/>
                <a:gd name="T2" fmla="*/ 47 w 51"/>
                <a:gd name="T3" fmla="*/ 33 h 33"/>
                <a:gd name="T4" fmla="*/ 51 w 51"/>
                <a:gd name="T5" fmla="*/ 19 h 33"/>
                <a:gd name="T6" fmla="*/ 6 w 51"/>
                <a:gd name="T7" fmla="*/ 5 h 33"/>
                <a:gd name="T8" fmla="*/ 0 w 51"/>
                <a:gd name="T9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3">
                  <a:moveTo>
                    <a:pt x="0" y="24"/>
                  </a:moveTo>
                  <a:cubicBezTo>
                    <a:pt x="0" y="24"/>
                    <a:pt x="15" y="10"/>
                    <a:pt x="47" y="33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9"/>
                    <a:pt x="36" y="0"/>
                    <a:pt x="6" y="5"/>
                  </a:cubicBezTo>
                  <a:cubicBezTo>
                    <a:pt x="6" y="5"/>
                    <a:pt x="0" y="20"/>
                    <a:pt x="0" y="24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52">
              <a:extLst>
                <a:ext uri="{FF2B5EF4-FFF2-40B4-BE49-F238E27FC236}">
                  <a16:creationId xmlns:a16="http://schemas.microsoft.com/office/drawing/2014/main" id="{AEDB0D17-0D86-455F-86A6-962C74A47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2" y="916069"/>
              <a:ext cx="44287" cy="28106"/>
            </a:xfrm>
            <a:custGeom>
              <a:avLst/>
              <a:gdLst>
                <a:gd name="T0" fmla="*/ 47 w 50"/>
                <a:gd name="T1" fmla="*/ 32 h 32"/>
                <a:gd name="T2" fmla="*/ 0 w 50"/>
                <a:gd name="T3" fmla="*/ 15 h 32"/>
                <a:gd name="T4" fmla="*/ 1 w 50"/>
                <a:gd name="T5" fmla="*/ 11 h 32"/>
                <a:gd name="T6" fmla="*/ 4 w 50"/>
                <a:gd name="T7" fmla="*/ 10 h 32"/>
                <a:gd name="T8" fmla="*/ 9 w 50"/>
                <a:gd name="T9" fmla="*/ 5 h 32"/>
                <a:gd name="T10" fmla="*/ 50 w 50"/>
                <a:gd name="T11" fmla="*/ 18 h 32"/>
                <a:gd name="T12" fmla="*/ 47 w 50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2">
                  <a:moveTo>
                    <a:pt x="47" y="32"/>
                  </a:moveTo>
                  <a:cubicBezTo>
                    <a:pt x="47" y="32"/>
                    <a:pt x="35" y="13"/>
                    <a:pt x="0" y="15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35" y="0"/>
                    <a:pt x="50" y="18"/>
                  </a:cubicBezTo>
                  <a:lnTo>
                    <a:pt x="47" y="32"/>
                  </a:lnTo>
                  <a:close/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68" name="Freeform 53">
              <a:extLst>
                <a:ext uri="{FF2B5EF4-FFF2-40B4-BE49-F238E27FC236}">
                  <a16:creationId xmlns:a16="http://schemas.microsoft.com/office/drawing/2014/main" id="{ABB29902-A46B-461F-8195-220558F28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757" y="929270"/>
              <a:ext cx="42584" cy="44287"/>
            </a:xfrm>
            <a:custGeom>
              <a:avLst/>
              <a:gdLst>
                <a:gd name="T0" fmla="*/ 48 w 48"/>
                <a:gd name="T1" fmla="*/ 5 h 50"/>
                <a:gd name="T2" fmla="*/ 27 w 48"/>
                <a:gd name="T3" fmla="*/ 43 h 50"/>
                <a:gd name="T4" fmla="*/ 5 w 48"/>
                <a:gd name="T5" fmla="*/ 50 h 50"/>
                <a:gd name="T6" fmla="*/ 48 w 48"/>
                <a:gd name="T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50">
                  <a:moveTo>
                    <a:pt x="48" y="5"/>
                  </a:moveTo>
                  <a:cubicBezTo>
                    <a:pt x="48" y="5"/>
                    <a:pt x="26" y="17"/>
                    <a:pt x="27" y="43"/>
                  </a:cubicBezTo>
                  <a:cubicBezTo>
                    <a:pt x="27" y="43"/>
                    <a:pt x="15" y="41"/>
                    <a:pt x="5" y="50"/>
                  </a:cubicBezTo>
                  <a:cubicBezTo>
                    <a:pt x="5" y="50"/>
                    <a:pt x="0" y="0"/>
                    <a:pt x="48" y="5"/>
                  </a:cubicBezTo>
                </a:path>
              </a:pathLst>
            </a:custGeom>
            <a:solidFill>
              <a:srgbClr val="AE7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54">
              <a:extLst>
                <a:ext uri="{FF2B5EF4-FFF2-40B4-BE49-F238E27FC236}">
                  <a16:creationId xmlns:a16="http://schemas.microsoft.com/office/drawing/2014/main" id="{8CD373E1-31C3-43FF-9F94-D504B51A9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307" y="934380"/>
              <a:ext cx="55785" cy="60470"/>
            </a:xfrm>
            <a:custGeom>
              <a:avLst/>
              <a:gdLst>
                <a:gd name="T0" fmla="*/ 0 w 63"/>
                <a:gd name="T1" fmla="*/ 37 h 68"/>
                <a:gd name="T2" fmla="*/ 43 w 63"/>
                <a:gd name="T3" fmla="*/ 68 h 68"/>
                <a:gd name="T4" fmla="*/ 47 w 63"/>
                <a:gd name="T5" fmla="*/ 13 h 68"/>
                <a:gd name="T6" fmla="*/ 23 w 63"/>
                <a:gd name="T7" fmla="*/ 0 h 68"/>
                <a:gd name="T8" fmla="*/ 0 w 63"/>
                <a:gd name="T9" fmla="*/ 3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8">
                  <a:moveTo>
                    <a:pt x="0" y="37"/>
                  </a:moveTo>
                  <a:cubicBezTo>
                    <a:pt x="0" y="37"/>
                    <a:pt x="34" y="35"/>
                    <a:pt x="43" y="68"/>
                  </a:cubicBezTo>
                  <a:cubicBezTo>
                    <a:pt x="43" y="68"/>
                    <a:pt x="63" y="38"/>
                    <a:pt x="47" y="13"/>
                  </a:cubicBezTo>
                  <a:cubicBezTo>
                    <a:pt x="47" y="13"/>
                    <a:pt x="40" y="3"/>
                    <a:pt x="23" y="0"/>
                  </a:cubicBezTo>
                  <a:cubicBezTo>
                    <a:pt x="23" y="0"/>
                    <a:pt x="1" y="9"/>
                    <a:pt x="0" y="37"/>
                  </a:cubicBezTo>
                </a:path>
              </a:pathLst>
            </a:custGeom>
            <a:solidFill>
              <a:srgbClr val="AE7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70" name="Freeform 55">
              <a:extLst>
                <a:ext uri="{FF2B5EF4-FFF2-40B4-BE49-F238E27FC236}">
                  <a16:creationId xmlns:a16="http://schemas.microsoft.com/office/drawing/2014/main" id="{F46BAE57-2864-4D94-8B62-C28B74A32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139" y="964615"/>
              <a:ext cx="127753" cy="178002"/>
            </a:xfrm>
            <a:custGeom>
              <a:avLst/>
              <a:gdLst>
                <a:gd name="T0" fmla="*/ 0 w 144"/>
                <a:gd name="T1" fmla="*/ 97 h 201"/>
                <a:gd name="T2" fmla="*/ 111 w 144"/>
                <a:gd name="T3" fmla="*/ 112 h 201"/>
                <a:gd name="T4" fmla="*/ 116 w 144"/>
                <a:gd name="T5" fmla="*/ 201 h 201"/>
                <a:gd name="T6" fmla="*/ 139 w 144"/>
                <a:gd name="T7" fmla="*/ 190 h 201"/>
                <a:gd name="T8" fmla="*/ 134 w 144"/>
                <a:gd name="T9" fmla="*/ 42 h 201"/>
                <a:gd name="T10" fmla="*/ 99 w 144"/>
                <a:gd name="T11" fmla="*/ 7 h 201"/>
                <a:gd name="T12" fmla="*/ 57 w 144"/>
                <a:gd name="T13" fmla="*/ 36 h 201"/>
                <a:gd name="T14" fmla="*/ 0 w 144"/>
                <a:gd name="T15" fmla="*/ 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201">
                  <a:moveTo>
                    <a:pt x="0" y="97"/>
                  </a:moveTo>
                  <a:cubicBezTo>
                    <a:pt x="0" y="97"/>
                    <a:pt x="106" y="106"/>
                    <a:pt x="111" y="112"/>
                  </a:cubicBezTo>
                  <a:cubicBezTo>
                    <a:pt x="111" y="112"/>
                    <a:pt x="120" y="155"/>
                    <a:pt x="116" y="201"/>
                  </a:cubicBezTo>
                  <a:cubicBezTo>
                    <a:pt x="139" y="190"/>
                    <a:pt x="139" y="190"/>
                    <a:pt x="139" y="190"/>
                  </a:cubicBezTo>
                  <a:cubicBezTo>
                    <a:pt x="139" y="190"/>
                    <a:pt x="144" y="78"/>
                    <a:pt x="134" y="42"/>
                  </a:cubicBezTo>
                  <a:cubicBezTo>
                    <a:pt x="134" y="42"/>
                    <a:pt x="134" y="9"/>
                    <a:pt x="99" y="7"/>
                  </a:cubicBezTo>
                  <a:cubicBezTo>
                    <a:pt x="99" y="7"/>
                    <a:pt x="79" y="0"/>
                    <a:pt x="57" y="36"/>
                  </a:cubicBezTo>
                  <a:cubicBezTo>
                    <a:pt x="57" y="36"/>
                    <a:pt x="34" y="70"/>
                    <a:pt x="0" y="97"/>
                  </a:cubicBezTo>
                </a:path>
              </a:pathLst>
            </a:custGeom>
            <a:gradFill flip="none" rotWithShape="1">
              <a:gsLst>
                <a:gs pos="13000">
                  <a:srgbClr val="D598EE"/>
                </a:gs>
                <a:gs pos="31000">
                  <a:srgbClr val="AE7EC1"/>
                </a:gs>
              </a:gsLst>
              <a:lin ang="42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56">
              <a:extLst>
                <a:ext uri="{FF2B5EF4-FFF2-40B4-BE49-F238E27FC236}">
                  <a16:creationId xmlns:a16="http://schemas.microsoft.com/office/drawing/2014/main" id="{9F9EAD90-F39B-4237-8898-D4AD28F28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96" y="1053190"/>
              <a:ext cx="113700" cy="91130"/>
            </a:xfrm>
            <a:custGeom>
              <a:avLst/>
              <a:gdLst>
                <a:gd name="T0" fmla="*/ 6 w 128"/>
                <a:gd name="T1" fmla="*/ 0 h 103"/>
                <a:gd name="T2" fmla="*/ 1 w 128"/>
                <a:gd name="T3" fmla="*/ 19 h 103"/>
                <a:gd name="T4" fmla="*/ 101 w 128"/>
                <a:gd name="T5" fmla="*/ 32 h 103"/>
                <a:gd name="T6" fmla="*/ 109 w 128"/>
                <a:gd name="T7" fmla="*/ 101 h 103"/>
                <a:gd name="T8" fmla="*/ 123 w 128"/>
                <a:gd name="T9" fmla="*/ 103 h 103"/>
                <a:gd name="T10" fmla="*/ 116 w 128"/>
                <a:gd name="T11" fmla="*/ 13 h 103"/>
                <a:gd name="T12" fmla="*/ 6 w 128"/>
                <a:gd name="T1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103">
                  <a:moveTo>
                    <a:pt x="6" y="0"/>
                  </a:moveTo>
                  <a:cubicBezTo>
                    <a:pt x="6" y="0"/>
                    <a:pt x="0" y="4"/>
                    <a:pt x="1" y="19"/>
                  </a:cubicBezTo>
                  <a:cubicBezTo>
                    <a:pt x="1" y="19"/>
                    <a:pt x="74" y="21"/>
                    <a:pt x="101" y="32"/>
                  </a:cubicBezTo>
                  <a:cubicBezTo>
                    <a:pt x="101" y="32"/>
                    <a:pt x="111" y="40"/>
                    <a:pt x="109" y="101"/>
                  </a:cubicBezTo>
                  <a:cubicBezTo>
                    <a:pt x="123" y="103"/>
                    <a:pt x="123" y="103"/>
                    <a:pt x="123" y="103"/>
                  </a:cubicBezTo>
                  <a:cubicBezTo>
                    <a:pt x="123" y="103"/>
                    <a:pt x="128" y="40"/>
                    <a:pt x="116" y="13"/>
                  </a:cubicBezTo>
                  <a:cubicBezTo>
                    <a:pt x="116" y="13"/>
                    <a:pt x="38" y="1"/>
                    <a:pt x="6" y="0"/>
                  </a:cubicBezTo>
                </a:path>
              </a:pathLst>
            </a:custGeom>
            <a:gradFill flip="none" rotWithShape="1">
              <a:gsLst>
                <a:gs pos="13000">
                  <a:srgbClr val="8824B7"/>
                </a:gs>
                <a:gs pos="31000">
                  <a:srgbClr val="523065"/>
                </a:gs>
              </a:gsLst>
              <a:lin ang="42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72" name="Freeform 57">
              <a:extLst>
                <a:ext uri="{FF2B5EF4-FFF2-40B4-BE49-F238E27FC236}">
                  <a16:creationId xmlns:a16="http://schemas.microsoft.com/office/drawing/2014/main" id="{850E0C9D-3602-450B-A6F1-8139C5BD2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780" y="1084277"/>
              <a:ext cx="52379" cy="81336"/>
            </a:xfrm>
            <a:custGeom>
              <a:avLst/>
              <a:gdLst>
                <a:gd name="T0" fmla="*/ 50 w 59"/>
                <a:gd name="T1" fmla="*/ 0 h 92"/>
                <a:gd name="T2" fmla="*/ 57 w 59"/>
                <a:gd name="T3" fmla="*/ 68 h 92"/>
                <a:gd name="T4" fmla="*/ 0 w 59"/>
                <a:gd name="T5" fmla="*/ 92 h 92"/>
                <a:gd name="T6" fmla="*/ 50 w 59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92">
                  <a:moveTo>
                    <a:pt x="50" y="0"/>
                  </a:moveTo>
                  <a:cubicBezTo>
                    <a:pt x="50" y="0"/>
                    <a:pt x="59" y="19"/>
                    <a:pt x="57" y="68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15" y="23"/>
                    <a:pt x="50" y="0"/>
                  </a:cubicBezTo>
                </a:path>
              </a:pathLst>
            </a:custGeom>
            <a:solidFill>
              <a:srgbClr val="A8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58">
              <a:extLst>
                <a:ext uri="{FF2B5EF4-FFF2-40B4-BE49-F238E27FC236}">
                  <a16:creationId xmlns:a16="http://schemas.microsoft.com/office/drawing/2014/main" id="{864A80A7-E542-464D-B409-D6B7244FC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554" y="1073631"/>
              <a:ext cx="117107" cy="96240"/>
            </a:xfrm>
            <a:custGeom>
              <a:avLst/>
              <a:gdLst>
                <a:gd name="T0" fmla="*/ 132 w 132"/>
                <a:gd name="T1" fmla="*/ 10 h 109"/>
                <a:gd name="T2" fmla="*/ 81 w 132"/>
                <a:gd name="T3" fmla="*/ 104 h 109"/>
                <a:gd name="T4" fmla="*/ 11 w 132"/>
                <a:gd name="T5" fmla="*/ 87 h 109"/>
                <a:gd name="T6" fmla="*/ 4 w 132"/>
                <a:gd name="T7" fmla="*/ 64 h 109"/>
                <a:gd name="T8" fmla="*/ 39 w 132"/>
                <a:gd name="T9" fmla="*/ 0 h 109"/>
                <a:gd name="T10" fmla="*/ 132 w 132"/>
                <a:gd name="T11" fmla="*/ 1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109">
                  <a:moveTo>
                    <a:pt x="132" y="10"/>
                  </a:moveTo>
                  <a:cubicBezTo>
                    <a:pt x="132" y="10"/>
                    <a:pt x="102" y="26"/>
                    <a:pt x="81" y="104"/>
                  </a:cubicBezTo>
                  <a:cubicBezTo>
                    <a:pt x="81" y="104"/>
                    <a:pt x="81" y="109"/>
                    <a:pt x="11" y="87"/>
                  </a:cubicBezTo>
                  <a:cubicBezTo>
                    <a:pt x="11" y="87"/>
                    <a:pt x="0" y="84"/>
                    <a:pt x="4" y="64"/>
                  </a:cubicBezTo>
                  <a:cubicBezTo>
                    <a:pt x="4" y="64"/>
                    <a:pt x="10" y="24"/>
                    <a:pt x="39" y="0"/>
                  </a:cubicBezTo>
                  <a:cubicBezTo>
                    <a:pt x="39" y="0"/>
                    <a:pt x="113" y="3"/>
                    <a:pt x="132" y="10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74" name="Freeform 59">
              <a:extLst>
                <a:ext uri="{FF2B5EF4-FFF2-40B4-BE49-F238E27FC236}">
                  <a16:creationId xmlns:a16="http://schemas.microsoft.com/office/drawing/2014/main" id="{A1DB60EE-8363-429B-BB22-535C05453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783" y="879447"/>
              <a:ext cx="40455" cy="31938"/>
            </a:xfrm>
            <a:custGeom>
              <a:avLst/>
              <a:gdLst>
                <a:gd name="T0" fmla="*/ 0 w 46"/>
                <a:gd name="T1" fmla="*/ 25 h 36"/>
                <a:gd name="T2" fmla="*/ 37 w 46"/>
                <a:gd name="T3" fmla="*/ 0 h 36"/>
                <a:gd name="T4" fmla="*/ 46 w 46"/>
                <a:gd name="T5" fmla="*/ 21 h 36"/>
                <a:gd name="T6" fmla="*/ 3 w 46"/>
                <a:gd name="T7" fmla="*/ 36 h 36"/>
                <a:gd name="T8" fmla="*/ 0 w 46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6">
                  <a:moveTo>
                    <a:pt x="0" y="25"/>
                  </a:moveTo>
                  <a:cubicBezTo>
                    <a:pt x="0" y="25"/>
                    <a:pt x="14" y="19"/>
                    <a:pt x="37" y="0"/>
                  </a:cubicBezTo>
                  <a:cubicBezTo>
                    <a:pt x="37" y="0"/>
                    <a:pt x="44" y="12"/>
                    <a:pt x="46" y="21"/>
                  </a:cubicBezTo>
                  <a:cubicBezTo>
                    <a:pt x="46" y="21"/>
                    <a:pt x="20" y="17"/>
                    <a:pt x="3" y="36"/>
                  </a:cubicBezTo>
                  <a:cubicBezTo>
                    <a:pt x="3" y="36"/>
                    <a:pt x="1" y="31"/>
                    <a:pt x="0" y="25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Freeform 60">
              <a:extLst>
                <a:ext uri="{FF2B5EF4-FFF2-40B4-BE49-F238E27FC236}">
                  <a16:creationId xmlns:a16="http://schemas.microsoft.com/office/drawing/2014/main" id="{51F87DDE-17B9-447A-AAF1-159CC879A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338" y="896481"/>
              <a:ext cx="45991" cy="34493"/>
            </a:xfrm>
            <a:custGeom>
              <a:avLst/>
              <a:gdLst>
                <a:gd name="T0" fmla="*/ 0 w 52"/>
                <a:gd name="T1" fmla="*/ 20 h 39"/>
                <a:gd name="T2" fmla="*/ 43 w 52"/>
                <a:gd name="T3" fmla="*/ 5 h 39"/>
                <a:gd name="T4" fmla="*/ 52 w 52"/>
                <a:gd name="T5" fmla="*/ 25 h 39"/>
                <a:gd name="T6" fmla="*/ 5 w 52"/>
                <a:gd name="T7" fmla="*/ 39 h 39"/>
                <a:gd name="T8" fmla="*/ 0 w 52"/>
                <a:gd name="T9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9">
                  <a:moveTo>
                    <a:pt x="0" y="20"/>
                  </a:moveTo>
                  <a:cubicBezTo>
                    <a:pt x="0" y="20"/>
                    <a:pt x="16" y="0"/>
                    <a:pt x="43" y="5"/>
                  </a:cubicBezTo>
                  <a:cubicBezTo>
                    <a:pt x="43" y="5"/>
                    <a:pt x="50" y="20"/>
                    <a:pt x="52" y="25"/>
                  </a:cubicBezTo>
                  <a:cubicBezTo>
                    <a:pt x="52" y="25"/>
                    <a:pt x="24" y="19"/>
                    <a:pt x="5" y="39"/>
                  </a:cubicBezTo>
                  <a:cubicBezTo>
                    <a:pt x="5" y="39"/>
                    <a:pt x="1" y="23"/>
                    <a:pt x="0" y="20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61">
              <a:extLst>
                <a:ext uri="{FF2B5EF4-FFF2-40B4-BE49-F238E27FC236}">
                  <a16:creationId xmlns:a16="http://schemas.microsoft.com/office/drawing/2014/main" id="{C0CC9340-C521-4728-9F41-6FE17A13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448" y="913940"/>
              <a:ext cx="49824" cy="38326"/>
            </a:xfrm>
            <a:custGeom>
              <a:avLst/>
              <a:gdLst>
                <a:gd name="T0" fmla="*/ 1 w 56"/>
                <a:gd name="T1" fmla="*/ 21 h 43"/>
                <a:gd name="T2" fmla="*/ 49 w 56"/>
                <a:gd name="T3" fmla="*/ 9 h 43"/>
                <a:gd name="T4" fmla="*/ 56 w 56"/>
                <a:gd name="T5" fmla="*/ 24 h 43"/>
                <a:gd name="T6" fmla="*/ 5 w 56"/>
                <a:gd name="T7" fmla="*/ 43 h 43"/>
                <a:gd name="T8" fmla="*/ 1 w 56"/>
                <a:gd name="T9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3">
                  <a:moveTo>
                    <a:pt x="1" y="21"/>
                  </a:moveTo>
                  <a:cubicBezTo>
                    <a:pt x="1" y="21"/>
                    <a:pt x="20" y="0"/>
                    <a:pt x="49" y="9"/>
                  </a:cubicBezTo>
                  <a:cubicBezTo>
                    <a:pt x="49" y="9"/>
                    <a:pt x="53" y="17"/>
                    <a:pt x="56" y="24"/>
                  </a:cubicBezTo>
                  <a:cubicBezTo>
                    <a:pt x="56" y="24"/>
                    <a:pt x="21" y="16"/>
                    <a:pt x="5" y="43"/>
                  </a:cubicBezTo>
                  <a:cubicBezTo>
                    <a:pt x="5" y="43"/>
                    <a:pt x="0" y="27"/>
                    <a:pt x="1" y="21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77" name="Freeform 62">
              <a:extLst>
                <a:ext uri="{FF2B5EF4-FFF2-40B4-BE49-F238E27FC236}">
                  <a16:creationId xmlns:a16="http://schemas.microsoft.com/office/drawing/2014/main" id="{C91DA58E-34C0-4D02-AA93-F091AA671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736" y="939065"/>
              <a:ext cx="31086" cy="40455"/>
            </a:xfrm>
            <a:custGeom>
              <a:avLst/>
              <a:gdLst>
                <a:gd name="T0" fmla="*/ 0 w 35"/>
                <a:gd name="T1" fmla="*/ 0 h 46"/>
                <a:gd name="T2" fmla="*/ 8 w 35"/>
                <a:gd name="T3" fmla="*/ 39 h 46"/>
                <a:gd name="T4" fmla="*/ 27 w 35"/>
                <a:gd name="T5" fmla="*/ 46 h 46"/>
                <a:gd name="T6" fmla="*/ 0 w 35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6">
                  <a:moveTo>
                    <a:pt x="0" y="0"/>
                  </a:moveTo>
                  <a:cubicBezTo>
                    <a:pt x="0" y="0"/>
                    <a:pt x="11" y="14"/>
                    <a:pt x="8" y="39"/>
                  </a:cubicBezTo>
                  <a:cubicBezTo>
                    <a:pt x="8" y="39"/>
                    <a:pt x="18" y="38"/>
                    <a:pt x="27" y="46"/>
                  </a:cubicBezTo>
                  <a:cubicBezTo>
                    <a:pt x="27" y="46"/>
                    <a:pt x="35" y="2"/>
                    <a:pt x="0" y="0"/>
                  </a:cubicBezTo>
                </a:path>
              </a:pathLst>
            </a:custGeom>
            <a:solidFill>
              <a:srgbClr val="AE7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78" name="Freeform 63">
              <a:extLst>
                <a:ext uri="{FF2B5EF4-FFF2-40B4-BE49-F238E27FC236}">
                  <a16:creationId xmlns:a16="http://schemas.microsoft.com/office/drawing/2014/main" id="{A8A099A5-2B21-401C-96D6-2BE07F08C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042" y="938213"/>
              <a:ext cx="54934" cy="58341"/>
            </a:xfrm>
            <a:custGeom>
              <a:avLst/>
              <a:gdLst>
                <a:gd name="T0" fmla="*/ 49 w 62"/>
                <a:gd name="T1" fmla="*/ 1 h 66"/>
                <a:gd name="T2" fmla="*/ 60 w 62"/>
                <a:gd name="T3" fmla="*/ 40 h 66"/>
                <a:gd name="T4" fmla="*/ 19 w 62"/>
                <a:gd name="T5" fmla="*/ 66 h 66"/>
                <a:gd name="T6" fmla="*/ 13 w 62"/>
                <a:gd name="T7" fmla="*/ 19 h 66"/>
                <a:gd name="T8" fmla="*/ 49 w 62"/>
                <a:gd name="T9" fmla="*/ 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6">
                  <a:moveTo>
                    <a:pt x="49" y="1"/>
                  </a:moveTo>
                  <a:cubicBezTo>
                    <a:pt x="49" y="1"/>
                    <a:pt x="62" y="11"/>
                    <a:pt x="60" y="40"/>
                  </a:cubicBezTo>
                  <a:cubicBezTo>
                    <a:pt x="60" y="40"/>
                    <a:pt x="35" y="38"/>
                    <a:pt x="19" y="66"/>
                  </a:cubicBezTo>
                  <a:cubicBezTo>
                    <a:pt x="19" y="66"/>
                    <a:pt x="0" y="43"/>
                    <a:pt x="13" y="19"/>
                  </a:cubicBezTo>
                  <a:cubicBezTo>
                    <a:pt x="13" y="19"/>
                    <a:pt x="24" y="0"/>
                    <a:pt x="49" y="1"/>
                  </a:cubicBezTo>
                </a:path>
              </a:pathLst>
            </a:custGeom>
            <a:solidFill>
              <a:srgbClr val="AE7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79" name="Freeform 64">
              <a:extLst>
                <a:ext uri="{FF2B5EF4-FFF2-40B4-BE49-F238E27FC236}">
                  <a16:creationId xmlns:a16="http://schemas.microsoft.com/office/drawing/2014/main" id="{94EF105C-4BB0-4E79-87AF-E88CD6A09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042" y="964615"/>
              <a:ext cx="159691" cy="187796"/>
            </a:xfrm>
            <a:custGeom>
              <a:avLst/>
              <a:gdLst>
                <a:gd name="T0" fmla="*/ 44 w 180"/>
                <a:gd name="T1" fmla="*/ 212 h 212"/>
                <a:gd name="T2" fmla="*/ 8 w 180"/>
                <a:gd name="T3" fmla="*/ 169 h 212"/>
                <a:gd name="T4" fmla="*/ 25 w 180"/>
                <a:gd name="T5" fmla="*/ 36 h 212"/>
                <a:gd name="T6" fmla="*/ 76 w 180"/>
                <a:gd name="T7" fmla="*/ 20 h 212"/>
                <a:gd name="T8" fmla="*/ 160 w 180"/>
                <a:gd name="T9" fmla="*/ 79 h 212"/>
                <a:gd name="T10" fmla="*/ 180 w 180"/>
                <a:gd name="T11" fmla="*/ 96 h 212"/>
                <a:gd name="T12" fmla="*/ 60 w 180"/>
                <a:gd name="T13" fmla="*/ 107 h 212"/>
                <a:gd name="T14" fmla="*/ 44 w 180"/>
                <a:gd name="T1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" h="212">
                  <a:moveTo>
                    <a:pt x="44" y="212"/>
                  </a:moveTo>
                  <a:cubicBezTo>
                    <a:pt x="44" y="212"/>
                    <a:pt x="9" y="179"/>
                    <a:pt x="8" y="169"/>
                  </a:cubicBezTo>
                  <a:cubicBezTo>
                    <a:pt x="8" y="169"/>
                    <a:pt x="0" y="101"/>
                    <a:pt x="25" y="36"/>
                  </a:cubicBezTo>
                  <a:cubicBezTo>
                    <a:pt x="25" y="36"/>
                    <a:pt x="43" y="0"/>
                    <a:pt x="76" y="20"/>
                  </a:cubicBezTo>
                  <a:cubicBezTo>
                    <a:pt x="76" y="20"/>
                    <a:pt x="117" y="58"/>
                    <a:pt x="160" y="79"/>
                  </a:cubicBezTo>
                  <a:cubicBezTo>
                    <a:pt x="160" y="79"/>
                    <a:pt x="173" y="89"/>
                    <a:pt x="180" y="96"/>
                  </a:cubicBezTo>
                  <a:cubicBezTo>
                    <a:pt x="180" y="96"/>
                    <a:pt x="92" y="85"/>
                    <a:pt x="60" y="107"/>
                  </a:cubicBezTo>
                  <a:cubicBezTo>
                    <a:pt x="60" y="107"/>
                    <a:pt x="41" y="124"/>
                    <a:pt x="44" y="212"/>
                  </a:cubicBezTo>
                </a:path>
              </a:pathLst>
            </a:custGeom>
            <a:gradFill flip="none" rotWithShape="1">
              <a:gsLst>
                <a:gs pos="13000">
                  <a:srgbClr val="D598EE"/>
                </a:gs>
                <a:gs pos="31000">
                  <a:srgbClr val="AE7EC1"/>
                </a:gs>
              </a:gsLst>
              <a:lin ang="42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80" name="Freeform 65">
              <a:extLst>
                <a:ext uri="{FF2B5EF4-FFF2-40B4-BE49-F238E27FC236}">
                  <a16:creationId xmlns:a16="http://schemas.microsoft.com/office/drawing/2014/main" id="{D1F85671-87B6-40BC-9D24-2A9F476EB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238" y="1046803"/>
              <a:ext cx="127753" cy="107312"/>
            </a:xfrm>
            <a:custGeom>
              <a:avLst/>
              <a:gdLst>
                <a:gd name="T0" fmla="*/ 7 w 144"/>
                <a:gd name="T1" fmla="*/ 121 h 121"/>
                <a:gd name="T2" fmla="*/ 33 w 144"/>
                <a:gd name="T3" fmla="*/ 10 h 121"/>
                <a:gd name="T4" fmla="*/ 121 w 144"/>
                <a:gd name="T5" fmla="*/ 4 h 121"/>
                <a:gd name="T6" fmla="*/ 144 w 144"/>
                <a:gd name="T7" fmla="*/ 16 h 121"/>
                <a:gd name="T8" fmla="*/ 144 w 144"/>
                <a:gd name="T9" fmla="*/ 30 h 121"/>
                <a:gd name="T10" fmla="*/ 88 w 144"/>
                <a:gd name="T11" fmla="*/ 19 h 121"/>
                <a:gd name="T12" fmla="*/ 30 w 144"/>
                <a:gd name="T13" fmla="*/ 40 h 121"/>
                <a:gd name="T14" fmla="*/ 19 w 144"/>
                <a:gd name="T15" fmla="*/ 119 h 121"/>
                <a:gd name="T16" fmla="*/ 7 w 144"/>
                <a:gd name="T1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21">
                  <a:moveTo>
                    <a:pt x="7" y="121"/>
                  </a:moveTo>
                  <a:cubicBezTo>
                    <a:pt x="7" y="121"/>
                    <a:pt x="0" y="15"/>
                    <a:pt x="33" y="10"/>
                  </a:cubicBezTo>
                  <a:cubicBezTo>
                    <a:pt x="33" y="10"/>
                    <a:pt x="72" y="0"/>
                    <a:pt x="121" y="4"/>
                  </a:cubicBezTo>
                  <a:cubicBezTo>
                    <a:pt x="121" y="4"/>
                    <a:pt x="143" y="5"/>
                    <a:pt x="144" y="16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14"/>
                    <a:pt x="88" y="19"/>
                  </a:cubicBezTo>
                  <a:cubicBezTo>
                    <a:pt x="88" y="19"/>
                    <a:pt x="35" y="18"/>
                    <a:pt x="30" y="40"/>
                  </a:cubicBezTo>
                  <a:cubicBezTo>
                    <a:pt x="30" y="40"/>
                    <a:pt x="22" y="77"/>
                    <a:pt x="19" y="119"/>
                  </a:cubicBezTo>
                  <a:cubicBezTo>
                    <a:pt x="19" y="119"/>
                    <a:pt x="15" y="121"/>
                    <a:pt x="7" y="121"/>
                  </a:cubicBezTo>
                </a:path>
              </a:pathLst>
            </a:custGeom>
            <a:gradFill flip="none" rotWithShape="1">
              <a:gsLst>
                <a:gs pos="13000">
                  <a:srgbClr val="8824B7"/>
                </a:gs>
                <a:gs pos="31000">
                  <a:srgbClr val="523065"/>
                </a:gs>
              </a:gsLst>
              <a:lin ang="42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Freeform 66">
              <a:extLst>
                <a:ext uri="{FF2B5EF4-FFF2-40B4-BE49-F238E27FC236}">
                  <a16:creationId xmlns:a16="http://schemas.microsoft.com/office/drawing/2014/main" id="{57CC1F9E-7F5A-43DC-BBFD-6E7236399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827" y="1081296"/>
              <a:ext cx="55785" cy="98370"/>
            </a:xfrm>
            <a:custGeom>
              <a:avLst/>
              <a:gdLst>
                <a:gd name="T0" fmla="*/ 12 w 63"/>
                <a:gd name="T1" fmla="*/ 0 h 111"/>
                <a:gd name="T2" fmla="*/ 63 w 63"/>
                <a:gd name="T3" fmla="*/ 111 h 111"/>
                <a:gd name="T4" fmla="*/ 0 w 63"/>
                <a:gd name="T5" fmla="*/ 78 h 111"/>
                <a:gd name="T6" fmla="*/ 12 w 63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111">
                  <a:moveTo>
                    <a:pt x="12" y="0"/>
                  </a:moveTo>
                  <a:cubicBezTo>
                    <a:pt x="12" y="0"/>
                    <a:pt x="58" y="51"/>
                    <a:pt x="63" y="111"/>
                  </a:cubicBezTo>
                  <a:cubicBezTo>
                    <a:pt x="63" y="111"/>
                    <a:pt x="19" y="85"/>
                    <a:pt x="0" y="78"/>
                  </a:cubicBezTo>
                  <a:cubicBezTo>
                    <a:pt x="0" y="78"/>
                    <a:pt x="5" y="20"/>
                    <a:pt x="12" y="0"/>
                  </a:cubicBezTo>
                </a:path>
              </a:pathLst>
            </a:custGeom>
            <a:solidFill>
              <a:srgbClr val="A8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82" name="Freeform 67">
              <a:extLst>
                <a:ext uri="{FF2B5EF4-FFF2-40B4-BE49-F238E27FC236}">
                  <a16:creationId xmlns:a16="http://schemas.microsoft.com/office/drawing/2014/main" id="{AD02E3ED-F2D8-4A27-AA63-1AE24408E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880" y="1062985"/>
              <a:ext cx="113700" cy="118384"/>
            </a:xfrm>
            <a:custGeom>
              <a:avLst/>
              <a:gdLst>
                <a:gd name="T0" fmla="*/ 51 w 128"/>
                <a:gd name="T1" fmla="*/ 134 h 134"/>
                <a:gd name="T2" fmla="*/ 82 w 128"/>
                <a:gd name="T3" fmla="*/ 126 h 134"/>
                <a:gd name="T4" fmla="*/ 128 w 128"/>
                <a:gd name="T5" fmla="*/ 110 h 134"/>
                <a:gd name="T6" fmla="*/ 85 w 128"/>
                <a:gd name="T7" fmla="*/ 5 h 134"/>
                <a:gd name="T8" fmla="*/ 0 w 128"/>
                <a:gd name="T9" fmla="*/ 17 h 134"/>
                <a:gd name="T10" fmla="*/ 51 w 128"/>
                <a:gd name="T1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34">
                  <a:moveTo>
                    <a:pt x="51" y="134"/>
                  </a:moveTo>
                  <a:cubicBezTo>
                    <a:pt x="51" y="134"/>
                    <a:pt x="73" y="132"/>
                    <a:pt x="82" y="126"/>
                  </a:cubicBezTo>
                  <a:cubicBezTo>
                    <a:pt x="82" y="126"/>
                    <a:pt x="121" y="118"/>
                    <a:pt x="128" y="110"/>
                  </a:cubicBezTo>
                  <a:cubicBezTo>
                    <a:pt x="128" y="110"/>
                    <a:pt x="128" y="14"/>
                    <a:pt x="85" y="5"/>
                  </a:cubicBezTo>
                  <a:cubicBezTo>
                    <a:pt x="85" y="5"/>
                    <a:pt x="19" y="0"/>
                    <a:pt x="0" y="17"/>
                  </a:cubicBezTo>
                  <a:cubicBezTo>
                    <a:pt x="0" y="17"/>
                    <a:pt x="47" y="71"/>
                    <a:pt x="51" y="134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83" name="Freeform 68">
              <a:extLst>
                <a:ext uri="{FF2B5EF4-FFF2-40B4-BE49-F238E27FC236}">
                  <a16:creationId xmlns:a16="http://schemas.microsoft.com/office/drawing/2014/main" id="{FB432422-B8CE-4DC8-BA26-4FCF5F0DE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278" y="776819"/>
              <a:ext cx="330880" cy="140954"/>
            </a:xfrm>
            <a:custGeom>
              <a:avLst/>
              <a:gdLst>
                <a:gd name="T0" fmla="*/ 0 w 373"/>
                <a:gd name="T1" fmla="*/ 47 h 159"/>
                <a:gd name="T2" fmla="*/ 363 w 373"/>
                <a:gd name="T3" fmla="*/ 0 h 159"/>
                <a:gd name="T4" fmla="*/ 373 w 373"/>
                <a:gd name="T5" fmla="*/ 30 h 159"/>
                <a:gd name="T6" fmla="*/ 370 w 373"/>
                <a:gd name="T7" fmla="*/ 38 h 159"/>
                <a:gd name="T8" fmla="*/ 32 w 373"/>
                <a:gd name="T9" fmla="*/ 90 h 159"/>
                <a:gd name="T10" fmla="*/ 0 w 373"/>
                <a:gd name="T11" fmla="*/ 4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3" h="159">
                  <a:moveTo>
                    <a:pt x="0" y="47"/>
                  </a:moveTo>
                  <a:cubicBezTo>
                    <a:pt x="101" y="109"/>
                    <a:pt x="303" y="86"/>
                    <a:pt x="363" y="0"/>
                  </a:cubicBezTo>
                  <a:cubicBezTo>
                    <a:pt x="364" y="15"/>
                    <a:pt x="368" y="24"/>
                    <a:pt x="373" y="30"/>
                  </a:cubicBezTo>
                  <a:cubicBezTo>
                    <a:pt x="372" y="33"/>
                    <a:pt x="372" y="36"/>
                    <a:pt x="370" y="38"/>
                  </a:cubicBezTo>
                  <a:cubicBezTo>
                    <a:pt x="341" y="114"/>
                    <a:pt x="138" y="159"/>
                    <a:pt x="32" y="90"/>
                  </a:cubicBezTo>
                  <a:cubicBezTo>
                    <a:pt x="12" y="70"/>
                    <a:pt x="5" y="56"/>
                    <a:pt x="0" y="47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84" name="Freeform 69">
              <a:extLst>
                <a:ext uri="{FF2B5EF4-FFF2-40B4-BE49-F238E27FC236}">
                  <a16:creationId xmlns:a16="http://schemas.microsoft.com/office/drawing/2014/main" id="{2228699C-F3F1-4FE6-A686-CC0900640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23" y="775967"/>
              <a:ext cx="327047" cy="97518"/>
            </a:xfrm>
            <a:custGeom>
              <a:avLst/>
              <a:gdLst>
                <a:gd name="T0" fmla="*/ 0 w 369"/>
                <a:gd name="T1" fmla="*/ 46 h 110"/>
                <a:gd name="T2" fmla="*/ 369 w 369"/>
                <a:gd name="T3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69" h="110">
                  <a:moveTo>
                    <a:pt x="0" y="46"/>
                  </a:moveTo>
                  <a:cubicBezTo>
                    <a:pt x="104" y="110"/>
                    <a:pt x="310" y="86"/>
                    <a:pt x="369" y="0"/>
                  </a:cubicBezTo>
                </a:path>
              </a:pathLst>
            </a:custGeom>
            <a:noFill/>
            <a:ln w="12700" cap="flat">
              <a:solidFill>
                <a:srgbClr val="712D8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85" name="Freeform 70">
              <a:extLst>
                <a:ext uri="{FF2B5EF4-FFF2-40B4-BE49-F238E27FC236}">
                  <a16:creationId xmlns:a16="http://schemas.microsoft.com/office/drawing/2014/main" id="{59B9B402-DB4D-4E82-9F73-238105021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402" y="802795"/>
              <a:ext cx="306606" cy="116681"/>
            </a:xfrm>
            <a:custGeom>
              <a:avLst/>
              <a:gdLst>
                <a:gd name="T0" fmla="*/ 346 w 346"/>
                <a:gd name="T1" fmla="*/ 0 h 132"/>
                <a:gd name="T2" fmla="*/ 344 w 346"/>
                <a:gd name="T3" fmla="*/ 9 h 132"/>
                <a:gd name="T4" fmla="*/ 0 w 346"/>
                <a:gd name="T5" fmla="*/ 5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6" h="132">
                  <a:moveTo>
                    <a:pt x="346" y="0"/>
                  </a:moveTo>
                  <a:cubicBezTo>
                    <a:pt x="345" y="3"/>
                    <a:pt x="345" y="6"/>
                    <a:pt x="344" y="9"/>
                  </a:cubicBezTo>
                  <a:cubicBezTo>
                    <a:pt x="314" y="85"/>
                    <a:pt x="112" y="132"/>
                    <a:pt x="0" y="59"/>
                  </a:cubicBezTo>
                </a:path>
              </a:pathLst>
            </a:custGeom>
            <a:noFill/>
            <a:ln w="12700" cap="flat">
              <a:solidFill>
                <a:srgbClr val="712D8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86" name="Freeform 71">
              <a:extLst>
                <a:ext uri="{FF2B5EF4-FFF2-40B4-BE49-F238E27FC236}">
                  <a16:creationId xmlns:a16="http://schemas.microsoft.com/office/drawing/2014/main" id="{2EC15939-5E3D-45A9-91AA-B4B323010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834" y="838140"/>
              <a:ext cx="56637" cy="58341"/>
            </a:xfrm>
            <a:custGeom>
              <a:avLst/>
              <a:gdLst>
                <a:gd name="T0" fmla="*/ 0 w 64"/>
                <a:gd name="T1" fmla="*/ 58 h 66"/>
                <a:gd name="T2" fmla="*/ 64 w 64"/>
                <a:gd name="T3" fmla="*/ 64 h 66"/>
                <a:gd name="T4" fmla="*/ 64 w 64"/>
                <a:gd name="T5" fmla="*/ 3 h 66"/>
                <a:gd name="T6" fmla="*/ 0 w 64"/>
                <a:gd name="T7" fmla="*/ 0 h 66"/>
                <a:gd name="T8" fmla="*/ 0 w 64"/>
                <a:gd name="T9" fmla="*/ 5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6">
                  <a:moveTo>
                    <a:pt x="0" y="58"/>
                  </a:moveTo>
                  <a:cubicBezTo>
                    <a:pt x="9" y="62"/>
                    <a:pt x="44" y="66"/>
                    <a:pt x="6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45" y="4"/>
                    <a:pt x="10" y="2"/>
                    <a:pt x="0" y="0"/>
                  </a:cubicBezTo>
                  <a:lnTo>
                    <a:pt x="0" y="58"/>
                  </a:lnTo>
                  <a:close/>
                </a:path>
              </a:pathLst>
            </a:custGeom>
            <a:solidFill>
              <a:srgbClr val="5F24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  <p:sp>
          <p:nvSpPr>
            <p:cNvPr id="87" name="Freeform 72">
              <a:extLst>
                <a:ext uri="{FF2B5EF4-FFF2-40B4-BE49-F238E27FC236}">
                  <a16:creationId xmlns:a16="http://schemas.microsoft.com/office/drawing/2014/main" id="{BFF5C938-8B3C-4859-AD35-FAC323598F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2777" y="858580"/>
              <a:ext cx="38752" cy="15756"/>
            </a:xfrm>
            <a:custGeom>
              <a:avLst/>
              <a:gdLst>
                <a:gd name="T0" fmla="*/ 2 w 44"/>
                <a:gd name="T1" fmla="*/ 15 h 18"/>
                <a:gd name="T2" fmla="*/ 1 w 44"/>
                <a:gd name="T3" fmla="*/ 14 h 18"/>
                <a:gd name="T4" fmla="*/ 0 w 44"/>
                <a:gd name="T5" fmla="*/ 15 h 18"/>
                <a:gd name="T6" fmla="*/ 0 w 44"/>
                <a:gd name="T7" fmla="*/ 15 h 18"/>
                <a:gd name="T8" fmla="*/ 0 w 44"/>
                <a:gd name="T9" fmla="*/ 16 h 18"/>
                <a:gd name="T10" fmla="*/ 1 w 44"/>
                <a:gd name="T11" fmla="*/ 17 h 18"/>
                <a:gd name="T12" fmla="*/ 2 w 44"/>
                <a:gd name="T13" fmla="*/ 16 h 18"/>
                <a:gd name="T14" fmla="*/ 2 w 44"/>
                <a:gd name="T15" fmla="*/ 16 h 18"/>
                <a:gd name="T16" fmla="*/ 2 w 44"/>
                <a:gd name="T17" fmla="*/ 15 h 18"/>
                <a:gd name="T18" fmla="*/ 18 w 44"/>
                <a:gd name="T19" fmla="*/ 1 h 18"/>
                <a:gd name="T20" fmla="*/ 16 w 44"/>
                <a:gd name="T21" fmla="*/ 1 h 18"/>
                <a:gd name="T22" fmla="*/ 16 w 44"/>
                <a:gd name="T23" fmla="*/ 12 h 18"/>
                <a:gd name="T24" fmla="*/ 17 w 44"/>
                <a:gd name="T25" fmla="*/ 15 h 18"/>
                <a:gd name="T26" fmla="*/ 17 w 44"/>
                <a:gd name="T27" fmla="*/ 15 h 18"/>
                <a:gd name="T28" fmla="*/ 16 w 44"/>
                <a:gd name="T29" fmla="*/ 14 h 18"/>
                <a:gd name="T30" fmla="*/ 8 w 44"/>
                <a:gd name="T31" fmla="*/ 0 h 18"/>
                <a:gd name="T32" fmla="*/ 5 w 44"/>
                <a:gd name="T33" fmla="*/ 0 h 18"/>
                <a:gd name="T34" fmla="*/ 5 w 44"/>
                <a:gd name="T35" fmla="*/ 17 h 18"/>
                <a:gd name="T36" fmla="*/ 7 w 44"/>
                <a:gd name="T37" fmla="*/ 17 h 18"/>
                <a:gd name="T38" fmla="*/ 7 w 44"/>
                <a:gd name="T39" fmla="*/ 5 h 18"/>
                <a:gd name="T40" fmla="*/ 7 w 44"/>
                <a:gd name="T41" fmla="*/ 3 h 18"/>
                <a:gd name="T42" fmla="*/ 7 w 44"/>
                <a:gd name="T43" fmla="*/ 3 h 18"/>
                <a:gd name="T44" fmla="*/ 8 w 44"/>
                <a:gd name="T45" fmla="*/ 4 h 18"/>
                <a:gd name="T46" fmla="*/ 16 w 44"/>
                <a:gd name="T47" fmla="*/ 17 h 18"/>
                <a:gd name="T48" fmla="*/ 18 w 44"/>
                <a:gd name="T49" fmla="*/ 17 h 18"/>
                <a:gd name="T50" fmla="*/ 18 w 44"/>
                <a:gd name="T51" fmla="*/ 1 h 18"/>
                <a:gd name="T52" fmla="*/ 31 w 44"/>
                <a:gd name="T53" fmla="*/ 16 h 18"/>
                <a:gd name="T54" fmla="*/ 24 w 44"/>
                <a:gd name="T55" fmla="*/ 16 h 18"/>
                <a:gd name="T56" fmla="*/ 24 w 44"/>
                <a:gd name="T57" fmla="*/ 10 h 18"/>
                <a:gd name="T58" fmla="*/ 30 w 44"/>
                <a:gd name="T59" fmla="*/ 10 h 18"/>
                <a:gd name="T60" fmla="*/ 30 w 44"/>
                <a:gd name="T61" fmla="*/ 8 h 18"/>
                <a:gd name="T62" fmla="*/ 24 w 44"/>
                <a:gd name="T63" fmla="*/ 8 h 18"/>
                <a:gd name="T64" fmla="*/ 24 w 44"/>
                <a:gd name="T65" fmla="*/ 3 h 18"/>
                <a:gd name="T66" fmla="*/ 30 w 44"/>
                <a:gd name="T67" fmla="*/ 3 h 18"/>
                <a:gd name="T68" fmla="*/ 30 w 44"/>
                <a:gd name="T69" fmla="*/ 1 h 18"/>
                <a:gd name="T70" fmla="*/ 22 w 44"/>
                <a:gd name="T71" fmla="*/ 1 h 18"/>
                <a:gd name="T72" fmla="*/ 22 w 44"/>
                <a:gd name="T73" fmla="*/ 17 h 18"/>
                <a:gd name="T74" fmla="*/ 31 w 44"/>
                <a:gd name="T75" fmla="*/ 18 h 18"/>
                <a:gd name="T76" fmla="*/ 31 w 44"/>
                <a:gd name="T77" fmla="*/ 16 h 18"/>
                <a:gd name="T78" fmla="*/ 44 w 44"/>
                <a:gd name="T79" fmla="*/ 2 h 18"/>
                <a:gd name="T80" fmla="*/ 32 w 44"/>
                <a:gd name="T81" fmla="*/ 1 h 18"/>
                <a:gd name="T82" fmla="*/ 32 w 44"/>
                <a:gd name="T83" fmla="*/ 3 h 18"/>
                <a:gd name="T84" fmla="*/ 37 w 44"/>
                <a:gd name="T85" fmla="*/ 3 h 18"/>
                <a:gd name="T86" fmla="*/ 37 w 44"/>
                <a:gd name="T87" fmla="*/ 18 h 18"/>
                <a:gd name="T88" fmla="*/ 39 w 44"/>
                <a:gd name="T89" fmla="*/ 18 h 18"/>
                <a:gd name="T90" fmla="*/ 39 w 44"/>
                <a:gd name="T91" fmla="*/ 3 h 18"/>
                <a:gd name="T92" fmla="*/ 44 w 44"/>
                <a:gd name="T93" fmla="*/ 4 h 18"/>
                <a:gd name="T94" fmla="*/ 44 w 44"/>
                <a:gd name="T95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" h="18">
                  <a:moveTo>
                    <a:pt x="2" y="15"/>
                  </a:moveTo>
                  <a:cubicBezTo>
                    <a:pt x="2" y="14"/>
                    <a:pt x="1" y="14"/>
                    <a:pt x="1" y="14"/>
                  </a:cubicBezTo>
                  <a:cubicBezTo>
                    <a:pt x="1" y="14"/>
                    <a:pt x="0" y="1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7"/>
                    <a:pt x="1" y="17"/>
                  </a:cubicBezTo>
                  <a:cubicBezTo>
                    <a:pt x="1" y="17"/>
                    <a:pt x="2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moveTo>
                    <a:pt x="18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3"/>
                    <a:pt x="17" y="14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8" y="4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8" y="17"/>
                    <a:pt x="18" y="17"/>
                    <a:pt x="18" y="17"/>
                  </a:cubicBezTo>
                  <a:lnTo>
                    <a:pt x="18" y="1"/>
                  </a:lnTo>
                  <a:close/>
                  <a:moveTo>
                    <a:pt x="31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31" y="18"/>
                    <a:pt x="31" y="18"/>
                    <a:pt x="31" y="18"/>
                  </a:cubicBezTo>
                  <a:lnTo>
                    <a:pt x="31" y="16"/>
                  </a:lnTo>
                  <a:close/>
                  <a:moveTo>
                    <a:pt x="44" y="2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4" y="4"/>
                    <a:pt x="44" y="4"/>
                    <a:pt x="44" y="4"/>
                  </a:cubicBezTo>
                  <a:lnTo>
                    <a:pt x="44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3995" tIns="31997" rIns="63995" bIns="3199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8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E9B1A7B3-A352-4D44-9A5E-253D2710A3AB}"/>
              </a:ext>
            </a:extLst>
          </p:cNvPr>
          <p:cNvGrpSpPr/>
          <p:nvPr userDrawn="1"/>
        </p:nvGrpSpPr>
        <p:grpSpPr>
          <a:xfrm>
            <a:off x="894008" y="1842256"/>
            <a:ext cx="2703824" cy="536709"/>
            <a:chOff x="605936" y="411612"/>
            <a:chExt cx="3980773" cy="790182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B08ABE50-B03A-4C2F-8D6D-FA0C79C706BB}"/>
                </a:ext>
              </a:extLst>
            </p:cNvPr>
            <p:cNvGrpSpPr/>
            <p:nvPr/>
          </p:nvGrpSpPr>
          <p:grpSpPr>
            <a:xfrm>
              <a:off x="605936" y="411612"/>
              <a:ext cx="791064" cy="790182"/>
              <a:chOff x="561486" y="436997"/>
              <a:chExt cx="765664" cy="764812"/>
            </a:xfrm>
          </p:grpSpPr>
          <p:sp>
            <p:nvSpPr>
              <p:cNvPr id="93" name="AutoShape 3">
                <a:extLst>
                  <a:ext uri="{FF2B5EF4-FFF2-40B4-BE49-F238E27FC236}">
                    <a16:creationId xmlns:a16="http://schemas.microsoft.com/office/drawing/2014/main" id="{4EB3BE39-BE34-4FF2-908C-F25EFAE4A9D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61486" y="436997"/>
                <a:ext cx="765664" cy="76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94" name="Freeform 5">
                <a:extLst>
                  <a:ext uri="{FF2B5EF4-FFF2-40B4-BE49-F238E27FC236}">
                    <a16:creationId xmlns:a16="http://schemas.microsoft.com/office/drawing/2014/main" id="{DC167083-2A61-4E37-8F70-E12F75594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706" y="692076"/>
                <a:ext cx="109016" cy="64302"/>
              </a:xfrm>
              <a:custGeom>
                <a:avLst/>
                <a:gdLst>
                  <a:gd name="T0" fmla="*/ 20 w 123"/>
                  <a:gd name="T1" fmla="*/ 64 h 73"/>
                  <a:gd name="T2" fmla="*/ 23 w 123"/>
                  <a:gd name="T3" fmla="*/ 64 h 73"/>
                  <a:gd name="T4" fmla="*/ 25 w 123"/>
                  <a:gd name="T5" fmla="*/ 64 h 73"/>
                  <a:gd name="T6" fmla="*/ 36 w 123"/>
                  <a:gd name="T7" fmla="*/ 73 h 73"/>
                  <a:gd name="T8" fmla="*/ 34 w 123"/>
                  <a:gd name="T9" fmla="*/ 62 h 73"/>
                  <a:gd name="T10" fmla="*/ 123 w 123"/>
                  <a:gd name="T11" fmla="*/ 44 h 73"/>
                  <a:gd name="T12" fmla="*/ 47 w 123"/>
                  <a:gd name="T13" fmla="*/ 39 h 73"/>
                  <a:gd name="T14" fmla="*/ 47 w 123"/>
                  <a:gd name="T15" fmla="*/ 26 h 73"/>
                  <a:gd name="T16" fmla="*/ 48 w 123"/>
                  <a:gd name="T17" fmla="*/ 26 h 73"/>
                  <a:gd name="T18" fmla="*/ 47 w 123"/>
                  <a:gd name="T19" fmla="*/ 25 h 73"/>
                  <a:gd name="T20" fmla="*/ 43 w 123"/>
                  <a:gd name="T21" fmla="*/ 14 h 73"/>
                  <a:gd name="T22" fmla="*/ 28 w 123"/>
                  <a:gd name="T23" fmla="*/ 0 h 73"/>
                  <a:gd name="T24" fmla="*/ 27 w 123"/>
                  <a:gd name="T25" fmla="*/ 0 h 73"/>
                  <a:gd name="T26" fmla="*/ 25 w 123"/>
                  <a:gd name="T27" fmla="*/ 0 h 73"/>
                  <a:gd name="T28" fmla="*/ 2 w 123"/>
                  <a:gd name="T29" fmla="*/ 27 h 73"/>
                  <a:gd name="T30" fmla="*/ 20 w 123"/>
                  <a:gd name="T31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73">
                    <a:moveTo>
                      <a:pt x="20" y="64"/>
                    </a:moveTo>
                    <a:cubicBezTo>
                      <a:pt x="23" y="64"/>
                      <a:pt x="23" y="64"/>
                      <a:pt x="23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4"/>
                      <a:pt x="47" y="30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1"/>
                      <a:pt x="45" y="17"/>
                      <a:pt x="43" y="14"/>
                    </a:cubicBezTo>
                    <a:cubicBezTo>
                      <a:pt x="38" y="4"/>
                      <a:pt x="30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0" y="0"/>
                      <a:pt x="2" y="14"/>
                      <a:pt x="2" y="27"/>
                    </a:cubicBezTo>
                    <a:cubicBezTo>
                      <a:pt x="0" y="59"/>
                      <a:pt x="18" y="63"/>
                      <a:pt x="20" y="64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95" name="Freeform 6">
                <a:extLst>
                  <a:ext uri="{FF2B5EF4-FFF2-40B4-BE49-F238E27FC236}">
                    <a16:creationId xmlns:a16="http://schemas.microsoft.com/office/drawing/2014/main" id="{A9BB79B5-2490-4F36-A20A-A3191D9F56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10" y="445088"/>
                <a:ext cx="668146" cy="746075"/>
              </a:xfrm>
              <a:custGeom>
                <a:avLst/>
                <a:gdLst>
                  <a:gd name="T0" fmla="*/ 701 w 754"/>
                  <a:gd name="T1" fmla="*/ 565 h 843"/>
                  <a:gd name="T2" fmla="*/ 628 w 754"/>
                  <a:gd name="T3" fmla="*/ 411 h 843"/>
                  <a:gd name="T4" fmla="*/ 581 w 754"/>
                  <a:gd name="T5" fmla="*/ 360 h 843"/>
                  <a:gd name="T6" fmla="*/ 179 w 754"/>
                  <a:gd name="T7" fmla="*/ 392 h 843"/>
                  <a:gd name="T8" fmla="*/ 609 w 754"/>
                  <a:gd name="T9" fmla="*/ 669 h 843"/>
                  <a:gd name="T10" fmla="*/ 545 w 754"/>
                  <a:gd name="T11" fmla="*/ 615 h 843"/>
                  <a:gd name="T12" fmla="*/ 618 w 754"/>
                  <a:gd name="T13" fmla="*/ 713 h 843"/>
                  <a:gd name="T14" fmla="*/ 587 w 754"/>
                  <a:gd name="T15" fmla="*/ 810 h 843"/>
                  <a:gd name="T16" fmla="*/ 259 w 754"/>
                  <a:gd name="T17" fmla="*/ 771 h 843"/>
                  <a:gd name="T18" fmla="*/ 225 w 754"/>
                  <a:gd name="T19" fmla="*/ 604 h 843"/>
                  <a:gd name="T20" fmla="*/ 215 w 754"/>
                  <a:gd name="T21" fmla="*/ 783 h 843"/>
                  <a:gd name="T22" fmla="*/ 156 w 754"/>
                  <a:gd name="T23" fmla="*/ 803 h 843"/>
                  <a:gd name="T24" fmla="*/ 268 w 754"/>
                  <a:gd name="T25" fmla="*/ 597 h 843"/>
                  <a:gd name="T26" fmla="*/ 124 w 754"/>
                  <a:gd name="T27" fmla="*/ 556 h 843"/>
                  <a:gd name="T28" fmla="*/ 51 w 754"/>
                  <a:gd name="T29" fmla="*/ 615 h 843"/>
                  <a:gd name="T30" fmla="*/ 35 w 754"/>
                  <a:gd name="T31" fmla="*/ 596 h 843"/>
                  <a:gd name="T32" fmla="*/ 333 w 754"/>
                  <a:gd name="T33" fmla="*/ 414 h 843"/>
                  <a:gd name="T34" fmla="*/ 366 w 754"/>
                  <a:gd name="T35" fmla="*/ 139 h 843"/>
                  <a:gd name="T36" fmla="*/ 567 w 754"/>
                  <a:gd name="T37" fmla="*/ 338 h 843"/>
                  <a:gd name="T38" fmla="*/ 558 w 754"/>
                  <a:gd name="T39" fmla="*/ 216 h 843"/>
                  <a:gd name="T40" fmla="*/ 384 w 754"/>
                  <a:gd name="T41" fmla="*/ 25 h 843"/>
                  <a:gd name="T42" fmla="*/ 220 w 754"/>
                  <a:gd name="T43" fmla="*/ 320 h 843"/>
                  <a:gd name="T44" fmla="*/ 236 w 754"/>
                  <a:gd name="T45" fmla="*/ 356 h 843"/>
                  <a:gd name="T46" fmla="*/ 297 w 754"/>
                  <a:gd name="T47" fmla="*/ 329 h 843"/>
                  <a:gd name="T48" fmla="*/ 254 w 754"/>
                  <a:gd name="T49" fmla="*/ 285 h 843"/>
                  <a:gd name="T50" fmla="*/ 319 w 754"/>
                  <a:gd name="T51" fmla="*/ 374 h 843"/>
                  <a:gd name="T52" fmla="*/ 97 w 754"/>
                  <a:gd name="T53" fmla="*/ 513 h 843"/>
                  <a:gd name="T54" fmla="*/ 708 w 754"/>
                  <a:gd name="T55" fmla="*/ 508 h 843"/>
                  <a:gd name="T56" fmla="*/ 675 w 754"/>
                  <a:gd name="T57" fmla="*/ 505 h 843"/>
                  <a:gd name="T58" fmla="*/ 730 w 754"/>
                  <a:gd name="T59" fmla="*/ 507 h 843"/>
                  <a:gd name="T60" fmla="*/ 678 w 754"/>
                  <a:gd name="T61" fmla="*/ 425 h 843"/>
                  <a:gd name="T62" fmla="*/ 593 w 754"/>
                  <a:gd name="T63" fmla="*/ 342 h 843"/>
                  <a:gd name="T64" fmla="*/ 405 w 754"/>
                  <a:gd name="T65" fmla="*/ 21 h 843"/>
                  <a:gd name="T66" fmla="*/ 345 w 754"/>
                  <a:gd name="T67" fmla="*/ 55 h 843"/>
                  <a:gd name="T68" fmla="*/ 337 w 754"/>
                  <a:gd name="T69" fmla="*/ 87 h 843"/>
                  <a:gd name="T70" fmla="*/ 151 w 754"/>
                  <a:gd name="T71" fmla="*/ 322 h 843"/>
                  <a:gd name="T72" fmla="*/ 131 w 754"/>
                  <a:gd name="T73" fmla="*/ 448 h 843"/>
                  <a:gd name="T74" fmla="*/ 84 w 754"/>
                  <a:gd name="T75" fmla="*/ 482 h 843"/>
                  <a:gd name="T76" fmla="*/ 13 w 754"/>
                  <a:gd name="T77" fmla="*/ 571 h 843"/>
                  <a:gd name="T78" fmla="*/ 36 w 754"/>
                  <a:gd name="T79" fmla="*/ 630 h 843"/>
                  <a:gd name="T80" fmla="*/ 141 w 754"/>
                  <a:gd name="T81" fmla="*/ 574 h 843"/>
                  <a:gd name="T82" fmla="*/ 140 w 754"/>
                  <a:gd name="T83" fmla="*/ 510 h 843"/>
                  <a:gd name="T84" fmla="*/ 237 w 754"/>
                  <a:gd name="T85" fmla="*/ 501 h 843"/>
                  <a:gd name="T86" fmla="*/ 223 w 754"/>
                  <a:gd name="T87" fmla="*/ 535 h 843"/>
                  <a:gd name="T88" fmla="*/ 121 w 754"/>
                  <a:gd name="T89" fmla="*/ 678 h 843"/>
                  <a:gd name="T90" fmla="*/ 155 w 754"/>
                  <a:gd name="T91" fmla="*/ 825 h 843"/>
                  <a:gd name="T92" fmla="*/ 281 w 754"/>
                  <a:gd name="T93" fmla="*/ 778 h 843"/>
                  <a:gd name="T94" fmla="*/ 456 w 754"/>
                  <a:gd name="T95" fmla="*/ 529 h 843"/>
                  <a:gd name="T96" fmla="*/ 475 w 754"/>
                  <a:gd name="T97" fmla="*/ 578 h 843"/>
                  <a:gd name="T98" fmla="*/ 530 w 754"/>
                  <a:gd name="T99" fmla="*/ 811 h 843"/>
                  <a:gd name="T100" fmla="*/ 692 w 754"/>
                  <a:gd name="T101" fmla="*/ 813 h 843"/>
                  <a:gd name="T102" fmla="*/ 641 w 754"/>
                  <a:gd name="T103" fmla="*/ 657 h 843"/>
                  <a:gd name="T104" fmla="*/ 526 w 754"/>
                  <a:gd name="T105" fmla="*/ 511 h 843"/>
                  <a:gd name="T106" fmla="*/ 595 w 754"/>
                  <a:gd name="T107" fmla="*/ 419 h 843"/>
                  <a:gd name="T108" fmla="*/ 636 w 754"/>
                  <a:gd name="T109" fmla="*/ 455 h 843"/>
                  <a:gd name="T110" fmla="*/ 605 w 754"/>
                  <a:gd name="T111" fmla="*/ 494 h 843"/>
                  <a:gd name="T112" fmla="*/ 696 w 754"/>
                  <a:gd name="T113" fmla="*/ 587 h 843"/>
                  <a:gd name="T114" fmla="*/ 740 w 754"/>
                  <a:gd name="T115" fmla="*/ 53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4" h="843">
                    <a:moveTo>
                      <a:pt x="701" y="565"/>
                    </a:moveTo>
                    <a:cubicBezTo>
                      <a:pt x="700" y="565"/>
                      <a:pt x="699" y="565"/>
                      <a:pt x="697" y="566"/>
                    </a:cubicBezTo>
                    <a:cubicBezTo>
                      <a:pt x="696" y="565"/>
                      <a:pt x="691" y="560"/>
                      <a:pt x="687" y="546"/>
                    </a:cubicBezTo>
                    <a:cubicBezTo>
                      <a:pt x="686" y="543"/>
                      <a:pt x="685" y="534"/>
                      <a:pt x="687" y="528"/>
                    </a:cubicBezTo>
                    <a:cubicBezTo>
                      <a:pt x="687" y="527"/>
                      <a:pt x="687" y="527"/>
                      <a:pt x="688" y="527"/>
                    </a:cubicBezTo>
                    <a:cubicBezTo>
                      <a:pt x="689" y="530"/>
                      <a:pt x="691" y="535"/>
                      <a:pt x="693" y="546"/>
                    </a:cubicBezTo>
                    <a:cubicBezTo>
                      <a:pt x="693" y="548"/>
                      <a:pt x="695" y="555"/>
                      <a:pt x="701" y="563"/>
                    </a:cubicBezTo>
                    <a:cubicBezTo>
                      <a:pt x="701" y="564"/>
                      <a:pt x="701" y="564"/>
                      <a:pt x="701" y="565"/>
                    </a:cubicBezTo>
                    <a:moveTo>
                      <a:pt x="626" y="500"/>
                    </a:moveTo>
                    <a:cubicBezTo>
                      <a:pt x="627" y="499"/>
                      <a:pt x="629" y="498"/>
                      <a:pt x="634" y="496"/>
                    </a:cubicBezTo>
                    <a:cubicBezTo>
                      <a:pt x="635" y="496"/>
                      <a:pt x="639" y="495"/>
                      <a:pt x="644" y="493"/>
                    </a:cubicBezTo>
                    <a:cubicBezTo>
                      <a:pt x="643" y="494"/>
                      <a:pt x="643" y="495"/>
                      <a:pt x="642" y="497"/>
                    </a:cubicBezTo>
                    <a:cubicBezTo>
                      <a:pt x="640" y="499"/>
                      <a:pt x="636" y="503"/>
                      <a:pt x="632" y="503"/>
                    </a:cubicBezTo>
                    <a:cubicBezTo>
                      <a:pt x="631" y="503"/>
                      <a:pt x="629" y="503"/>
                      <a:pt x="626" y="500"/>
                    </a:cubicBezTo>
                    <a:moveTo>
                      <a:pt x="624" y="427"/>
                    </a:moveTo>
                    <a:cubicBezTo>
                      <a:pt x="624" y="420"/>
                      <a:pt x="625" y="415"/>
                      <a:pt x="628" y="411"/>
                    </a:cubicBezTo>
                    <a:cubicBezTo>
                      <a:pt x="633" y="406"/>
                      <a:pt x="641" y="405"/>
                      <a:pt x="643" y="405"/>
                    </a:cubicBezTo>
                    <a:cubicBezTo>
                      <a:pt x="647" y="406"/>
                      <a:pt x="650" y="407"/>
                      <a:pt x="652" y="409"/>
                    </a:cubicBezTo>
                    <a:cubicBezTo>
                      <a:pt x="642" y="410"/>
                      <a:pt x="636" y="414"/>
                      <a:pt x="633" y="418"/>
                    </a:cubicBezTo>
                    <a:cubicBezTo>
                      <a:pt x="630" y="422"/>
                      <a:pt x="628" y="427"/>
                      <a:pt x="628" y="432"/>
                    </a:cubicBezTo>
                    <a:cubicBezTo>
                      <a:pt x="626" y="430"/>
                      <a:pt x="625" y="428"/>
                      <a:pt x="624" y="427"/>
                    </a:cubicBezTo>
                    <a:moveTo>
                      <a:pt x="572" y="396"/>
                    </a:moveTo>
                    <a:cubicBezTo>
                      <a:pt x="565" y="395"/>
                      <a:pt x="561" y="386"/>
                      <a:pt x="560" y="383"/>
                    </a:cubicBezTo>
                    <a:cubicBezTo>
                      <a:pt x="561" y="365"/>
                      <a:pt x="577" y="361"/>
                      <a:pt x="581" y="360"/>
                    </a:cubicBezTo>
                    <a:cubicBezTo>
                      <a:pt x="584" y="361"/>
                      <a:pt x="586" y="362"/>
                      <a:pt x="588" y="364"/>
                    </a:cubicBezTo>
                    <a:cubicBezTo>
                      <a:pt x="580" y="366"/>
                      <a:pt x="575" y="371"/>
                      <a:pt x="573" y="375"/>
                    </a:cubicBezTo>
                    <a:cubicBezTo>
                      <a:pt x="569" y="382"/>
                      <a:pt x="570" y="390"/>
                      <a:pt x="572" y="396"/>
                    </a:cubicBezTo>
                    <a:moveTo>
                      <a:pt x="449" y="509"/>
                    </a:moveTo>
                    <a:cubicBezTo>
                      <a:pt x="446" y="510"/>
                      <a:pt x="409" y="522"/>
                      <a:pt x="364" y="522"/>
                    </a:cubicBezTo>
                    <a:cubicBezTo>
                      <a:pt x="323" y="522"/>
                      <a:pt x="288" y="512"/>
                      <a:pt x="261" y="492"/>
                    </a:cubicBezTo>
                    <a:cubicBezTo>
                      <a:pt x="260" y="491"/>
                      <a:pt x="260" y="491"/>
                      <a:pt x="260" y="491"/>
                    </a:cubicBezTo>
                    <a:cubicBezTo>
                      <a:pt x="259" y="491"/>
                      <a:pt x="206" y="456"/>
                      <a:pt x="179" y="392"/>
                    </a:cubicBezTo>
                    <a:cubicBezTo>
                      <a:pt x="207" y="414"/>
                      <a:pt x="257" y="439"/>
                      <a:pt x="336" y="439"/>
                    </a:cubicBezTo>
                    <a:cubicBezTo>
                      <a:pt x="349" y="439"/>
                      <a:pt x="363" y="439"/>
                      <a:pt x="377" y="437"/>
                    </a:cubicBezTo>
                    <a:cubicBezTo>
                      <a:pt x="381" y="437"/>
                      <a:pt x="412" y="435"/>
                      <a:pt x="451" y="423"/>
                    </a:cubicBezTo>
                    <a:cubicBezTo>
                      <a:pt x="484" y="411"/>
                      <a:pt x="513" y="395"/>
                      <a:pt x="535" y="374"/>
                    </a:cubicBezTo>
                    <a:cubicBezTo>
                      <a:pt x="535" y="375"/>
                      <a:pt x="535" y="375"/>
                      <a:pt x="535" y="375"/>
                    </a:cubicBezTo>
                    <a:cubicBezTo>
                      <a:pt x="535" y="378"/>
                      <a:pt x="535" y="395"/>
                      <a:pt x="543" y="407"/>
                    </a:cubicBezTo>
                    <a:cubicBezTo>
                      <a:pt x="538" y="424"/>
                      <a:pt x="516" y="481"/>
                      <a:pt x="449" y="509"/>
                    </a:cubicBezTo>
                    <a:moveTo>
                      <a:pt x="609" y="669"/>
                    </a:moveTo>
                    <a:cubicBezTo>
                      <a:pt x="571" y="669"/>
                      <a:pt x="544" y="675"/>
                      <a:pt x="529" y="685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5" y="689"/>
                      <a:pt x="509" y="706"/>
                      <a:pt x="508" y="773"/>
                    </a:cubicBezTo>
                    <a:cubicBezTo>
                      <a:pt x="501" y="765"/>
                      <a:pt x="495" y="758"/>
                      <a:pt x="494" y="755"/>
                    </a:cubicBezTo>
                    <a:cubicBezTo>
                      <a:pt x="494" y="753"/>
                      <a:pt x="487" y="688"/>
                      <a:pt x="509" y="628"/>
                    </a:cubicBezTo>
                    <a:cubicBezTo>
                      <a:pt x="511" y="625"/>
                      <a:pt x="519" y="611"/>
                      <a:pt x="532" y="611"/>
                    </a:cubicBezTo>
                    <a:cubicBezTo>
                      <a:pt x="536" y="611"/>
                      <a:pt x="540" y="613"/>
                      <a:pt x="545" y="615"/>
                    </a:cubicBezTo>
                    <a:cubicBezTo>
                      <a:pt x="550" y="620"/>
                      <a:pt x="582" y="649"/>
                      <a:pt x="618" y="670"/>
                    </a:cubicBezTo>
                    <a:cubicBezTo>
                      <a:pt x="615" y="669"/>
                      <a:pt x="612" y="669"/>
                      <a:pt x="609" y="669"/>
                    </a:cubicBezTo>
                    <a:moveTo>
                      <a:pt x="634" y="813"/>
                    </a:moveTo>
                    <a:cubicBezTo>
                      <a:pt x="632" y="814"/>
                      <a:pt x="632" y="814"/>
                      <a:pt x="632" y="814"/>
                    </a:cubicBezTo>
                    <a:cubicBezTo>
                      <a:pt x="631" y="815"/>
                      <a:pt x="631" y="815"/>
                      <a:pt x="631" y="815"/>
                    </a:cubicBezTo>
                    <a:cubicBezTo>
                      <a:pt x="627" y="817"/>
                      <a:pt x="621" y="819"/>
                      <a:pt x="614" y="820"/>
                    </a:cubicBezTo>
                    <a:cubicBezTo>
                      <a:pt x="608" y="775"/>
                      <a:pt x="583" y="736"/>
                      <a:pt x="570" y="719"/>
                    </a:cubicBezTo>
                    <a:cubicBezTo>
                      <a:pt x="578" y="716"/>
                      <a:pt x="593" y="713"/>
                      <a:pt x="618" y="713"/>
                    </a:cubicBezTo>
                    <a:cubicBezTo>
                      <a:pt x="628" y="713"/>
                      <a:pt x="636" y="714"/>
                      <a:pt x="638" y="714"/>
                    </a:cubicBezTo>
                    <a:cubicBezTo>
                      <a:pt x="644" y="716"/>
                      <a:pt x="649" y="720"/>
                      <a:pt x="654" y="727"/>
                    </a:cubicBezTo>
                    <a:cubicBezTo>
                      <a:pt x="670" y="789"/>
                      <a:pt x="670" y="789"/>
                      <a:pt x="670" y="789"/>
                    </a:cubicBezTo>
                    <a:cubicBezTo>
                      <a:pt x="670" y="794"/>
                      <a:pt x="671" y="799"/>
                      <a:pt x="671" y="803"/>
                    </a:cubicBezTo>
                    <a:cubicBezTo>
                      <a:pt x="664" y="806"/>
                      <a:pt x="649" y="810"/>
                      <a:pt x="634" y="813"/>
                    </a:cubicBezTo>
                    <a:moveTo>
                      <a:pt x="549" y="790"/>
                    </a:moveTo>
                    <a:cubicBezTo>
                      <a:pt x="550" y="778"/>
                      <a:pt x="553" y="759"/>
                      <a:pt x="556" y="743"/>
                    </a:cubicBezTo>
                    <a:cubicBezTo>
                      <a:pt x="566" y="759"/>
                      <a:pt x="580" y="782"/>
                      <a:pt x="587" y="810"/>
                    </a:cubicBezTo>
                    <a:cubicBezTo>
                      <a:pt x="575" y="803"/>
                      <a:pt x="560" y="795"/>
                      <a:pt x="549" y="790"/>
                    </a:cubicBezTo>
                    <a:moveTo>
                      <a:pt x="497" y="581"/>
                    </a:moveTo>
                    <a:cubicBezTo>
                      <a:pt x="498" y="580"/>
                      <a:pt x="505" y="570"/>
                      <a:pt x="519" y="569"/>
                    </a:cubicBezTo>
                    <a:cubicBezTo>
                      <a:pt x="521" y="572"/>
                      <a:pt x="524" y="577"/>
                      <a:pt x="524" y="587"/>
                    </a:cubicBezTo>
                    <a:cubicBezTo>
                      <a:pt x="516" y="589"/>
                      <a:pt x="505" y="593"/>
                      <a:pt x="496" y="603"/>
                    </a:cubicBezTo>
                    <a:cubicBezTo>
                      <a:pt x="494" y="597"/>
                      <a:pt x="493" y="589"/>
                      <a:pt x="497" y="581"/>
                    </a:cubicBezTo>
                    <a:moveTo>
                      <a:pt x="260" y="770"/>
                    </a:moveTo>
                    <a:cubicBezTo>
                      <a:pt x="259" y="771"/>
                      <a:pt x="259" y="771"/>
                      <a:pt x="259" y="771"/>
                    </a:cubicBezTo>
                    <a:cubicBezTo>
                      <a:pt x="259" y="732"/>
                      <a:pt x="253" y="699"/>
                      <a:pt x="252" y="697"/>
                    </a:cubicBezTo>
                    <a:cubicBezTo>
                      <a:pt x="252" y="695"/>
                      <a:pt x="252" y="695"/>
                      <a:pt x="252" y="695"/>
                    </a:cubicBezTo>
                    <a:cubicBezTo>
                      <a:pt x="251" y="693"/>
                      <a:pt x="251" y="693"/>
                      <a:pt x="251" y="693"/>
                    </a:cubicBezTo>
                    <a:cubicBezTo>
                      <a:pt x="247" y="689"/>
                      <a:pt x="245" y="685"/>
                      <a:pt x="186" y="679"/>
                    </a:cubicBezTo>
                    <a:cubicBezTo>
                      <a:pt x="176" y="678"/>
                      <a:pt x="165" y="677"/>
                      <a:pt x="157" y="676"/>
                    </a:cubicBezTo>
                    <a:cubicBezTo>
                      <a:pt x="181" y="653"/>
                      <a:pt x="196" y="630"/>
                      <a:pt x="197" y="629"/>
                    </a:cubicBezTo>
                    <a:cubicBezTo>
                      <a:pt x="197" y="628"/>
                      <a:pt x="197" y="628"/>
                      <a:pt x="197" y="628"/>
                    </a:cubicBezTo>
                    <a:cubicBezTo>
                      <a:pt x="211" y="606"/>
                      <a:pt x="222" y="604"/>
                      <a:pt x="225" y="604"/>
                    </a:cubicBezTo>
                    <a:cubicBezTo>
                      <a:pt x="226" y="604"/>
                      <a:pt x="226" y="604"/>
                      <a:pt x="226" y="604"/>
                    </a:cubicBezTo>
                    <a:cubicBezTo>
                      <a:pt x="227" y="605"/>
                      <a:pt x="227" y="605"/>
                      <a:pt x="227" y="605"/>
                    </a:cubicBezTo>
                    <a:cubicBezTo>
                      <a:pt x="229" y="605"/>
                      <a:pt x="229" y="605"/>
                      <a:pt x="229" y="605"/>
                    </a:cubicBezTo>
                    <a:cubicBezTo>
                      <a:pt x="253" y="606"/>
                      <a:pt x="254" y="625"/>
                      <a:pt x="255" y="629"/>
                    </a:cubicBezTo>
                    <a:cubicBezTo>
                      <a:pt x="255" y="630"/>
                      <a:pt x="255" y="630"/>
                      <a:pt x="255" y="630"/>
                    </a:cubicBezTo>
                    <a:cubicBezTo>
                      <a:pt x="255" y="631"/>
                      <a:pt x="255" y="631"/>
                      <a:pt x="255" y="631"/>
                    </a:cubicBezTo>
                    <a:cubicBezTo>
                      <a:pt x="263" y="661"/>
                      <a:pt x="261" y="746"/>
                      <a:pt x="260" y="770"/>
                    </a:cubicBezTo>
                    <a:moveTo>
                      <a:pt x="215" y="783"/>
                    </a:moveTo>
                    <a:cubicBezTo>
                      <a:pt x="185" y="796"/>
                      <a:pt x="185" y="796"/>
                      <a:pt x="185" y="796"/>
                    </a:cubicBezTo>
                    <a:cubicBezTo>
                      <a:pt x="191" y="778"/>
                      <a:pt x="200" y="756"/>
                      <a:pt x="213" y="741"/>
                    </a:cubicBezTo>
                    <a:cubicBezTo>
                      <a:pt x="215" y="750"/>
                      <a:pt x="216" y="764"/>
                      <a:pt x="215" y="783"/>
                    </a:cubicBezTo>
                    <a:moveTo>
                      <a:pt x="98" y="776"/>
                    </a:moveTo>
                    <a:cubicBezTo>
                      <a:pt x="98" y="775"/>
                      <a:pt x="98" y="775"/>
                      <a:pt x="98" y="775"/>
                    </a:cubicBezTo>
                    <a:cubicBezTo>
                      <a:pt x="98" y="775"/>
                      <a:pt x="103" y="742"/>
                      <a:pt x="126" y="721"/>
                    </a:cubicBezTo>
                    <a:cubicBezTo>
                      <a:pt x="146" y="722"/>
                      <a:pt x="174" y="723"/>
                      <a:pt x="193" y="726"/>
                    </a:cubicBezTo>
                    <a:cubicBezTo>
                      <a:pt x="182" y="739"/>
                      <a:pt x="168" y="763"/>
                      <a:pt x="156" y="803"/>
                    </a:cubicBezTo>
                    <a:cubicBezTo>
                      <a:pt x="149" y="802"/>
                      <a:pt x="132" y="798"/>
                      <a:pt x="98" y="787"/>
                    </a:cubicBezTo>
                    <a:cubicBezTo>
                      <a:pt x="97" y="786"/>
                      <a:pt x="97" y="782"/>
                      <a:pt x="98" y="776"/>
                    </a:cubicBezTo>
                    <a:moveTo>
                      <a:pt x="227" y="710"/>
                    </a:moveTo>
                    <a:cubicBezTo>
                      <a:pt x="228" y="710"/>
                      <a:pt x="229" y="710"/>
                      <a:pt x="229" y="710"/>
                    </a:cubicBezTo>
                    <a:cubicBezTo>
                      <a:pt x="229" y="710"/>
                      <a:pt x="230" y="711"/>
                      <a:pt x="230" y="712"/>
                    </a:cubicBezTo>
                    <a:cubicBezTo>
                      <a:pt x="229" y="711"/>
                      <a:pt x="229" y="711"/>
                      <a:pt x="228" y="710"/>
                    </a:cubicBezTo>
                    <a:lnTo>
                      <a:pt x="227" y="710"/>
                    </a:lnTo>
                    <a:close/>
                    <a:moveTo>
                      <a:pt x="268" y="597"/>
                    </a:moveTo>
                    <a:cubicBezTo>
                      <a:pt x="260" y="587"/>
                      <a:pt x="250" y="582"/>
                      <a:pt x="239" y="580"/>
                    </a:cubicBezTo>
                    <a:cubicBezTo>
                      <a:pt x="242" y="571"/>
                      <a:pt x="248" y="566"/>
                      <a:pt x="252" y="564"/>
                    </a:cubicBezTo>
                    <a:cubicBezTo>
                      <a:pt x="260" y="567"/>
                      <a:pt x="264" y="571"/>
                      <a:pt x="265" y="572"/>
                    </a:cubicBezTo>
                    <a:cubicBezTo>
                      <a:pt x="265" y="572"/>
                      <a:pt x="265" y="572"/>
                      <a:pt x="265" y="572"/>
                    </a:cubicBezTo>
                    <a:cubicBezTo>
                      <a:pt x="270" y="580"/>
                      <a:pt x="270" y="589"/>
                      <a:pt x="268" y="597"/>
                    </a:cubicBezTo>
                    <a:moveTo>
                      <a:pt x="134" y="553"/>
                    </a:moveTo>
                    <a:cubicBezTo>
                      <a:pt x="134" y="553"/>
                      <a:pt x="133" y="554"/>
                      <a:pt x="131" y="555"/>
                    </a:cubicBezTo>
                    <a:cubicBezTo>
                      <a:pt x="130" y="555"/>
                      <a:pt x="127" y="556"/>
                      <a:pt x="124" y="556"/>
                    </a:cubicBezTo>
                    <a:cubicBezTo>
                      <a:pt x="116" y="556"/>
                      <a:pt x="109" y="552"/>
                      <a:pt x="103" y="543"/>
                    </a:cubicBezTo>
                    <a:cubicBezTo>
                      <a:pt x="103" y="541"/>
                      <a:pt x="103" y="541"/>
                      <a:pt x="103" y="541"/>
                    </a:cubicBezTo>
                    <a:cubicBezTo>
                      <a:pt x="104" y="539"/>
                      <a:pt x="107" y="535"/>
                      <a:pt x="112" y="535"/>
                    </a:cubicBezTo>
                    <a:cubicBezTo>
                      <a:pt x="115" y="538"/>
                      <a:pt x="121" y="543"/>
                      <a:pt x="130" y="549"/>
                    </a:cubicBezTo>
                    <a:cubicBezTo>
                      <a:pt x="132" y="550"/>
                      <a:pt x="133" y="552"/>
                      <a:pt x="134" y="553"/>
                    </a:cubicBezTo>
                    <a:moveTo>
                      <a:pt x="62" y="612"/>
                    </a:moveTo>
                    <a:cubicBezTo>
                      <a:pt x="60" y="613"/>
                      <a:pt x="57" y="615"/>
                      <a:pt x="54" y="615"/>
                    </a:cubicBezTo>
                    <a:cubicBezTo>
                      <a:pt x="53" y="615"/>
                      <a:pt x="52" y="615"/>
                      <a:pt x="51" y="615"/>
                    </a:cubicBezTo>
                    <a:cubicBezTo>
                      <a:pt x="52" y="614"/>
                      <a:pt x="52" y="613"/>
                      <a:pt x="53" y="612"/>
                    </a:cubicBezTo>
                    <a:cubicBezTo>
                      <a:pt x="55" y="608"/>
                      <a:pt x="65" y="591"/>
                      <a:pt x="67" y="575"/>
                    </a:cubicBezTo>
                    <a:cubicBezTo>
                      <a:pt x="67" y="575"/>
                      <a:pt x="67" y="575"/>
                      <a:pt x="67" y="576"/>
                    </a:cubicBezTo>
                    <a:cubicBezTo>
                      <a:pt x="67" y="576"/>
                      <a:pt x="67" y="576"/>
                      <a:pt x="67" y="576"/>
                    </a:cubicBezTo>
                    <a:cubicBezTo>
                      <a:pt x="68" y="577"/>
                      <a:pt x="68" y="577"/>
                      <a:pt x="68" y="577"/>
                    </a:cubicBezTo>
                    <a:cubicBezTo>
                      <a:pt x="68" y="579"/>
                      <a:pt x="71" y="592"/>
                      <a:pt x="62" y="612"/>
                    </a:cubicBezTo>
                    <a:moveTo>
                      <a:pt x="27" y="603"/>
                    </a:moveTo>
                    <a:cubicBezTo>
                      <a:pt x="30" y="601"/>
                      <a:pt x="32" y="598"/>
                      <a:pt x="35" y="596"/>
                    </a:cubicBezTo>
                    <a:cubicBezTo>
                      <a:pt x="34" y="598"/>
                      <a:pt x="33" y="600"/>
                      <a:pt x="31" y="602"/>
                    </a:cubicBezTo>
                    <a:cubicBezTo>
                      <a:pt x="30" y="603"/>
                      <a:pt x="29" y="603"/>
                      <a:pt x="27" y="603"/>
                    </a:cubicBezTo>
                    <a:moveTo>
                      <a:pt x="171" y="342"/>
                    </a:moveTo>
                    <a:cubicBezTo>
                      <a:pt x="173" y="345"/>
                      <a:pt x="225" y="402"/>
                      <a:pt x="346" y="402"/>
                    </a:cubicBezTo>
                    <a:cubicBezTo>
                      <a:pt x="353" y="402"/>
                      <a:pt x="360" y="402"/>
                      <a:pt x="367" y="401"/>
                    </a:cubicBezTo>
                    <a:cubicBezTo>
                      <a:pt x="372" y="401"/>
                      <a:pt x="474" y="396"/>
                      <a:pt x="534" y="334"/>
                    </a:cubicBezTo>
                    <a:cubicBezTo>
                      <a:pt x="535" y="334"/>
                      <a:pt x="536" y="334"/>
                      <a:pt x="537" y="334"/>
                    </a:cubicBezTo>
                    <a:cubicBezTo>
                      <a:pt x="519" y="359"/>
                      <a:pt x="464" y="414"/>
                      <a:pt x="333" y="414"/>
                    </a:cubicBezTo>
                    <a:cubicBezTo>
                      <a:pt x="328" y="414"/>
                      <a:pt x="322" y="414"/>
                      <a:pt x="317" y="414"/>
                    </a:cubicBezTo>
                    <a:cubicBezTo>
                      <a:pt x="315" y="414"/>
                      <a:pt x="204" y="407"/>
                      <a:pt x="167" y="338"/>
                    </a:cubicBezTo>
                    <a:lnTo>
                      <a:pt x="171" y="342"/>
                    </a:lnTo>
                    <a:close/>
                    <a:moveTo>
                      <a:pt x="220" y="178"/>
                    </a:moveTo>
                    <a:cubicBezTo>
                      <a:pt x="246" y="142"/>
                      <a:pt x="280" y="119"/>
                      <a:pt x="322" y="111"/>
                    </a:cubicBezTo>
                    <a:cubicBezTo>
                      <a:pt x="325" y="115"/>
                      <a:pt x="325" y="115"/>
                      <a:pt x="325" y="115"/>
                    </a:cubicBezTo>
                    <a:cubicBezTo>
                      <a:pt x="326" y="116"/>
                      <a:pt x="341" y="139"/>
                      <a:pt x="366" y="139"/>
                    </a:cubicBezTo>
                    <a:cubicBezTo>
                      <a:pt x="366" y="139"/>
                      <a:pt x="366" y="139"/>
                      <a:pt x="366" y="139"/>
                    </a:cubicBezTo>
                    <a:cubicBezTo>
                      <a:pt x="378" y="139"/>
                      <a:pt x="391" y="133"/>
                      <a:pt x="403" y="121"/>
                    </a:cubicBezTo>
                    <a:cubicBezTo>
                      <a:pt x="404" y="119"/>
                      <a:pt x="404" y="119"/>
                      <a:pt x="404" y="119"/>
                    </a:cubicBezTo>
                    <a:cubicBezTo>
                      <a:pt x="405" y="117"/>
                      <a:pt x="405" y="117"/>
                      <a:pt x="405" y="117"/>
                    </a:cubicBezTo>
                    <a:cubicBezTo>
                      <a:pt x="406" y="115"/>
                      <a:pt x="407" y="111"/>
                      <a:pt x="407" y="105"/>
                    </a:cubicBezTo>
                    <a:cubicBezTo>
                      <a:pt x="440" y="110"/>
                      <a:pt x="526" y="129"/>
                      <a:pt x="559" y="210"/>
                    </a:cubicBezTo>
                    <a:cubicBezTo>
                      <a:pt x="559" y="211"/>
                      <a:pt x="559" y="211"/>
                      <a:pt x="559" y="211"/>
                    </a:cubicBezTo>
                    <a:cubicBezTo>
                      <a:pt x="560" y="211"/>
                      <a:pt x="585" y="262"/>
                      <a:pt x="573" y="336"/>
                    </a:cubicBezTo>
                    <a:cubicBezTo>
                      <a:pt x="571" y="336"/>
                      <a:pt x="569" y="337"/>
                      <a:pt x="567" y="338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8" y="331"/>
                      <a:pt x="568" y="331"/>
                      <a:pt x="568" y="331"/>
                    </a:cubicBezTo>
                    <a:cubicBezTo>
                      <a:pt x="568" y="328"/>
                      <a:pt x="568" y="328"/>
                      <a:pt x="568" y="328"/>
                    </a:cubicBezTo>
                    <a:cubicBezTo>
                      <a:pt x="568" y="328"/>
                      <a:pt x="568" y="325"/>
                      <a:pt x="569" y="320"/>
                    </a:cubicBezTo>
                    <a:cubicBezTo>
                      <a:pt x="570" y="317"/>
                      <a:pt x="570" y="317"/>
                      <a:pt x="570" y="317"/>
                    </a:cubicBezTo>
                    <a:cubicBezTo>
                      <a:pt x="569" y="317"/>
                      <a:pt x="569" y="317"/>
                      <a:pt x="569" y="317"/>
                    </a:cubicBezTo>
                    <a:cubicBezTo>
                      <a:pt x="569" y="295"/>
                      <a:pt x="569" y="248"/>
                      <a:pt x="558" y="216"/>
                    </a:cubicBezTo>
                    <a:cubicBezTo>
                      <a:pt x="557" y="209"/>
                      <a:pt x="550" y="200"/>
                      <a:pt x="537" y="200"/>
                    </a:cubicBezTo>
                    <a:cubicBezTo>
                      <a:pt x="530" y="200"/>
                      <a:pt x="523" y="202"/>
                      <a:pt x="514" y="206"/>
                    </a:cubicBezTo>
                    <a:cubicBezTo>
                      <a:pt x="513" y="207"/>
                      <a:pt x="403" y="261"/>
                      <a:pt x="299" y="261"/>
                    </a:cubicBezTo>
                    <a:cubicBezTo>
                      <a:pt x="256" y="261"/>
                      <a:pt x="220" y="251"/>
                      <a:pt x="192" y="233"/>
                    </a:cubicBezTo>
                    <a:cubicBezTo>
                      <a:pt x="195" y="222"/>
                      <a:pt x="204" y="200"/>
                      <a:pt x="220" y="178"/>
                    </a:cubicBezTo>
                    <a:moveTo>
                      <a:pt x="367" y="25"/>
                    </a:moveTo>
                    <a:cubicBezTo>
                      <a:pt x="371" y="23"/>
                      <a:pt x="375" y="22"/>
                      <a:pt x="378" y="22"/>
                    </a:cubicBezTo>
                    <a:cubicBezTo>
                      <a:pt x="381" y="22"/>
                      <a:pt x="383" y="24"/>
                      <a:pt x="384" y="25"/>
                    </a:cubicBezTo>
                    <a:cubicBezTo>
                      <a:pt x="385" y="33"/>
                      <a:pt x="383" y="39"/>
                      <a:pt x="380" y="43"/>
                    </a:cubicBezTo>
                    <a:cubicBezTo>
                      <a:pt x="376" y="47"/>
                      <a:pt x="370" y="47"/>
                      <a:pt x="368" y="47"/>
                    </a:cubicBezTo>
                    <a:cubicBezTo>
                      <a:pt x="366" y="47"/>
                      <a:pt x="364" y="45"/>
                      <a:pt x="362" y="43"/>
                    </a:cubicBezTo>
                    <a:cubicBezTo>
                      <a:pt x="358" y="34"/>
                      <a:pt x="365" y="27"/>
                      <a:pt x="367" y="25"/>
                    </a:cubicBezTo>
                    <a:moveTo>
                      <a:pt x="237" y="279"/>
                    </a:moveTo>
                    <a:cubicBezTo>
                      <a:pt x="236" y="280"/>
                      <a:pt x="236" y="280"/>
                      <a:pt x="236" y="280"/>
                    </a:cubicBezTo>
                    <a:cubicBezTo>
                      <a:pt x="235" y="280"/>
                      <a:pt x="227" y="282"/>
                      <a:pt x="222" y="291"/>
                    </a:cubicBezTo>
                    <a:cubicBezTo>
                      <a:pt x="218" y="299"/>
                      <a:pt x="217" y="308"/>
                      <a:pt x="220" y="320"/>
                    </a:cubicBezTo>
                    <a:cubicBezTo>
                      <a:pt x="220" y="320"/>
                      <a:pt x="220" y="320"/>
                      <a:pt x="220" y="321"/>
                    </a:cubicBezTo>
                    <a:cubicBezTo>
                      <a:pt x="218" y="325"/>
                      <a:pt x="218" y="329"/>
                      <a:pt x="220" y="333"/>
                    </a:cubicBezTo>
                    <a:cubicBezTo>
                      <a:pt x="223" y="338"/>
                      <a:pt x="223" y="338"/>
                      <a:pt x="223" y="338"/>
                    </a:cubicBezTo>
                    <a:cubicBezTo>
                      <a:pt x="228" y="339"/>
                      <a:pt x="228" y="339"/>
                      <a:pt x="228" y="339"/>
                    </a:cubicBezTo>
                    <a:cubicBezTo>
                      <a:pt x="228" y="339"/>
                      <a:pt x="230" y="339"/>
                      <a:pt x="233" y="339"/>
                    </a:cubicBezTo>
                    <a:cubicBezTo>
                      <a:pt x="233" y="339"/>
                      <a:pt x="233" y="339"/>
                      <a:pt x="233" y="339"/>
                    </a:cubicBezTo>
                    <a:cubicBezTo>
                      <a:pt x="242" y="352"/>
                      <a:pt x="242" y="352"/>
                      <a:pt x="242" y="352"/>
                    </a:cubicBezTo>
                    <a:cubicBezTo>
                      <a:pt x="240" y="353"/>
                      <a:pt x="238" y="355"/>
                      <a:pt x="236" y="356"/>
                    </a:cubicBezTo>
                    <a:cubicBezTo>
                      <a:pt x="227" y="352"/>
                      <a:pt x="208" y="342"/>
                      <a:pt x="196" y="331"/>
                    </a:cubicBezTo>
                    <a:cubicBezTo>
                      <a:pt x="194" y="323"/>
                      <a:pt x="187" y="294"/>
                      <a:pt x="196" y="266"/>
                    </a:cubicBezTo>
                    <a:cubicBezTo>
                      <a:pt x="204" y="270"/>
                      <a:pt x="218" y="275"/>
                      <a:pt x="237" y="279"/>
                    </a:cubicBezTo>
                    <a:cubicBezTo>
                      <a:pt x="237" y="279"/>
                      <a:pt x="237" y="279"/>
                      <a:pt x="237" y="279"/>
                    </a:cubicBezTo>
                    <a:moveTo>
                      <a:pt x="509" y="237"/>
                    </a:moveTo>
                    <a:cubicBezTo>
                      <a:pt x="513" y="256"/>
                      <a:pt x="520" y="293"/>
                      <a:pt x="518" y="316"/>
                    </a:cubicBezTo>
                    <a:cubicBezTo>
                      <a:pt x="509" y="326"/>
                      <a:pt x="465" y="368"/>
                      <a:pt x="359" y="377"/>
                    </a:cubicBezTo>
                    <a:cubicBezTo>
                      <a:pt x="348" y="366"/>
                      <a:pt x="318" y="336"/>
                      <a:pt x="297" y="329"/>
                    </a:cubicBezTo>
                    <a:cubicBezTo>
                      <a:pt x="295" y="328"/>
                      <a:pt x="293" y="327"/>
                      <a:pt x="291" y="327"/>
                    </a:cubicBezTo>
                    <a:cubicBezTo>
                      <a:pt x="286" y="327"/>
                      <a:pt x="275" y="330"/>
                      <a:pt x="247" y="348"/>
                    </a:cubicBezTo>
                    <a:cubicBezTo>
                      <a:pt x="246" y="336"/>
                      <a:pt x="246" y="336"/>
                      <a:pt x="246" y="336"/>
                    </a:cubicBezTo>
                    <a:cubicBezTo>
                      <a:pt x="253" y="333"/>
                      <a:pt x="258" y="327"/>
                      <a:pt x="259" y="319"/>
                    </a:cubicBezTo>
                    <a:cubicBezTo>
                      <a:pt x="259" y="316"/>
                      <a:pt x="260" y="312"/>
                      <a:pt x="260" y="307"/>
                    </a:cubicBezTo>
                    <a:cubicBezTo>
                      <a:pt x="261" y="307"/>
                      <a:pt x="261" y="307"/>
                      <a:pt x="261" y="307"/>
                    </a:cubicBezTo>
                    <a:cubicBezTo>
                      <a:pt x="260" y="303"/>
                      <a:pt x="260" y="303"/>
                      <a:pt x="260" y="303"/>
                    </a:cubicBezTo>
                    <a:cubicBezTo>
                      <a:pt x="260" y="297"/>
                      <a:pt x="258" y="290"/>
                      <a:pt x="254" y="285"/>
                    </a:cubicBezTo>
                    <a:cubicBezTo>
                      <a:pt x="253" y="284"/>
                      <a:pt x="252" y="283"/>
                      <a:pt x="250" y="282"/>
                    </a:cubicBezTo>
                    <a:cubicBezTo>
                      <a:pt x="266" y="284"/>
                      <a:pt x="284" y="286"/>
                      <a:pt x="305" y="286"/>
                    </a:cubicBezTo>
                    <a:cubicBezTo>
                      <a:pt x="368" y="286"/>
                      <a:pt x="437" y="270"/>
                      <a:pt x="509" y="237"/>
                    </a:cubicBezTo>
                    <a:moveTo>
                      <a:pt x="536" y="229"/>
                    </a:moveTo>
                    <a:cubicBezTo>
                      <a:pt x="538" y="237"/>
                      <a:pt x="540" y="249"/>
                      <a:pt x="542" y="263"/>
                    </a:cubicBezTo>
                    <a:cubicBezTo>
                      <a:pt x="540" y="250"/>
                      <a:pt x="537" y="238"/>
                      <a:pt x="536" y="229"/>
                    </a:cubicBezTo>
                    <a:moveTo>
                      <a:pt x="289" y="353"/>
                    </a:moveTo>
                    <a:cubicBezTo>
                      <a:pt x="296" y="356"/>
                      <a:pt x="308" y="365"/>
                      <a:pt x="319" y="374"/>
                    </a:cubicBezTo>
                    <a:cubicBezTo>
                      <a:pt x="295" y="372"/>
                      <a:pt x="278" y="369"/>
                      <a:pt x="266" y="366"/>
                    </a:cubicBezTo>
                    <a:cubicBezTo>
                      <a:pt x="278" y="358"/>
                      <a:pt x="286" y="354"/>
                      <a:pt x="289" y="353"/>
                    </a:cubicBezTo>
                    <a:moveTo>
                      <a:pt x="564" y="338"/>
                    </a:moveTo>
                    <a:cubicBezTo>
                      <a:pt x="565" y="338"/>
                      <a:pt x="565" y="338"/>
                      <a:pt x="565" y="338"/>
                    </a:cubicBezTo>
                    <a:cubicBezTo>
                      <a:pt x="564" y="338"/>
                      <a:pt x="564" y="339"/>
                      <a:pt x="563" y="339"/>
                    </a:cubicBezTo>
                    <a:cubicBezTo>
                      <a:pt x="564" y="338"/>
                      <a:pt x="564" y="338"/>
                      <a:pt x="564" y="338"/>
                    </a:cubicBezTo>
                    <a:moveTo>
                      <a:pt x="101" y="512"/>
                    </a:moveTo>
                    <a:cubicBezTo>
                      <a:pt x="100" y="513"/>
                      <a:pt x="99" y="513"/>
                      <a:pt x="97" y="513"/>
                    </a:cubicBezTo>
                    <a:cubicBezTo>
                      <a:pt x="98" y="512"/>
                      <a:pt x="99" y="511"/>
                      <a:pt x="99" y="510"/>
                    </a:cubicBezTo>
                    <a:cubicBezTo>
                      <a:pt x="100" y="511"/>
                      <a:pt x="101" y="511"/>
                      <a:pt x="101" y="512"/>
                    </a:cubicBezTo>
                    <a:moveTo>
                      <a:pt x="80" y="552"/>
                    </a:moveTo>
                    <a:cubicBezTo>
                      <a:pt x="80" y="552"/>
                      <a:pt x="80" y="553"/>
                      <a:pt x="80" y="553"/>
                    </a:cubicBezTo>
                    <a:cubicBezTo>
                      <a:pt x="77" y="550"/>
                      <a:pt x="73" y="549"/>
                      <a:pt x="69" y="548"/>
                    </a:cubicBezTo>
                    <a:cubicBezTo>
                      <a:pt x="73" y="545"/>
                      <a:pt x="76" y="542"/>
                      <a:pt x="79" y="539"/>
                    </a:cubicBezTo>
                    <a:cubicBezTo>
                      <a:pt x="79" y="544"/>
                      <a:pt x="80" y="549"/>
                      <a:pt x="80" y="552"/>
                    </a:cubicBezTo>
                    <a:moveTo>
                      <a:pt x="708" y="508"/>
                    </a:moveTo>
                    <a:cubicBezTo>
                      <a:pt x="705" y="505"/>
                      <a:pt x="700" y="500"/>
                      <a:pt x="697" y="494"/>
                    </a:cubicBezTo>
                    <a:cubicBezTo>
                      <a:pt x="697" y="494"/>
                      <a:pt x="697" y="494"/>
                      <a:pt x="697" y="494"/>
                    </a:cubicBezTo>
                    <a:cubicBezTo>
                      <a:pt x="690" y="483"/>
                      <a:pt x="689" y="475"/>
                      <a:pt x="689" y="470"/>
                    </a:cubicBezTo>
                    <a:cubicBezTo>
                      <a:pt x="693" y="473"/>
                      <a:pt x="698" y="480"/>
                      <a:pt x="702" y="487"/>
                    </a:cubicBezTo>
                    <a:cubicBezTo>
                      <a:pt x="702" y="488"/>
                      <a:pt x="702" y="488"/>
                      <a:pt x="702" y="488"/>
                    </a:cubicBezTo>
                    <a:cubicBezTo>
                      <a:pt x="707" y="498"/>
                      <a:pt x="709" y="504"/>
                      <a:pt x="708" y="508"/>
                    </a:cubicBezTo>
                    <a:moveTo>
                      <a:pt x="669" y="492"/>
                    </a:moveTo>
                    <a:cubicBezTo>
                      <a:pt x="670" y="496"/>
                      <a:pt x="672" y="501"/>
                      <a:pt x="675" y="505"/>
                    </a:cubicBezTo>
                    <a:cubicBezTo>
                      <a:pt x="672" y="507"/>
                      <a:pt x="669" y="509"/>
                      <a:pt x="667" y="511"/>
                    </a:cubicBezTo>
                    <a:cubicBezTo>
                      <a:pt x="666" y="510"/>
                      <a:pt x="665" y="509"/>
                      <a:pt x="665" y="507"/>
                    </a:cubicBezTo>
                    <a:cubicBezTo>
                      <a:pt x="667" y="503"/>
                      <a:pt x="669" y="498"/>
                      <a:pt x="669" y="492"/>
                    </a:cubicBezTo>
                    <a:moveTo>
                      <a:pt x="664" y="477"/>
                    </a:moveTo>
                    <a:cubicBezTo>
                      <a:pt x="664" y="476"/>
                      <a:pt x="665" y="476"/>
                      <a:pt x="665" y="476"/>
                    </a:cubicBezTo>
                    <a:cubicBezTo>
                      <a:pt x="665" y="477"/>
                      <a:pt x="665" y="478"/>
                      <a:pt x="665" y="479"/>
                    </a:cubicBezTo>
                    <a:cubicBezTo>
                      <a:pt x="665" y="478"/>
                      <a:pt x="665" y="477"/>
                      <a:pt x="664" y="477"/>
                    </a:cubicBezTo>
                    <a:moveTo>
                      <a:pt x="730" y="507"/>
                    </a:moveTo>
                    <a:cubicBezTo>
                      <a:pt x="730" y="499"/>
                      <a:pt x="727" y="489"/>
                      <a:pt x="721" y="478"/>
                    </a:cubicBezTo>
                    <a:cubicBezTo>
                      <a:pt x="719" y="473"/>
                      <a:pt x="711" y="458"/>
                      <a:pt x="698" y="451"/>
                    </a:cubicBezTo>
                    <a:cubicBezTo>
                      <a:pt x="694" y="446"/>
                      <a:pt x="694" y="446"/>
                      <a:pt x="694" y="446"/>
                    </a:cubicBezTo>
                    <a:cubicBezTo>
                      <a:pt x="692" y="443"/>
                      <a:pt x="692" y="443"/>
                      <a:pt x="692" y="443"/>
                    </a:cubicBezTo>
                    <a:cubicBezTo>
                      <a:pt x="687" y="436"/>
                      <a:pt x="687" y="436"/>
                      <a:pt x="687" y="436"/>
                    </a:cubicBezTo>
                    <a:cubicBezTo>
                      <a:pt x="685" y="433"/>
                      <a:pt x="685" y="433"/>
                      <a:pt x="685" y="433"/>
                    </a:cubicBezTo>
                    <a:cubicBezTo>
                      <a:pt x="684" y="433"/>
                      <a:pt x="684" y="433"/>
                      <a:pt x="684" y="433"/>
                    </a:cubicBezTo>
                    <a:cubicBezTo>
                      <a:pt x="678" y="425"/>
                      <a:pt x="678" y="425"/>
                      <a:pt x="678" y="425"/>
                    </a:cubicBezTo>
                    <a:cubicBezTo>
                      <a:pt x="677" y="423"/>
                      <a:pt x="677" y="423"/>
                      <a:pt x="677" y="423"/>
                    </a:cubicBezTo>
                    <a:cubicBezTo>
                      <a:pt x="677" y="423"/>
                      <a:pt x="676" y="422"/>
                      <a:pt x="675" y="421"/>
                    </a:cubicBezTo>
                    <a:cubicBezTo>
                      <a:pt x="676" y="417"/>
                      <a:pt x="677" y="406"/>
                      <a:pt x="669" y="397"/>
                    </a:cubicBezTo>
                    <a:cubicBezTo>
                      <a:pt x="666" y="392"/>
                      <a:pt x="658" y="386"/>
                      <a:pt x="645" y="384"/>
                    </a:cubicBezTo>
                    <a:cubicBezTo>
                      <a:pt x="637" y="381"/>
                      <a:pt x="637" y="381"/>
                      <a:pt x="637" y="381"/>
                    </a:cubicBezTo>
                    <a:cubicBezTo>
                      <a:pt x="636" y="380"/>
                      <a:pt x="634" y="379"/>
                      <a:pt x="632" y="379"/>
                    </a:cubicBezTo>
                    <a:cubicBezTo>
                      <a:pt x="612" y="371"/>
                      <a:pt x="612" y="371"/>
                      <a:pt x="612" y="371"/>
                    </a:cubicBezTo>
                    <a:cubicBezTo>
                      <a:pt x="611" y="361"/>
                      <a:pt x="606" y="348"/>
                      <a:pt x="593" y="342"/>
                    </a:cubicBezTo>
                    <a:cubicBezTo>
                      <a:pt x="607" y="263"/>
                      <a:pt x="582" y="207"/>
                      <a:pt x="579" y="201"/>
                    </a:cubicBezTo>
                    <a:cubicBezTo>
                      <a:pt x="560" y="155"/>
                      <a:pt x="522" y="119"/>
                      <a:pt x="470" y="99"/>
                    </a:cubicBezTo>
                    <a:cubicBezTo>
                      <a:pt x="430" y="84"/>
                      <a:pt x="397" y="83"/>
                      <a:pt x="395" y="83"/>
                    </a:cubicBezTo>
                    <a:cubicBezTo>
                      <a:pt x="391" y="83"/>
                      <a:pt x="391" y="83"/>
                      <a:pt x="391" y="83"/>
                    </a:cubicBezTo>
                    <a:cubicBezTo>
                      <a:pt x="389" y="81"/>
                      <a:pt x="389" y="81"/>
                      <a:pt x="389" y="81"/>
                    </a:cubicBezTo>
                    <a:cubicBezTo>
                      <a:pt x="389" y="63"/>
                      <a:pt x="389" y="63"/>
                      <a:pt x="389" y="63"/>
                    </a:cubicBezTo>
                    <a:cubicBezTo>
                      <a:pt x="391" y="61"/>
                      <a:pt x="394" y="59"/>
                      <a:pt x="396" y="57"/>
                    </a:cubicBezTo>
                    <a:cubicBezTo>
                      <a:pt x="403" y="49"/>
                      <a:pt x="407" y="37"/>
                      <a:pt x="405" y="21"/>
                    </a:cubicBezTo>
                    <a:cubicBezTo>
                      <a:pt x="405" y="20"/>
                      <a:pt x="405" y="20"/>
                      <a:pt x="405" y="20"/>
                    </a:cubicBezTo>
                    <a:cubicBezTo>
                      <a:pt x="405" y="19"/>
                      <a:pt x="405" y="19"/>
                      <a:pt x="405" y="19"/>
                    </a:cubicBezTo>
                    <a:cubicBezTo>
                      <a:pt x="402" y="12"/>
                      <a:pt x="393" y="0"/>
                      <a:pt x="378" y="0"/>
                    </a:cubicBezTo>
                    <a:cubicBezTo>
                      <a:pt x="371" y="0"/>
                      <a:pt x="364" y="2"/>
                      <a:pt x="357" y="6"/>
                    </a:cubicBezTo>
                    <a:cubicBezTo>
                      <a:pt x="356" y="7"/>
                      <a:pt x="356" y="7"/>
                      <a:pt x="356" y="7"/>
                    </a:cubicBezTo>
                    <a:cubicBezTo>
                      <a:pt x="355" y="7"/>
                      <a:pt x="355" y="7"/>
                      <a:pt x="355" y="7"/>
                    </a:cubicBezTo>
                    <a:cubicBezTo>
                      <a:pt x="346" y="14"/>
                      <a:pt x="332" y="32"/>
                      <a:pt x="344" y="55"/>
                    </a:cubicBezTo>
                    <a:cubicBezTo>
                      <a:pt x="345" y="55"/>
                      <a:pt x="345" y="55"/>
                      <a:pt x="345" y="55"/>
                    </a:cubicBezTo>
                    <a:cubicBezTo>
                      <a:pt x="345" y="56"/>
                      <a:pt x="345" y="56"/>
                      <a:pt x="345" y="56"/>
                    </a:cubicBezTo>
                    <a:cubicBezTo>
                      <a:pt x="346" y="57"/>
                      <a:pt x="348" y="59"/>
                      <a:pt x="351" y="62"/>
                    </a:cubicBezTo>
                    <a:cubicBezTo>
                      <a:pt x="351" y="63"/>
                      <a:pt x="350" y="64"/>
                      <a:pt x="350" y="65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6" y="76"/>
                      <a:pt x="346" y="79"/>
                      <a:pt x="346" y="81"/>
                    </a:cubicBezTo>
                    <a:cubicBezTo>
                      <a:pt x="343" y="83"/>
                      <a:pt x="341" y="84"/>
                      <a:pt x="339" y="87"/>
                    </a:cubicBezTo>
                    <a:cubicBezTo>
                      <a:pt x="337" y="87"/>
                      <a:pt x="337" y="87"/>
                      <a:pt x="337" y="87"/>
                    </a:cubicBezTo>
                    <a:cubicBezTo>
                      <a:pt x="281" y="93"/>
                      <a:pt x="235" y="121"/>
                      <a:pt x="202" y="166"/>
                    </a:cubicBezTo>
                    <a:cubicBezTo>
                      <a:pt x="177" y="201"/>
                      <a:pt x="169" y="233"/>
                      <a:pt x="169" y="235"/>
                    </a:cubicBezTo>
                    <a:cubicBezTo>
                      <a:pt x="167" y="241"/>
                      <a:pt x="167" y="241"/>
                      <a:pt x="167" y="241"/>
                    </a:cubicBezTo>
                    <a:cubicBezTo>
                      <a:pt x="173" y="246"/>
                      <a:pt x="173" y="246"/>
                      <a:pt x="173" y="246"/>
                    </a:cubicBezTo>
                    <a:cubicBezTo>
                      <a:pt x="175" y="247"/>
                      <a:pt x="177" y="249"/>
                      <a:pt x="179" y="250"/>
                    </a:cubicBezTo>
                    <a:cubicBezTo>
                      <a:pt x="170" y="270"/>
                      <a:pt x="169" y="291"/>
                      <a:pt x="170" y="308"/>
                    </a:cubicBezTo>
                    <a:cubicBezTo>
                      <a:pt x="163" y="311"/>
                      <a:pt x="156" y="316"/>
                      <a:pt x="152" y="320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47" y="330"/>
                      <a:pt x="147" y="330"/>
                      <a:pt x="147" y="330"/>
                    </a:cubicBezTo>
                    <a:cubicBezTo>
                      <a:pt x="145" y="353"/>
                      <a:pt x="145" y="353"/>
                      <a:pt x="145" y="353"/>
                    </a:cubicBezTo>
                    <a:cubicBezTo>
                      <a:pt x="148" y="372"/>
                      <a:pt x="154" y="388"/>
                      <a:pt x="160" y="403"/>
                    </a:cubicBezTo>
                    <a:cubicBezTo>
                      <a:pt x="153" y="412"/>
                      <a:pt x="155" y="426"/>
                      <a:pt x="156" y="433"/>
                    </a:cubicBezTo>
                    <a:cubicBezTo>
                      <a:pt x="149" y="440"/>
                      <a:pt x="149" y="440"/>
                      <a:pt x="149" y="440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139" y="447"/>
                      <a:pt x="139" y="447"/>
                      <a:pt x="139" y="447"/>
                    </a:cubicBezTo>
                    <a:cubicBezTo>
                      <a:pt x="136" y="447"/>
                      <a:pt x="134" y="448"/>
                      <a:pt x="131" y="448"/>
                    </a:cubicBezTo>
                    <a:cubicBezTo>
                      <a:pt x="130" y="448"/>
                      <a:pt x="130" y="448"/>
                      <a:pt x="130" y="448"/>
                    </a:cubicBezTo>
                    <a:cubicBezTo>
                      <a:pt x="124" y="450"/>
                      <a:pt x="111" y="458"/>
                      <a:pt x="108" y="477"/>
                    </a:cubicBezTo>
                    <a:cubicBezTo>
                      <a:pt x="108" y="477"/>
                      <a:pt x="108" y="477"/>
                      <a:pt x="108" y="477"/>
                    </a:cubicBezTo>
                    <a:cubicBezTo>
                      <a:pt x="106" y="479"/>
                      <a:pt x="106" y="479"/>
                      <a:pt x="106" y="479"/>
                    </a:cubicBezTo>
                    <a:cubicBezTo>
                      <a:pt x="105" y="479"/>
                      <a:pt x="103" y="479"/>
                      <a:pt x="101" y="481"/>
                    </a:cubicBezTo>
                    <a:cubicBezTo>
                      <a:pt x="90" y="481"/>
                      <a:pt x="90" y="481"/>
                      <a:pt x="90" y="481"/>
                    </a:cubicBezTo>
                    <a:cubicBezTo>
                      <a:pt x="87" y="482"/>
                      <a:pt x="87" y="482"/>
                      <a:pt x="87" y="482"/>
                    </a:cubicBezTo>
                    <a:cubicBezTo>
                      <a:pt x="84" y="482"/>
                      <a:pt x="84" y="482"/>
                      <a:pt x="84" y="482"/>
                    </a:cubicBezTo>
                    <a:cubicBezTo>
                      <a:pt x="80" y="484"/>
                      <a:pt x="74" y="486"/>
                      <a:pt x="67" y="492"/>
                    </a:cubicBezTo>
                    <a:cubicBezTo>
                      <a:pt x="65" y="494"/>
                      <a:pt x="65" y="494"/>
                      <a:pt x="65" y="494"/>
                    </a:cubicBezTo>
                    <a:cubicBezTo>
                      <a:pt x="61" y="497"/>
                      <a:pt x="61" y="497"/>
                      <a:pt x="61" y="497"/>
                    </a:cubicBezTo>
                    <a:cubicBezTo>
                      <a:pt x="51" y="507"/>
                      <a:pt x="40" y="522"/>
                      <a:pt x="34" y="546"/>
                    </a:cubicBezTo>
                    <a:cubicBezTo>
                      <a:pt x="33" y="553"/>
                      <a:pt x="33" y="553"/>
                      <a:pt x="33" y="553"/>
                    </a:cubicBezTo>
                    <a:cubicBezTo>
                      <a:pt x="31" y="556"/>
                      <a:pt x="31" y="556"/>
                      <a:pt x="31" y="556"/>
                    </a:cubicBezTo>
                    <a:cubicBezTo>
                      <a:pt x="31" y="557"/>
                      <a:pt x="31" y="557"/>
                      <a:pt x="31" y="557"/>
                    </a:cubicBezTo>
                    <a:cubicBezTo>
                      <a:pt x="28" y="561"/>
                      <a:pt x="22" y="566"/>
                      <a:pt x="13" y="571"/>
                    </a:cubicBezTo>
                    <a:cubicBezTo>
                      <a:pt x="11" y="572"/>
                      <a:pt x="11" y="572"/>
                      <a:pt x="11" y="572"/>
                    </a:cubicBezTo>
                    <a:cubicBezTo>
                      <a:pt x="10" y="573"/>
                      <a:pt x="10" y="573"/>
                      <a:pt x="10" y="573"/>
                    </a:cubicBezTo>
                    <a:cubicBezTo>
                      <a:pt x="7" y="576"/>
                      <a:pt x="0" y="584"/>
                      <a:pt x="1" y="593"/>
                    </a:cubicBezTo>
                    <a:cubicBezTo>
                      <a:pt x="1" y="596"/>
                      <a:pt x="3" y="599"/>
                      <a:pt x="5" y="602"/>
                    </a:cubicBezTo>
                    <a:cubicBezTo>
                      <a:pt x="5" y="608"/>
                      <a:pt x="6" y="613"/>
                      <a:pt x="10" y="617"/>
                    </a:cubicBezTo>
                    <a:cubicBezTo>
                      <a:pt x="13" y="620"/>
                      <a:pt x="18" y="624"/>
                      <a:pt x="28" y="624"/>
                    </a:cubicBezTo>
                    <a:cubicBezTo>
                      <a:pt x="29" y="624"/>
                      <a:pt x="30" y="624"/>
                      <a:pt x="31" y="624"/>
                    </a:cubicBezTo>
                    <a:cubicBezTo>
                      <a:pt x="33" y="627"/>
                      <a:pt x="35" y="629"/>
                      <a:pt x="36" y="630"/>
                    </a:cubicBezTo>
                    <a:cubicBezTo>
                      <a:pt x="42" y="635"/>
                      <a:pt x="48" y="637"/>
                      <a:pt x="54" y="637"/>
                    </a:cubicBezTo>
                    <a:cubicBezTo>
                      <a:pt x="68" y="637"/>
                      <a:pt x="78" y="626"/>
                      <a:pt x="79" y="625"/>
                    </a:cubicBezTo>
                    <a:cubicBezTo>
                      <a:pt x="80" y="624"/>
                      <a:pt x="80" y="624"/>
                      <a:pt x="80" y="624"/>
                    </a:cubicBezTo>
                    <a:cubicBezTo>
                      <a:pt x="80" y="622"/>
                      <a:pt x="80" y="622"/>
                      <a:pt x="80" y="622"/>
                    </a:cubicBezTo>
                    <a:cubicBezTo>
                      <a:pt x="92" y="599"/>
                      <a:pt x="90" y="581"/>
                      <a:pt x="89" y="574"/>
                    </a:cubicBezTo>
                    <a:cubicBezTo>
                      <a:pt x="91" y="572"/>
                      <a:pt x="93" y="570"/>
                      <a:pt x="96" y="567"/>
                    </a:cubicBezTo>
                    <a:cubicBezTo>
                      <a:pt x="106" y="576"/>
                      <a:pt x="116" y="578"/>
                      <a:pt x="124" y="578"/>
                    </a:cubicBezTo>
                    <a:cubicBezTo>
                      <a:pt x="133" y="578"/>
                      <a:pt x="140" y="574"/>
                      <a:pt x="141" y="574"/>
                    </a:cubicBezTo>
                    <a:cubicBezTo>
                      <a:pt x="142" y="573"/>
                      <a:pt x="142" y="573"/>
                      <a:pt x="142" y="573"/>
                    </a:cubicBezTo>
                    <a:cubicBezTo>
                      <a:pt x="153" y="567"/>
                      <a:pt x="155" y="559"/>
                      <a:pt x="155" y="553"/>
                    </a:cubicBezTo>
                    <a:cubicBezTo>
                      <a:pt x="156" y="541"/>
                      <a:pt x="144" y="533"/>
                      <a:pt x="142" y="531"/>
                    </a:cubicBezTo>
                    <a:cubicBezTo>
                      <a:pt x="137" y="527"/>
                      <a:pt x="133" y="525"/>
                      <a:pt x="131" y="523"/>
                    </a:cubicBezTo>
                    <a:cubicBezTo>
                      <a:pt x="133" y="519"/>
                      <a:pt x="133" y="519"/>
                      <a:pt x="133" y="519"/>
                    </a:cubicBezTo>
                    <a:cubicBezTo>
                      <a:pt x="136" y="516"/>
                      <a:pt x="136" y="516"/>
                      <a:pt x="136" y="516"/>
                    </a:cubicBezTo>
                    <a:cubicBezTo>
                      <a:pt x="136" y="515"/>
                      <a:pt x="136" y="515"/>
                      <a:pt x="136" y="515"/>
                    </a:cubicBezTo>
                    <a:cubicBezTo>
                      <a:pt x="140" y="510"/>
                      <a:pt x="140" y="510"/>
                      <a:pt x="140" y="510"/>
                    </a:cubicBezTo>
                    <a:cubicBezTo>
                      <a:pt x="141" y="510"/>
                      <a:pt x="142" y="510"/>
                      <a:pt x="143" y="510"/>
                    </a:cubicBezTo>
                    <a:cubicBezTo>
                      <a:pt x="156" y="510"/>
                      <a:pt x="170" y="502"/>
                      <a:pt x="171" y="479"/>
                    </a:cubicBezTo>
                    <a:cubicBezTo>
                      <a:pt x="175" y="474"/>
                      <a:pt x="175" y="474"/>
                      <a:pt x="175" y="474"/>
                    </a:cubicBezTo>
                    <a:cubicBezTo>
                      <a:pt x="179" y="471"/>
                      <a:pt x="179" y="471"/>
                      <a:pt x="179" y="471"/>
                    </a:cubicBezTo>
                    <a:cubicBezTo>
                      <a:pt x="181" y="466"/>
                      <a:pt x="181" y="466"/>
                      <a:pt x="181" y="466"/>
                    </a:cubicBezTo>
                    <a:cubicBezTo>
                      <a:pt x="183" y="467"/>
                      <a:pt x="185" y="467"/>
                      <a:pt x="187" y="467"/>
                    </a:cubicBezTo>
                    <a:cubicBezTo>
                      <a:pt x="192" y="467"/>
                      <a:pt x="197" y="466"/>
                      <a:pt x="200" y="465"/>
                    </a:cubicBezTo>
                    <a:cubicBezTo>
                      <a:pt x="214" y="481"/>
                      <a:pt x="228" y="493"/>
                      <a:pt x="237" y="501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1" y="515"/>
                      <a:pt x="231" y="515"/>
                      <a:pt x="231" y="515"/>
                    </a:cubicBezTo>
                    <a:cubicBezTo>
                      <a:pt x="228" y="521"/>
                      <a:pt x="226" y="525"/>
                      <a:pt x="225" y="528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4" y="531"/>
                      <a:pt x="224" y="533"/>
                      <a:pt x="223" y="534"/>
                    </a:cubicBezTo>
                    <a:cubicBezTo>
                      <a:pt x="223" y="535"/>
                      <a:pt x="223" y="535"/>
                      <a:pt x="223" y="535"/>
                    </a:cubicBezTo>
                    <a:cubicBezTo>
                      <a:pt x="219" y="545"/>
                      <a:pt x="219" y="545"/>
                      <a:pt x="219" y="545"/>
                    </a:cubicBezTo>
                    <a:cubicBezTo>
                      <a:pt x="214" y="547"/>
                      <a:pt x="209" y="551"/>
                      <a:pt x="205" y="555"/>
                    </a:cubicBezTo>
                    <a:cubicBezTo>
                      <a:pt x="190" y="572"/>
                      <a:pt x="192" y="597"/>
                      <a:pt x="192" y="598"/>
                    </a:cubicBezTo>
                    <a:cubicBezTo>
                      <a:pt x="193" y="599"/>
                      <a:pt x="193" y="599"/>
                      <a:pt x="193" y="599"/>
                    </a:cubicBezTo>
                    <a:cubicBezTo>
                      <a:pt x="188" y="604"/>
                      <a:pt x="184" y="610"/>
                      <a:pt x="179" y="617"/>
                    </a:cubicBezTo>
                    <a:cubicBezTo>
                      <a:pt x="177" y="620"/>
                      <a:pt x="156" y="651"/>
                      <a:pt x="124" y="676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0" y="679"/>
                      <a:pt x="119" y="679"/>
                      <a:pt x="119" y="680"/>
                    </a:cubicBezTo>
                    <a:cubicBezTo>
                      <a:pt x="113" y="687"/>
                      <a:pt x="113" y="687"/>
                      <a:pt x="113" y="687"/>
                    </a:cubicBezTo>
                    <a:cubicBezTo>
                      <a:pt x="112" y="693"/>
                      <a:pt x="112" y="693"/>
                      <a:pt x="112" y="693"/>
                    </a:cubicBezTo>
                    <a:cubicBezTo>
                      <a:pt x="112" y="697"/>
                      <a:pt x="111" y="700"/>
                      <a:pt x="112" y="705"/>
                    </a:cubicBezTo>
                    <a:cubicBezTo>
                      <a:pt x="84" y="730"/>
                      <a:pt x="77" y="768"/>
                      <a:pt x="77" y="772"/>
                    </a:cubicBezTo>
                    <a:cubicBezTo>
                      <a:pt x="72" y="799"/>
                      <a:pt x="87" y="806"/>
                      <a:pt x="91" y="807"/>
                    </a:cubicBezTo>
                    <a:cubicBezTo>
                      <a:pt x="91" y="807"/>
                      <a:pt x="91" y="807"/>
                      <a:pt x="91" y="807"/>
                    </a:cubicBezTo>
                    <a:cubicBezTo>
                      <a:pt x="122" y="817"/>
                      <a:pt x="143" y="823"/>
                      <a:pt x="155" y="825"/>
                    </a:cubicBezTo>
                    <a:cubicBezTo>
                      <a:pt x="160" y="825"/>
                      <a:pt x="160" y="825"/>
                      <a:pt x="160" y="825"/>
                    </a:cubicBezTo>
                    <a:cubicBezTo>
                      <a:pt x="232" y="799"/>
                      <a:pt x="232" y="799"/>
                      <a:pt x="232" y="799"/>
                    </a:cubicBezTo>
                    <a:cubicBezTo>
                      <a:pt x="236" y="800"/>
                      <a:pt x="236" y="800"/>
                      <a:pt x="236" y="800"/>
                    </a:cubicBezTo>
                    <a:cubicBezTo>
                      <a:pt x="239" y="801"/>
                      <a:pt x="239" y="801"/>
                      <a:pt x="239" y="801"/>
                    </a:cubicBezTo>
                    <a:cubicBezTo>
                      <a:pt x="245" y="801"/>
                      <a:pt x="245" y="801"/>
                      <a:pt x="245" y="801"/>
                    </a:cubicBezTo>
                    <a:cubicBezTo>
                      <a:pt x="254" y="797"/>
                      <a:pt x="254" y="797"/>
                      <a:pt x="254" y="797"/>
                    </a:cubicBezTo>
                    <a:cubicBezTo>
                      <a:pt x="281" y="784"/>
                      <a:pt x="281" y="784"/>
                      <a:pt x="281" y="784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1" y="773"/>
                      <a:pt x="286" y="671"/>
                      <a:pt x="277" y="630"/>
                    </a:cubicBezTo>
                    <a:cubicBezTo>
                      <a:pt x="278" y="627"/>
                      <a:pt x="278" y="627"/>
                      <a:pt x="278" y="627"/>
                    </a:cubicBezTo>
                    <a:cubicBezTo>
                      <a:pt x="279" y="626"/>
                      <a:pt x="299" y="596"/>
                      <a:pt x="287" y="56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6" y="533"/>
                      <a:pt x="296" y="533"/>
                      <a:pt x="296" y="533"/>
                    </a:cubicBezTo>
                    <a:cubicBezTo>
                      <a:pt x="317" y="540"/>
                      <a:pt x="339" y="543"/>
                      <a:pt x="364" y="543"/>
                    </a:cubicBezTo>
                    <a:cubicBezTo>
                      <a:pt x="414" y="543"/>
                      <a:pt x="454" y="529"/>
                      <a:pt x="456" y="529"/>
                    </a:cubicBezTo>
                    <a:cubicBezTo>
                      <a:pt x="456" y="529"/>
                      <a:pt x="456" y="529"/>
                      <a:pt x="456" y="529"/>
                    </a:cubicBezTo>
                    <a:cubicBezTo>
                      <a:pt x="458" y="528"/>
                      <a:pt x="460" y="527"/>
                      <a:pt x="462" y="526"/>
                    </a:cubicBezTo>
                    <a:cubicBezTo>
                      <a:pt x="462" y="528"/>
                      <a:pt x="462" y="529"/>
                      <a:pt x="463" y="529"/>
                    </a:cubicBezTo>
                    <a:cubicBezTo>
                      <a:pt x="463" y="531"/>
                      <a:pt x="463" y="531"/>
                      <a:pt x="463" y="531"/>
                    </a:cubicBezTo>
                    <a:cubicBezTo>
                      <a:pt x="463" y="535"/>
                      <a:pt x="467" y="547"/>
                      <a:pt x="468" y="552"/>
                    </a:cubicBezTo>
                    <a:cubicBezTo>
                      <a:pt x="469" y="557"/>
                      <a:pt x="469" y="557"/>
                      <a:pt x="469" y="557"/>
                    </a:cubicBezTo>
                    <a:cubicBezTo>
                      <a:pt x="470" y="564"/>
                      <a:pt x="472" y="571"/>
                      <a:pt x="474" y="577"/>
                    </a:cubicBezTo>
                    <a:cubicBezTo>
                      <a:pt x="475" y="578"/>
                      <a:pt x="475" y="578"/>
                      <a:pt x="475" y="578"/>
                    </a:cubicBezTo>
                    <a:cubicBezTo>
                      <a:pt x="467" y="604"/>
                      <a:pt x="483" y="626"/>
                      <a:pt x="486" y="629"/>
                    </a:cubicBezTo>
                    <a:cubicBezTo>
                      <a:pt x="466" y="691"/>
                      <a:pt x="472" y="752"/>
                      <a:pt x="473" y="757"/>
                    </a:cubicBezTo>
                    <a:cubicBezTo>
                      <a:pt x="473" y="762"/>
                      <a:pt x="476" y="770"/>
                      <a:pt x="494" y="789"/>
                    </a:cubicBezTo>
                    <a:cubicBezTo>
                      <a:pt x="502" y="798"/>
                      <a:pt x="511" y="806"/>
                      <a:pt x="512" y="807"/>
                    </a:cubicBezTo>
                    <a:cubicBezTo>
                      <a:pt x="512" y="808"/>
                      <a:pt x="512" y="808"/>
                      <a:pt x="512" y="808"/>
                    </a:cubicBezTo>
                    <a:cubicBezTo>
                      <a:pt x="516" y="811"/>
                      <a:pt x="516" y="811"/>
                      <a:pt x="516" y="811"/>
                    </a:cubicBezTo>
                    <a:cubicBezTo>
                      <a:pt x="523" y="812"/>
                      <a:pt x="523" y="812"/>
                      <a:pt x="523" y="812"/>
                    </a:cubicBezTo>
                    <a:cubicBezTo>
                      <a:pt x="530" y="811"/>
                      <a:pt x="530" y="811"/>
                      <a:pt x="530" y="811"/>
                    </a:cubicBezTo>
                    <a:cubicBezTo>
                      <a:pt x="534" y="811"/>
                      <a:pt x="537" y="810"/>
                      <a:pt x="538" y="809"/>
                    </a:cubicBezTo>
                    <a:cubicBezTo>
                      <a:pt x="554" y="816"/>
                      <a:pt x="583" y="832"/>
                      <a:pt x="595" y="839"/>
                    </a:cubicBezTo>
                    <a:cubicBezTo>
                      <a:pt x="602" y="843"/>
                      <a:pt x="602" y="843"/>
                      <a:pt x="602" y="843"/>
                    </a:cubicBezTo>
                    <a:cubicBezTo>
                      <a:pt x="607" y="842"/>
                      <a:pt x="607" y="842"/>
                      <a:pt x="607" y="842"/>
                    </a:cubicBezTo>
                    <a:cubicBezTo>
                      <a:pt x="612" y="842"/>
                      <a:pt x="612" y="842"/>
                      <a:pt x="612" y="842"/>
                    </a:cubicBezTo>
                    <a:cubicBezTo>
                      <a:pt x="620" y="841"/>
                      <a:pt x="632" y="838"/>
                      <a:pt x="640" y="834"/>
                    </a:cubicBezTo>
                    <a:cubicBezTo>
                      <a:pt x="656" y="830"/>
                      <a:pt x="682" y="824"/>
                      <a:pt x="689" y="816"/>
                    </a:cubicBezTo>
                    <a:cubicBezTo>
                      <a:pt x="692" y="813"/>
                      <a:pt x="692" y="813"/>
                      <a:pt x="692" y="813"/>
                    </a:cubicBezTo>
                    <a:cubicBezTo>
                      <a:pt x="692" y="809"/>
                      <a:pt x="692" y="809"/>
                      <a:pt x="692" y="809"/>
                    </a:cubicBezTo>
                    <a:cubicBezTo>
                      <a:pt x="692" y="800"/>
                      <a:pt x="692" y="746"/>
                      <a:pt x="671" y="714"/>
                    </a:cubicBezTo>
                    <a:cubicBezTo>
                      <a:pt x="671" y="696"/>
                      <a:pt x="671" y="696"/>
                      <a:pt x="671" y="696"/>
                    </a:cubicBezTo>
                    <a:cubicBezTo>
                      <a:pt x="671" y="695"/>
                      <a:pt x="671" y="695"/>
                      <a:pt x="671" y="695"/>
                    </a:cubicBezTo>
                    <a:cubicBezTo>
                      <a:pt x="668" y="686"/>
                      <a:pt x="668" y="686"/>
                      <a:pt x="668" y="68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55" y="668"/>
                      <a:pt x="642" y="658"/>
                      <a:pt x="641" y="658"/>
                    </a:cubicBezTo>
                    <a:cubicBezTo>
                      <a:pt x="641" y="657"/>
                      <a:pt x="641" y="657"/>
                      <a:pt x="641" y="657"/>
                    </a:cubicBezTo>
                    <a:cubicBezTo>
                      <a:pt x="640" y="657"/>
                      <a:pt x="640" y="657"/>
                      <a:pt x="640" y="657"/>
                    </a:cubicBezTo>
                    <a:cubicBezTo>
                      <a:pt x="610" y="642"/>
                      <a:pt x="580" y="618"/>
                      <a:pt x="566" y="606"/>
                    </a:cubicBezTo>
                    <a:cubicBezTo>
                      <a:pt x="567" y="602"/>
                      <a:pt x="571" y="577"/>
                      <a:pt x="558" y="561"/>
                    </a:cubicBezTo>
                    <a:cubicBezTo>
                      <a:pt x="554" y="557"/>
                      <a:pt x="550" y="553"/>
                      <a:pt x="545" y="551"/>
                    </a:cubicBezTo>
                    <a:cubicBezTo>
                      <a:pt x="545" y="550"/>
                      <a:pt x="545" y="550"/>
                      <a:pt x="545" y="550"/>
                    </a:cubicBezTo>
                    <a:cubicBezTo>
                      <a:pt x="547" y="550"/>
                      <a:pt x="547" y="550"/>
                      <a:pt x="547" y="550"/>
                    </a:cubicBezTo>
                    <a:cubicBezTo>
                      <a:pt x="535" y="530"/>
                      <a:pt x="535" y="530"/>
                      <a:pt x="535" y="530"/>
                    </a:cubicBezTo>
                    <a:cubicBezTo>
                      <a:pt x="533" y="527"/>
                      <a:pt x="529" y="517"/>
                      <a:pt x="526" y="511"/>
                    </a:cubicBezTo>
                    <a:cubicBezTo>
                      <a:pt x="526" y="511"/>
                      <a:pt x="526" y="511"/>
                      <a:pt x="526" y="511"/>
                    </a:cubicBezTo>
                    <a:cubicBezTo>
                      <a:pt x="526" y="510"/>
                      <a:pt x="526" y="510"/>
                      <a:pt x="526" y="510"/>
                    </a:cubicBezTo>
                    <a:cubicBezTo>
                      <a:pt x="524" y="502"/>
                      <a:pt x="520" y="493"/>
                      <a:pt x="518" y="489"/>
                    </a:cubicBezTo>
                    <a:cubicBezTo>
                      <a:pt x="546" y="461"/>
                      <a:pt x="558" y="431"/>
                      <a:pt x="563" y="416"/>
                    </a:cubicBezTo>
                    <a:cubicBezTo>
                      <a:pt x="566" y="417"/>
                      <a:pt x="569" y="417"/>
                      <a:pt x="573" y="417"/>
                    </a:cubicBezTo>
                    <a:cubicBezTo>
                      <a:pt x="573" y="417"/>
                      <a:pt x="573" y="417"/>
                      <a:pt x="573" y="417"/>
                    </a:cubicBezTo>
                    <a:cubicBezTo>
                      <a:pt x="578" y="417"/>
                      <a:pt x="583" y="416"/>
                      <a:pt x="589" y="414"/>
                    </a:cubicBezTo>
                    <a:cubicBezTo>
                      <a:pt x="590" y="416"/>
                      <a:pt x="593" y="417"/>
                      <a:pt x="595" y="419"/>
                    </a:cubicBezTo>
                    <a:cubicBezTo>
                      <a:pt x="596" y="421"/>
                      <a:pt x="598" y="425"/>
                      <a:pt x="602" y="428"/>
                    </a:cubicBezTo>
                    <a:cubicBezTo>
                      <a:pt x="603" y="430"/>
                      <a:pt x="603" y="430"/>
                      <a:pt x="603" y="430"/>
                    </a:cubicBezTo>
                    <a:cubicBezTo>
                      <a:pt x="603" y="430"/>
                      <a:pt x="603" y="430"/>
                      <a:pt x="603" y="431"/>
                    </a:cubicBezTo>
                    <a:cubicBezTo>
                      <a:pt x="603" y="432"/>
                      <a:pt x="603" y="432"/>
                      <a:pt x="603" y="432"/>
                    </a:cubicBezTo>
                    <a:cubicBezTo>
                      <a:pt x="604" y="434"/>
                      <a:pt x="604" y="434"/>
                      <a:pt x="604" y="434"/>
                    </a:cubicBezTo>
                    <a:cubicBezTo>
                      <a:pt x="607" y="442"/>
                      <a:pt x="617" y="456"/>
                      <a:pt x="634" y="456"/>
                    </a:cubicBezTo>
                    <a:cubicBezTo>
                      <a:pt x="634" y="456"/>
                      <a:pt x="634" y="456"/>
                      <a:pt x="634" y="456"/>
                    </a:cubicBezTo>
                    <a:cubicBezTo>
                      <a:pt x="635" y="456"/>
                      <a:pt x="636" y="456"/>
                      <a:pt x="636" y="455"/>
                    </a:cubicBezTo>
                    <a:cubicBezTo>
                      <a:pt x="641" y="467"/>
                      <a:pt x="641" y="467"/>
                      <a:pt x="641" y="467"/>
                    </a:cubicBezTo>
                    <a:cubicBezTo>
                      <a:pt x="642" y="465"/>
                      <a:pt x="642" y="465"/>
                      <a:pt x="642" y="465"/>
                    </a:cubicBezTo>
                    <a:cubicBezTo>
                      <a:pt x="643" y="468"/>
                      <a:pt x="643" y="468"/>
                      <a:pt x="643" y="468"/>
                    </a:cubicBezTo>
                    <a:cubicBezTo>
                      <a:pt x="643" y="469"/>
                      <a:pt x="642" y="470"/>
                      <a:pt x="642" y="471"/>
                    </a:cubicBezTo>
                    <a:cubicBezTo>
                      <a:pt x="640" y="472"/>
                      <a:pt x="640" y="472"/>
                      <a:pt x="640" y="472"/>
                    </a:cubicBezTo>
                    <a:cubicBezTo>
                      <a:pt x="638" y="473"/>
                      <a:pt x="632" y="475"/>
                      <a:pt x="628" y="476"/>
                    </a:cubicBezTo>
                    <a:cubicBezTo>
                      <a:pt x="628" y="476"/>
                      <a:pt x="628" y="476"/>
                      <a:pt x="628" y="476"/>
                    </a:cubicBezTo>
                    <a:cubicBezTo>
                      <a:pt x="615" y="480"/>
                      <a:pt x="608" y="486"/>
                      <a:pt x="605" y="494"/>
                    </a:cubicBezTo>
                    <a:cubicBezTo>
                      <a:pt x="603" y="502"/>
                      <a:pt x="606" y="510"/>
                      <a:pt x="610" y="514"/>
                    </a:cubicBezTo>
                    <a:cubicBezTo>
                      <a:pt x="610" y="514"/>
                      <a:pt x="610" y="514"/>
                      <a:pt x="610" y="514"/>
                    </a:cubicBezTo>
                    <a:cubicBezTo>
                      <a:pt x="618" y="522"/>
                      <a:pt x="626" y="524"/>
                      <a:pt x="632" y="524"/>
                    </a:cubicBezTo>
                    <a:cubicBezTo>
                      <a:pt x="638" y="524"/>
                      <a:pt x="643" y="522"/>
                      <a:pt x="647" y="520"/>
                    </a:cubicBezTo>
                    <a:cubicBezTo>
                      <a:pt x="653" y="530"/>
                      <a:pt x="661" y="537"/>
                      <a:pt x="665" y="540"/>
                    </a:cubicBezTo>
                    <a:cubicBezTo>
                      <a:pt x="665" y="546"/>
                      <a:pt x="666" y="551"/>
                      <a:pt x="667" y="552"/>
                    </a:cubicBezTo>
                    <a:cubicBezTo>
                      <a:pt x="667" y="552"/>
                      <a:pt x="667" y="552"/>
                      <a:pt x="667" y="552"/>
                    </a:cubicBezTo>
                    <a:cubicBezTo>
                      <a:pt x="675" y="581"/>
                      <a:pt x="687" y="587"/>
                      <a:pt x="696" y="587"/>
                    </a:cubicBezTo>
                    <a:cubicBezTo>
                      <a:pt x="697" y="587"/>
                      <a:pt x="698" y="587"/>
                      <a:pt x="698" y="587"/>
                    </a:cubicBezTo>
                    <a:cubicBezTo>
                      <a:pt x="704" y="587"/>
                      <a:pt x="709" y="585"/>
                      <a:pt x="712" y="583"/>
                    </a:cubicBezTo>
                    <a:cubicBezTo>
                      <a:pt x="715" y="584"/>
                      <a:pt x="718" y="585"/>
                      <a:pt x="721" y="585"/>
                    </a:cubicBezTo>
                    <a:cubicBezTo>
                      <a:pt x="723" y="585"/>
                      <a:pt x="724" y="585"/>
                      <a:pt x="725" y="585"/>
                    </a:cubicBezTo>
                    <a:cubicBezTo>
                      <a:pt x="735" y="583"/>
                      <a:pt x="740" y="578"/>
                      <a:pt x="742" y="574"/>
                    </a:cubicBezTo>
                    <a:cubicBezTo>
                      <a:pt x="745" y="570"/>
                      <a:pt x="746" y="566"/>
                      <a:pt x="746" y="562"/>
                    </a:cubicBezTo>
                    <a:cubicBezTo>
                      <a:pt x="746" y="561"/>
                      <a:pt x="746" y="561"/>
                      <a:pt x="746" y="561"/>
                    </a:cubicBezTo>
                    <a:cubicBezTo>
                      <a:pt x="754" y="551"/>
                      <a:pt x="749" y="538"/>
                      <a:pt x="740" y="530"/>
                    </a:cubicBezTo>
                    <a:cubicBezTo>
                      <a:pt x="735" y="524"/>
                      <a:pt x="732" y="521"/>
                      <a:pt x="730" y="519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96" name="Freeform 7">
                <a:extLst>
                  <a:ext uri="{FF2B5EF4-FFF2-40B4-BE49-F238E27FC236}">
                    <a16:creationId xmlns:a16="http://schemas.microsoft.com/office/drawing/2014/main" id="{CF88BF25-722D-4E83-9ED0-ECA8B30AF3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083" y="446792"/>
                <a:ext cx="49824" cy="51101"/>
              </a:xfrm>
              <a:custGeom>
                <a:avLst/>
                <a:gdLst>
                  <a:gd name="T0" fmla="*/ 25 w 56"/>
                  <a:gd name="T1" fmla="*/ 56 h 58"/>
                  <a:gd name="T2" fmla="*/ 53 w 56"/>
                  <a:gd name="T3" fmla="*/ 20 h 58"/>
                  <a:gd name="T4" fmla="*/ 20 w 56"/>
                  <a:gd name="T5" fmla="*/ 14 h 58"/>
                  <a:gd name="T6" fmla="*/ 11 w 56"/>
                  <a:gd name="T7" fmla="*/ 47 h 58"/>
                  <a:gd name="T8" fmla="*/ 25 w 56"/>
                  <a:gd name="T9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8">
                    <a:moveTo>
                      <a:pt x="25" y="56"/>
                    </a:moveTo>
                    <a:cubicBezTo>
                      <a:pt x="25" y="56"/>
                      <a:pt x="56" y="58"/>
                      <a:pt x="53" y="20"/>
                    </a:cubicBezTo>
                    <a:cubicBezTo>
                      <a:pt x="53" y="20"/>
                      <a:pt x="45" y="0"/>
                      <a:pt x="20" y="14"/>
                    </a:cubicBezTo>
                    <a:cubicBezTo>
                      <a:pt x="20" y="14"/>
                      <a:pt x="0" y="27"/>
                      <a:pt x="11" y="47"/>
                    </a:cubicBezTo>
                    <a:cubicBezTo>
                      <a:pt x="11" y="47"/>
                      <a:pt x="18" y="55"/>
                      <a:pt x="25" y="56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97" name="Freeform 8">
                <a:extLst>
                  <a:ext uri="{FF2B5EF4-FFF2-40B4-BE49-F238E27FC236}">
                    <a16:creationId xmlns:a16="http://schemas.microsoft.com/office/drawing/2014/main" id="{C656E441-CDC2-4C4A-AADC-33CFB3FA92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65" y="497041"/>
                <a:ext cx="16608" cy="14479"/>
              </a:xfrm>
              <a:custGeom>
                <a:avLst/>
                <a:gdLst>
                  <a:gd name="T0" fmla="*/ 2 w 19"/>
                  <a:gd name="T1" fmla="*/ 2 h 16"/>
                  <a:gd name="T2" fmla="*/ 18 w 19"/>
                  <a:gd name="T3" fmla="*/ 0 h 16"/>
                  <a:gd name="T4" fmla="*/ 18 w 19"/>
                  <a:gd name="T5" fmla="*/ 11 h 16"/>
                  <a:gd name="T6" fmla="*/ 0 w 19"/>
                  <a:gd name="T7" fmla="*/ 9 h 16"/>
                  <a:gd name="T8" fmla="*/ 2 w 19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2" y="2"/>
                    </a:moveTo>
                    <a:cubicBezTo>
                      <a:pt x="2" y="2"/>
                      <a:pt x="10" y="4"/>
                      <a:pt x="18" y="0"/>
                    </a:cubicBezTo>
                    <a:cubicBezTo>
                      <a:pt x="18" y="0"/>
                      <a:pt x="19" y="9"/>
                      <a:pt x="18" y="11"/>
                    </a:cubicBezTo>
                    <a:cubicBezTo>
                      <a:pt x="18" y="11"/>
                      <a:pt x="10" y="16"/>
                      <a:pt x="0" y="9"/>
                    </a:cubicBezTo>
                    <a:cubicBezTo>
                      <a:pt x="0" y="9"/>
                      <a:pt x="2" y="4"/>
                      <a:pt x="2" y="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98" name="Freeform 9">
                <a:extLst>
                  <a:ext uri="{FF2B5EF4-FFF2-40B4-BE49-F238E27FC236}">
                    <a16:creationId xmlns:a16="http://schemas.microsoft.com/office/drawing/2014/main" id="{DA98D874-3A69-4527-B3DA-CBC26A15C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433" y="508538"/>
                <a:ext cx="19589" cy="18737"/>
              </a:xfrm>
              <a:custGeom>
                <a:avLst/>
                <a:gdLst>
                  <a:gd name="T0" fmla="*/ 3 w 22"/>
                  <a:gd name="T1" fmla="*/ 0 h 21"/>
                  <a:gd name="T2" fmla="*/ 22 w 22"/>
                  <a:gd name="T3" fmla="*/ 1 h 21"/>
                  <a:gd name="T4" fmla="*/ 22 w 22"/>
                  <a:gd name="T5" fmla="*/ 13 h 21"/>
                  <a:gd name="T6" fmla="*/ 1 w 22"/>
                  <a:gd name="T7" fmla="*/ 9 h 21"/>
                  <a:gd name="T8" fmla="*/ 3 w 2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3" y="0"/>
                    </a:moveTo>
                    <a:cubicBezTo>
                      <a:pt x="3" y="0"/>
                      <a:pt x="15" y="6"/>
                      <a:pt x="22" y="1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5" y="21"/>
                      <a:pt x="1" y="9"/>
                    </a:cubicBezTo>
                    <a:cubicBezTo>
                      <a:pt x="0" y="8"/>
                      <a:pt x="3" y="0"/>
                      <a:pt x="3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99" name="Freeform 10">
                <a:extLst>
                  <a:ext uri="{FF2B5EF4-FFF2-40B4-BE49-F238E27FC236}">
                    <a16:creationId xmlns:a16="http://schemas.microsoft.com/office/drawing/2014/main" id="{CD3EBD7E-EEA0-43B7-AACE-B7EB2527C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581" y="520036"/>
                <a:ext cx="20440" cy="24273"/>
              </a:xfrm>
              <a:custGeom>
                <a:avLst/>
                <a:gdLst>
                  <a:gd name="T0" fmla="*/ 2 w 23"/>
                  <a:gd name="T1" fmla="*/ 0 h 27"/>
                  <a:gd name="T2" fmla="*/ 23 w 23"/>
                  <a:gd name="T3" fmla="*/ 3 h 27"/>
                  <a:gd name="T4" fmla="*/ 23 w 23"/>
                  <a:gd name="T5" fmla="*/ 11 h 27"/>
                  <a:gd name="T6" fmla="*/ 0 w 23"/>
                  <a:gd name="T7" fmla="*/ 7 h 27"/>
                  <a:gd name="T8" fmla="*/ 2 w 23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7">
                    <a:moveTo>
                      <a:pt x="2" y="0"/>
                    </a:moveTo>
                    <a:cubicBezTo>
                      <a:pt x="2" y="0"/>
                      <a:pt x="11" y="8"/>
                      <a:pt x="23" y="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16" y="27"/>
                      <a:pt x="0" y="7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00" name="Freeform 11">
                <a:extLst>
                  <a:ext uri="{FF2B5EF4-FFF2-40B4-BE49-F238E27FC236}">
                    <a16:creationId xmlns:a16="http://schemas.microsoft.com/office/drawing/2014/main" id="{60D9B7E4-1F04-4CBB-89CF-EAABE6281A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677" y="524720"/>
                <a:ext cx="48546" cy="43436"/>
              </a:xfrm>
              <a:custGeom>
                <a:avLst/>
                <a:gdLst>
                  <a:gd name="T0" fmla="*/ 14 w 55"/>
                  <a:gd name="T1" fmla="*/ 0 h 49"/>
                  <a:gd name="T2" fmla="*/ 31 w 55"/>
                  <a:gd name="T3" fmla="*/ 16 h 49"/>
                  <a:gd name="T4" fmla="*/ 44 w 55"/>
                  <a:gd name="T5" fmla="*/ 0 h 49"/>
                  <a:gd name="T6" fmla="*/ 53 w 55"/>
                  <a:gd name="T7" fmla="*/ 5 h 49"/>
                  <a:gd name="T8" fmla="*/ 53 w 55"/>
                  <a:gd name="T9" fmla="*/ 22 h 49"/>
                  <a:gd name="T10" fmla="*/ 0 w 55"/>
                  <a:gd name="T11" fmla="*/ 21 h 49"/>
                  <a:gd name="T12" fmla="*/ 14 w 55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49">
                    <a:moveTo>
                      <a:pt x="14" y="0"/>
                    </a:moveTo>
                    <a:cubicBezTo>
                      <a:pt x="14" y="0"/>
                      <a:pt x="9" y="15"/>
                      <a:pt x="31" y="16"/>
                    </a:cubicBezTo>
                    <a:cubicBezTo>
                      <a:pt x="31" y="16"/>
                      <a:pt x="45" y="17"/>
                      <a:pt x="44" y="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5" y="17"/>
                      <a:pt x="53" y="22"/>
                    </a:cubicBezTo>
                    <a:cubicBezTo>
                      <a:pt x="53" y="22"/>
                      <a:pt x="29" y="49"/>
                      <a:pt x="0" y="21"/>
                    </a:cubicBezTo>
                    <a:cubicBezTo>
                      <a:pt x="0" y="21"/>
                      <a:pt x="5" y="3"/>
                      <a:pt x="14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01" name="Freeform 12">
                <a:extLst>
                  <a:ext uri="{FF2B5EF4-FFF2-40B4-BE49-F238E27FC236}">
                    <a16:creationId xmlns:a16="http://schemas.microsoft.com/office/drawing/2014/main" id="{055BB66F-B6BF-40AC-B05A-7D8A05D2D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528127"/>
                <a:ext cx="391775" cy="412641"/>
              </a:xfrm>
              <a:custGeom>
                <a:avLst/>
                <a:gdLst>
                  <a:gd name="T0" fmla="*/ 239 w 442"/>
                  <a:gd name="T1" fmla="*/ 0 h 466"/>
                  <a:gd name="T2" fmla="*/ 413 w 442"/>
                  <a:gd name="T3" fmla="*/ 112 h 466"/>
                  <a:gd name="T4" fmla="*/ 426 w 442"/>
                  <a:gd name="T5" fmla="*/ 251 h 466"/>
                  <a:gd name="T6" fmla="*/ 389 w 442"/>
                  <a:gd name="T7" fmla="*/ 281 h 466"/>
                  <a:gd name="T8" fmla="*/ 399 w 442"/>
                  <a:gd name="T9" fmla="*/ 311 h 466"/>
                  <a:gd name="T10" fmla="*/ 296 w 442"/>
                  <a:gd name="T11" fmla="*/ 425 h 466"/>
                  <a:gd name="T12" fmla="*/ 98 w 442"/>
                  <a:gd name="T13" fmla="*/ 406 h 466"/>
                  <a:gd name="T14" fmla="*/ 0 w 442"/>
                  <a:gd name="T15" fmla="*/ 258 h 466"/>
                  <a:gd name="T16" fmla="*/ 220 w 442"/>
                  <a:gd name="T17" fmla="*/ 333 h 466"/>
                  <a:gd name="T18" fmla="*/ 402 w 442"/>
                  <a:gd name="T19" fmla="*/ 234 h 466"/>
                  <a:gd name="T20" fmla="*/ 392 w 442"/>
                  <a:gd name="T21" fmla="*/ 125 h 466"/>
                  <a:gd name="T22" fmla="*/ 363 w 442"/>
                  <a:gd name="T23" fmla="*/ 122 h 466"/>
                  <a:gd name="T24" fmla="*/ 23 w 442"/>
                  <a:gd name="T25" fmla="*/ 143 h 466"/>
                  <a:gd name="T26" fmla="*/ 182 w 442"/>
                  <a:gd name="T27" fmla="*/ 4 h 466"/>
                  <a:gd name="T28" fmla="*/ 178 w 442"/>
                  <a:gd name="T29" fmla="*/ 15 h 466"/>
                  <a:gd name="T30" fmla="*/ 239 w 442"/>
                  <a:gd name="T31" fmla="*/ 20 h 466"/>
                  <a:gd name="T32" fmla="*/ 239 w 442"/>
                  <a:gd name="T33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2" h="466">
                    <a:moveTo>
                      <a:pt x="239" y="0"/>
                    </a:moveTo>
                    <a:cubicBezTo>
                      <a:pt x="239" y="0"/>
                      <a:pt x="369" y="4"/>
                      <a:pt x="413" y="112"/>
                    </a:cubicBezTo>
                    <a:cubicBezTo>
                      <a:pt x="413" y="112"/>
                      <a:pt x="442" y="169"/>
                      <a:pt x="426" y="251"/>
                    </a:cubicBezTo>
                    <a:cubicBezTo>
                      <a:pt x="426" y="251"/>
                      <a:pt x="399" y="250"/>
                      <a:pt x="389" y="281"/>
                    </a:cubicBezTo>
                    <a:cubicBezTo>
                      <a:pt x="389" y="281"/>
                      <a:pt x="389" y="301"/>
                      <a:pt x="399" y="311"/>
                    </a:cubicBezTo>
                    <a:cubicBezTo>
                      <a:pt x="399" y="311"/>
                      <a:pt x="382" y="390"/>
                      <a:pt x="296" y="425"/>
                    </a:cubicBezTo>
                    <a:cubicBezTo>
                      <a:pt x="296" y="425"/>
                      <a:pt x="180" y="466"/>
                      <a:pt x="98" y="406"/>
                    </a:cubicBezTo>
                    <a:cubicBezTo>
                      <a:pt x="98" y="406"/>
                      <a:pt x="17" y="354"/>
                      <a:pt x="0" y="258"/>
                    </a:cubicBezTo>
                    <a:cubicBezTo>
                      <a:pt x="0" y="258"/>
                      <a:pt x="52" y="350"/>
                      <a:pt x="220" y="333"/>
                    </a:cubicBezTo>
                    <a:cubicBezTo>
                      <a:pt x="220" y="333"/>
                      <a:pt x="350" y="328"/>
                      <a:pt x="402" y="234"/>
                    </a:cubicBezTo>
                    <a:cubicBezTo>
                      <a:pt x="402" y="234"/>
                      <a:pt x="406" y="165"/>
                      <a:pt x="392" y="125"/>
                    </a:cubicBezTo>
                    <a:cubicBezTo>
                      <a:pt x="392" y="125"/>
                      <a:pt x="390" y="108"/>
                      <a:pt x="363" y="122"/>
                    </a:cubicBezTo>
                    <a:cubicBezTo>
                      <a:pt x="363" y="122"/>
                      <a:pt x="142" y="231"/>
                      <a:pt x="23" y="143"/>
                    </a:cubicBezTo>
                    <a:cubicBezTo>
                      <a:pt x="23" y="143"/>
                      <a:pt x="54" y="18"/>
                      <a:pt x="182" y="4"/>
                    </a:cubicBezTo>
                    <a:cubicBezTo>
                      <a:pt x="178" y="15"/>
                      <a:pt x="178" y="15"/>
                      <a:pt x="178" y="15"/>
                    </a:cubicBezTo>
                    <a:cubicBezTo>
                      <a:pt x="178" y="15"/>
                      <a:pt x="204" y="55"/>
                      <a:pt x="239" y="20"/>
                    </a:cubicBezTo>
                    <a:cubicBezTo>
                      <a:pt x="239" y="20"/>
                      <a:pt x="243" y="7"/>
                      <a:pt x="239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02" name="Freeform 13">
                <a:extLst>
                  <a:ext uri="{FF2B5EF4-FFF2-40B4-BE49-F238E27FC236}">
                    <a16:creationId xmlns:a16="http://schemas.microsoft.com/office/drawing/2014/main" id="{D09E23C9-4282-49E4-9607-038D878172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483" y="641401"/>
                <a:ext cx="321085" cy="146916"/>
              </a:xfrm>
              <a:custGeom>
                <a:avLst/>
                <a:gdLst>
                  <a:gd name="T0" fmla="*/ 19 w 362"/>
                  <a:gd name="T1" fmla="*/ 29 h 166"/>
                  <a:gd name="T2" fmla="*/ 345 w 362"/>
                  <a:gd name="T3" fmla="*/ 0 h 166"/>
                  <a:gd name="T4" fmla="*/ 357 w 362"/>
                  <a:gd name="T5" fmla="*/ 98 h 166"/>
                  <a:gd name="T6" fmla="*/ 184 w 362"/>
                  <a:gd name="T7" fmla="*/ 166 h 166"/>
                  <a:gd name="T8" fmla="*/ 122 w 362"/>
                  <a:gd name="T9" fmla="*/ 116 h 166"/>
                  <a:gd name="T10" fmla="*/ 67 w 362"/>
                  <a:gd name="T11" fmla="*/ 146 h 166"/>
                  <a:gd name="T12" fmla="*/ 15 w 362"/>
                  <a:gd name="T13" fmla="*/ 115 h 166"/>
                  <a:gd name="T14" fmla="*/ 19 w 362"/>
                  <a:gd name="T15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2" h="166">
                    <a:moveTo>
                      <a:pt x="19" y="29"/>
                    </a:moveTo>
                    <a:cubicBezTo>
                      <a:pt x="19" y="29"/>
                      <a:pt x="134" y="100"/>
                      <a:pt x="345" y="0"/>
                    </a:cubicBezTo>
                    <a:cubicBezTo>
                      <a:pt x="345" y="0"/>
                      <a:pt x="362" y="64"/>
                      <a:pt x="357" y="98"/>
                    </a:cubicBezTo>
                    <a:cubicBezTo>
                      <a:pt x="357" y="98"/>
                      <a:pt x="314" y="157"/>
                      <a:pt x="184" y="166"/>
                    </a:cubicBezTo>
                    <a:cubicBezTo>
                      <a:pt x="184" y="166"/>
                      <a:pt x="144" y="124"/>
                      <a:pt x="122" y="116"/>
                    </a:cubicBezTo>
                    <a:cubicBezTo>
                      <a:pt x="122" y="116"/>
                      <a:pt x="116" y="111"/>
                      <a:pt x="67" y="146"/>
                    </a:cubicBezTo>
                    <a:cubicBezTo>
                      <a:pt x="67" y="146"/>
                      <a:pt x="33" y="133"/>
                      <a:pt x="15" y="115"/>
                    </a:cubicBezTo>
                    <a:cubicBezTo>
                      <a:pt x="15" y="115"/>
                      <a:pt x="0" y="69"/>
                      <a:pt x="19" y="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03" name="Freeform 14">
                <a:extLst>
                  <a:ext uri="{FF2B5EF4-FFF2-40B4-BE49-F238E27FC236}">
                    <a16:creationId xmlns:a16="http://schemas.microsoft.com/office/drawing/2014/main" id="{9A3767D9-ECB9-456D-BD91-F6A3362B7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49" y="698890"/>
                <a:ext cx="28106" cy="38326"/>
              </a:xfrm>
              <a:custGeom>
                <a:avLst/>
                <a:gdLst>
                  <a:gd name="T0" fmla="*/ 8 w 32"/>
                  <a:gd name="T1" fmla="*/ 41 h 43"/>
                  <a:gd name="T2" fmla="*/ 26 w 32"/>
                  <a:gd name="T3" fmla="*/ 30 h 43"/>
                  <a:gd name="T4" fmla="*/ 17 w 32"/>
                  <a:gd name="T5" fmla="*/ 3 h 43"/>
                  <a:gd name="T6" fmla="*/ 10 w 32"/>
                  <a:gd name="T7" fmla="*/ 37 h 43"/>
                  <a:gd name="T8" fmla="*/ 8 w 32"/>
                  <a:gd name="T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3">
                    <a:moveTo>
                      <a:pt x="8" y="41"/>
                    </a:moveTo>
                    <a:cubicBezTo>
                      <a:pt x="8" y="41"/>
                      <a:pt x="25" y="43"/>
                      <a:pt x="26" y="30"/>
                    </a:cubicBezTo>
                    <a:cubicBezTo>
                      <a:pt x="26" y="30"/>
                      <a:pt x="32" y="0"/>
                      <a:pt x="17" y="3"/>
                    </a:cubicBezTo>
                    <a:cubicBezTo>
                      <a:pt x="17" y="3"/>
                      <a:pt x="0" y="7"/>
                      <a:pt x="10" y="37"/>
                    </a:cubicBezTo>
                    <a:cubicBezTo>
                      <a:pt x="10" y="37"/>
                      <a:pt x="5" y="37"/>
                      <a:pt x="8" y="41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04" name="Freeform 15">
                <a:extLst>
                  <a:ext uri="{FF2B5EF4-FFF2-40B4-BE49-F238E27FC236}">
                    <a16:creationId xmlns:a16="http://schemas.microsoft.com/office/drawing/2014/main" id="{085F8DED-759B-44A1-915C-341D445F3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010" y="696335"/>
                <a:ext cx="14053" cy="32790"/>
              </a:xfrm>
              <a:custGeom>
                <a:avLst/>
                <a:gdLst>
                  <a:gd name="T0" fmla="*/ 5 w 16"/>
                  <a:gd name="T1" fmla="*/ 37 h 37"/>
                  <a:gd name="T2" fmla="*/ 16 w 16"/>
                  <a:gd name="T3" fmla="*/ 14 h 37"/>
                  <a:gd name="T4" fmla="*/ 2 w 16"/>
                  <a:gd name="T5" fmla="*/ 19 h 37"/>
                  <a:gd name="T6" fmla="*/ 5 w 16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7">
                    <a:moveTo>
                      <a:pt x="5" y="37"/>
                    </a:moveTo>
                    <a:cubicBezTo>
                      <a:pt x="5" y="37"/>
                      <a:pt x="2" y="15"/>
                      <a:pt x="16" y="14"/>
                    </a:cubicBezTo>
                    <a:cubicBezTo>
                      <a:pt x="16" y="14"/>
                      <a:pt x="9" y="0"/>
                      <a:pt x="2" y="19"/>
                    </a:cubicBezTo>
                    <a:cubicBezTo>
                      <a:pt x="2" y="19"/>
                      <a:pt x="0" y="30"/>
                      <a:pt x="5" y="3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05" name="Freeform 16">
                <a:extLst>
                  <a:ext uri="{FF2B5EF4-FFF2-40B4-BE49-F238E27FC236}">
                    <a16:creationId xmlns:a16="http://schemas.microsoft.com/office/drawing/2014/main" id="{36A318B2-54A3-4D05-BDC3-49F8DB043B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500" y="701019"/>
                <a:ext cx="28957" cy="37900"/>
              </a:xfrm>
              <a:custGeom>
                <a:avLst/>
                <a:gdLst>
                  <a:gd name="T0" fmla="*/ 32 w 33"/>
                  <a:gd name="T1" fmla="*/ 39 h 43"/>
                  <a:gd name="T2" fmla="*/ 11 w 33"/>
                  <a:gd name="T3" fmla="*/ 43 h 43"/>
                  <a:gd name="T4" fmla="*/ 1 w 33"/>
                  <a:gd name="T5" fmla="*/ 18 h 43"/>
                  <a:gd name="T6" fmla="*/ 14 w 33"/>
                  <a:gd name="T7" fmla="*/ 1 h 43"/>
                  <a:gd name="T8" fmla="*/ 22 w 33"/>
                  <a:gd name="T9" fmla="*/ 38 h 43"/>
                  <a:gd name="T10" fmla="*/ 32 w 33"/>
                  <a:gd name="T11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43">
                    <a:moveTo>
                      <a:pt x="32" y="39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0" y="41"/>
                      <a:pt x="1" y="18"/>
                    </a:cubicBezTo>
                    <a:cubicBezTo>
                      <a:pt x="1" y="18"/>
                      <a:pt x="2" y="0"/>
                      <a:pt x="14" y="1"/>
                    </a:cubicBezTo>
                    <a:cubicBezTo>
                      <a:pt x="14" y="1"/>
                      <a:pt x="33" y="6"/>
                      <a:pt x="22" y="38"/>
                    </a:cubicBezTo>
                    <a:lnTo>
                      <a:pt x="32" y="39"/>
                    </a:lnTo>
                    <a:close/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06" name="Freeform 17">
                <a:extLst>
                  <a:ext uri="{FF2B5EF4-FFF2-40B4-BE49-F238E27FC236}">
                    <a16:creationId xmlns:a16="http://schemas.microsoft.com/office/drawing/2014/main" id="{795B32F7-50D8-4924-A591-BCC30DC427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203" y="693780"/>
                <a:ext cx="15756" cy="38752"/>
              </a:xfrm>
              <a:custGeom>
                <a:avLst/>
                <a:gdLst>
                  <a:gd name="T0" fmla="*/ 7 w 18"/>
                  <a:gd name="T1" fmla="*/ 44 h 44"/>
                  <a:gd name="T2" fmla="*/ 18 w 18"/>
                  <a:gd name="T3" fmla="*/ 17 h 44"/>
                  <a:gd name="T4" fmla="*/ 3 w 18"/>
                  <a:gd name="T5" fmla="*/ 21 h 44"/>
                  <a:gd name="T6" fmla="*/ 7 w 1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4">
                    <a:moveTo>
                      <a:pt x="7" y="44"/>
                    </a:moveTo>
                    <a:cubicBezTo>
                      <a:pt x="7" y="44"/>
                      <a:pt x="3" y="20"/>
                      <a:pt x="18" y="17"/>
                    </a:cubicBezTo>
                    <a:cubicBezTo>
                      <a:pt x="18" y="17"/>
                      <a:pt x="9" y="0"/>
                      <a:pt x="3" y="21"/>
                    </a:cubicBezTo>
                    <a:cubicBezTo>
                      <a:pt x="3" y="21"/>
                      <a:pt x="0" y="37"/>
                      <a:pt x="7" y="4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07" name="Freeform 18">
                <a:extLst>
                  <a:ext uri="{FF2B5EF4-FFF2-40B4-BE49-F238E27FC236}">
                    <a16:creationId xmlns:a16="http://schemas.microsoft.com/office/drawing/2014/main" id="{6B891442-2646-4CA6-AF04-2E5DA3ADF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60" y="747862"/>
                <a:ext cx="93259" cy="38752"/>
              </a:xfrm>
              <a:custGeom>
                <a:avLst/>
                <a:gdLst>
                  <a:gd name="T0" fmla="*/ 0 w 105"/>
                  <a:gd name="T1" fmla="*/ 27 h 44"/>
                  <a:gd name="T2" fmla="*/ 105 w 105"/>
                  <a:gd name="T3" fmla="*/ 44 h 44"/>
                  <a:gd name="T4" fmla="*/ 46 w 105"/>
                  <a:gd name="T5" fmla="*/ 0 h 44"/>
                  <a:gd name="T6" fmla="*/ 0 w 105"/>
                  <a:gd name="T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44">
                    <a:moveTo>
                      <a:pt x="0" y="27"/>
                    </a:moveTo>
                    <a:cubicBezTo>
                      <a:pt x="0" y="27"/>
                      <a:pt x="31" y="43"/>
                      <a:pt x="105" y="44"/>
                    </a:cubicBezTo>
                    <a:cubicBezTo>
                      <a:pt x="105" y="44"/>
                      <a:pt x="65" y="5"/>
                      <a:pt x="46" y="0"/>
                    </a:cubicBezTo>
                    <a:cubicBezTo>
                      <a:pt x="46" y="0"/>
                      <a:pt x="33" y="2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08" name="Freeform 19">
                <a:extLst>
                  <a:ext uri="{FF2B5EF4-FFF2-40B4-BE49-F238E27FC236}">
                    <a16:creationId xmlns:a16="http://schemas.microsoft.com/office/drawing/2014/main" id="{C0139B5A-1DF8-420B-88D4-D8E781B460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724866"/>
                <a:ext cx="352597" cy="101776"/>
              </a:xfrm>
              <a:custGeom>
                <a:avLst/>
                <a:gdLst>
                  <a:gd name="T0" fmla="*/ 23 w 398"/>
                  <a:gd name="T1" fmla="*/ 1 h 115"/>
                  <a:gd name="T2" fmla="*/ 28 w 398"/>
                  <a:gd name="T3" fmla="*/ 19 h 115"/>
                  <a:gd name="T4" fmla="*/ 23 w 398"/>
                  <a:gd name="T5" fmla="*/ 19 h 115"/>
                  <a:gd name="T6" fmla="*/ 211 w 398"/>
                  <a:gd name="T7" fmla="*/ 75 h 115"/>
                  <a:gd name="T8" fmla="*/ 376 w 398"/>
                  <a:gd name="T9" fmla="*/ 5 h 115"/>
                  <a:gd name="T10" fmla="*/ 398 w 398"/>
                  <a:gd name="T11" fmla="*/ 10 h 115"/>
                  <a:gd name="T12" fmla="*/ 160 w 398"/>
                  <a:gd name="T13" fmla="*/ 108 h 115"/>
                  <a:gd name="T14" fmla="*/ 0 w 398"/>
                  <a:gd name="T15" fmla="*/ 23 h 115"/>
                  <a:gd name="T16" fmla="*/ 3 w 398"/>
                  <a:gd name="T17" fmla="*/ 12 h 115"/>
                  <a:gd name="T18" fmla="*/ 23 w 398"/>
                  <a:gd name="T19" fmla="*/ 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8" h="115">
                    <a:moveTo>
                      <a:pt x="23" y="1"/>
                    </a:moveTo>
                    <a:cubicBezTo>
                      <a:pt x="23" y="1"/>
                      <a:pt x="25" y="14"/>
                      <a:pt x="28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78" y="82"/>
                      <a:pt x="211" y="75"/>
                    </a:cubicBezTo>
                    <a:cubicBezTo>
                      <a:pt x="211" y="75"/>
                      <a:pt x="318" y="70"/>
                      <a:pt x="376" y="5"/>
                    </a:cubicBezTo>
                    <a:cubicBezTo>
                      <a:pt x="376" y="5"/>
                      <a:pt x="381" y="9"/>
                      <a:pt x="398" y="10"/>
                    </a:cubicBezTo>
                    <a:cubicBezTo>
                      <a:pt x="398" y="10"/>
                      <a:pt x="352" y="115"/>
                      <a:pt x="160" y="108"/>
                    </a:cubicBezTo>
                    <a:cubicBezTo>
                      <a:pt x="160" y="108"/>
                      <a:pt x="38" y="103"/>
                      <a:pt x="0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17" y="0"/>
                      <a:pt x="23" y="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09" name="Freeform 20">
                <a:extLst>
                  <a:ext uri="{FF2B5EF4-FFF2-40B4-BE49-F238E27FC236}">
                    <a16:creationId xmlns:a16="http://schemas.microsoft.com/office/drawing/2014/main" id="{E3CA5570-959B-4182-9C9E-B1042A6F51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626" y="635439"/>
                <a:ext cx="29383" cy="97092"/>
              </a:xfrm>
              <a:custGeom>
                <a:avLst/>
                <a:gdLst>
                  <a:gd name="T0" fmla="*/ 0 w 33"/>
                  <a:gd name="T1" fmla="*/ 4 h 110"/>
                  <a:gd name="T2" fmla="*/ 11 w 33"/>
                  <a:gd name="T3" fmla="*/ 104 h 110"/>
                  <a:gd name="T4" fmla="*/ 33 w 33"/>
                  <a:gd name="T5" fmla="*/ 110 h 110"/>
                  <a:gd name="T6" fmla="*/ 18 w 33"/>
                  <a:gd name="T7" fmla="*/ 0 h 110"/>
                  <a:gd name="T8" fmla="*/ 0 w 33"/>
                  <a:gd name="T9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0">
                    <a:moveTo>
                      <a:pt x="0" y="4"/>
                    </a:moveTo>
                    <a:cubicBezTo>
                      <a:pt x="0" y="4"/>
                      <a:pt x="16" y="76"/>
                      <a:pt x="11" y="104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2" y="19"/>
                      <a:pt x="18" y="0"/>
                    </a:cubicBezTo>
                    <a:cubicBezTo>
                      <a:pt x="18" y="0"/>
                      <a:pt x="6" y="1"/>
                      <a:pt x="0" y="4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10" name="Freeform 21">
                <a:extLst>
                  <a:ext uri="{FF2B5EF4-FFF2-40B4-BE49-F238E27FC236}">
                    <a16:creationId xmlns:a16="http://schemas.microsoft.com/office/drawing/2014/main" id="{71BD3D91-516C-43ED-9FBA-7A648D617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473" y="754675"/>
                <a:ext cx="45991" cy="60470"/>
              </a:xfrm>
              <a:custGeom>
                <a:avLst/>
                <a:gdLst>
                  <a:gd name="T0" fmla="*/ 37 w 52"/>
                  <a:gd name="T1" fmla="*/ 53 h 68"/>
                  <a:gd name="T2" fmla="*/ 52 w 52"/>
                  <a:gd name="T3" fmla="*/ 24 h 68"/>
                  <a:gd name="T4" fmla="*/ 31 w 52"/>
                  <a:gd name="T5" fmla="*/ 0 h 68"/>
                  <a:gd name="T6" fmla="*/ 0 w 52"/>
                  <a:gd name="T7" fmla="*/ 34 h 68"/>
                  <a:gd name="T8" fmla="*/ 37 w 52"/>
                  <a:gd name="T9" fmla="*/ 5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8">
                    <a:moveTo>
                      <a:pt x="37" y="53"/>
                    </a:moveTo>
                    <a:cubicBezTo>
                      <a:pt x="37" y="53"/>
                      <a:pt x="17" y="21"/>
                      <a:pt x="52" y="24"/>
                    </a:cubicBezTo>
                    <a:cubicBezTo>
                      <a:pt x="52" y="24"/>
                      <a:pt x="50" y="0"/>
                      <a:pt x="31" y="0"/>
                    </a:cubicBezTo>
                    <a:cubicBezTo>
                      <a:pt x="31" y="0"/>
                      <a:pt x="0" y="3"/>
                      <a:pt x="0" y="34"/>
                    </a:cubicBezTo>
                    <a:cubicBezTo>
                      <a:pt x="0" y="34"/>
                      <a:pt x="7" y="68"/>
                      <a:pt x="37" y="53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11" name="Freeform 22">
                <a:extLst>
                  <a:ext uri="{FF2B5EF4-FFF2-40B4-BE49-F238E27FC236}">
                    <a16:creationId xmlns:a16="http://schemas.microsoft.com/office/drawing/2014/main" id="{C3596E66-1835-4A21-9924-CF453DAE0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153" y="775116"/>
                <a:ext cx="18311" cy="22144"/>
              </a:xfrm>
              <a:custGeom>
                <a:avLst/>
                <a:gdLst>
                  <a:gd name="T0" fmla="*/ 8 w 21"/>
                  <a:gd name="T1" fmla="*/ 25 h 25"/>
                  <a:gd name="T2" fmla="*/ 21 w 21"/>
                  <a:gd name="T3" fmla="*/ 8 h 25"/>
                  <a:gd name="T4" fmla="*/ 4 w 21"/>
                  <a:gd name="T5" fmla="*/ 9 h 25"/>
                  <a:gd name="T6" fmla="*/ 8 w 21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5">
                    <a:moveTo>
                      <a:pt x="8" y="25"/>
                    </a:moveTo>
                    <a:cubicBezTo>
                      <a:pt x="8" y="25"/>
                      <a:pt x="9" y="12"/>
                      <a:pt x="21" y="8"/>
                    </a:cubicBezTo>
                    <a:cubicBezTo>
                      <a:pt x="21" y="8"/>
                      <a:pt x="14" y="0"/>
                      <a:pt x="4" y="9"/>
                    </a:cubicBezTo>
                    <a:cubicBezTo>
                      <a:pt x="4" y="9"/>
                      <a:pt x="0" y="17"/>
                      <a:pt x="8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12" name="Freeform 23">
                <a:extLst>
                  <a:ext uri="{FF2B5EF4-FFF2-40B4-BE49-F238E27FC236}">
                    <a16:creationId xmlns:a16="http://schemas.microsoft.com/office/drawing/2014/main" id="{2ADEB211-7407-401D-BBD4-E57BAF836D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818" y="782355"/>
                <a:ext cx="27680" cy="26402"/>
              </a:xfrm>
              <a:custGeom>
                <a:avLst/>
                <a:gdLst>
                  <a:gd name="T0" fmla="*/ 12 w 31"/>
                  <a:gd name="T1" fmla="*/ 30 h 30"/>
                  <a:gd name="T2" fmla="*/ 31 w 31"/>
                  <a:gd name="T3" fmla="*/ 5 h 30"/>
                  <a:gd name="T4" fmla="*/ 19 w 31"/>
                  <a:gd name="T5" fmla="*/ 0 h 30"/>
                  <a:gd name="T6" fmla="*/ 2 w 31"/>
                  <a:gd name="T7" fmla="*/ 21 h 30"/>
                  <a:gd name="T8" fmla="*/ 12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12" y="30"/>
                    </a:moveTo>
                    <a:cubicBezTo>
                      <a:pt x="12" y="30"/>
                      <a:pt x="9" y="15"/>
                      <a:pt x="3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0" y="5"/>
                      <a:pt x="2" y="21"/>
                    </a:cubicBezTo>
                    <a:cubicBezTo>
                      <a:pt x="2" y="21"/>
                      <a:pt x="8" y="27"/>
                      <a:pt x="12" y="3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13" name="Freeform 24">
                <a:extLst>
                  <a:ext uri="{FF2B5EF4-FFF2-40B4-BE49-F238E27FC236}">
                    <a16:creationId xmlns:a16="http://schemas.microsoft.com/office/drawing/2014/main" id="{7D17BAB2-2468-4116-8B20-188766814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593" y="787465"/>
                <a:ext cx="24699" cy="29383"/>
              </a:xfrm>
              <a:custGeom>
                <a:avLst/>
                <a:gdLst>
                  <a:gd name="T0" fmla="*/ 5 w 28"/>
                  <a:gd name="T1" fmla="*/ 33 h 33"/>
                  <a:gd name="T2" fmla="*/ 28 w 28"/>
                  <a:gd name="T3" fmla="*/ 4 h 33"/>
                  <a:gd name="T4" fmla="*/ 17 w 28"/>
                  <a:gd name="T5" fmla="*/ 2 h 33"/>
                  <a:gd name="T6" fmla="*/ 0 w 28"/>
                  <a:gd name="T7" fmla="*/ 26 h 33"/>
                  <a:gd name="T8" fmla="*/ 5 w 28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5" y="33"/>
                    </a:moveTo>
                    <a:cubicBezTo>
                      <a:pt x="5" y="33"/>
                      <a:pt x="8" y="13"/>
                      <a:pt x="28" y="4"/>
                    </a:cubicBezTo>
                    <a:cubicBezTo>
                      <a:pt x="28" y="4"/>
                      <a:pt x="24" y="0"/>
                      <a:pt x="17" y="2"/>
                    </a:cubicBezTo>
                    <a:cubicBezTo>
                      <a:pt x="17" y="2"/>
                      <a:pt x="0" y="6"/>
                      <a:pt x="0" y="26"/>
                    </a:cubicBezTo>
                    <a:cubicBezTo>
                      <a:pt x="0" y="26"/>
                      <a:pt x="1" y="30"/>
                      <a:pt x="5" y="33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14" name="Freeform 25">
                <a:extLst>
                  <a:ext uri="{FF2B5EF4-FFF2-40B4-BE49-F238E27FC236}">
                    <a16:creationId xmlns:a16="http://schemas.microsoft.com/office/drawing/2014/main" id="{912FF432-147E-4244-84F1-424EF78B4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703" y="793853"/>
                <a:ext cx="52379" cy="48546"/>
              </a:xfrm>
              <a:custGeom>
                <a:avLst/>
                <a:gdLst>
                  <a:gd name="T0" fmla="*/ 29 w 59"/>
                  <a:gd name="T1" fmla="*/ 50 h 55"/>
                  <a:gd name="T2" fmla="*/ 55 w 59"/>
                  <a:gd name="T3" fmla="*/ 26 h 55"/>
                  <a:gd name="T4" fmla="*/ 33 w 59"/>
                  <a:gd name="T5" fmla="*/ 1 h 55"/>
                  <a:gd name="T6" fmla="*/ 4 w 59"/>
                  <a:gd name="T7" fmla="*/ 36 h 55"/>
                  <a:gd name="T8" fmla="*/ 29 w 59"/>
                  <a:gd name="T9" fmla="*/ 5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29" y="50"/>
                    </a:moveTo>
                    <a:cubicBezTo>
                      <a:pt x="29" y="50"/>
                      <a:pt x="20" y="19"/>
                      <a:pt x="55" y="26"/>
                    </a:cubicBezTo>
                    <a:cubicBezTo>
                      <a:pt x="55" y="26"/>
                      <a:pt x="59" y="3"/>
                      <a:pt x="33" y="1"/>
                    </a:cubicBezTo>
                    <a:cubicBezTo>
                      <a:pt x="33" y="1"/>
                      <a:pt x="0" y="0"/>
                      <a:pt x="4" y="36"/>
                    </a:cubicBezTo>
                    <a:cubicBezTo>
                      <a:pt x="4" y="36"/>
                      <a:pt x="11" y="55"/>
                      <a:pt x="29" y="5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15" name="Freeform 26">
                <a:extLst>
                  <a:ext uri="{FF2B5EF4-FFF2-40B4-BE49-F238E27FC236}">
                    <a16:creationId xmlns:a16="http://schemas.microsoft.com/office/drawing/2014/main" id="{173279F7-B616-4F05-9139-00DB652513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402" y="814293"/>
                <a:ext cx="26828" cy="23847"/>
              </a:xfrm>
              <a:custGeom>
                <a:avLst/>
                <a:gdLst>
                  <a:gd name="T0" fmla="*/ 5 w 30"/>
                  <a:gd name="T1" fmla="*/ 27 h 27"/>
                  <a:gd name="T2" fmla="*/ 30 w 30"/>
                  <a:gd name="T3" fmla="*/ 12 h 27"/>
                  <a:gd name="T4" fmla="*/ 9 w 30"/>
                  <a:gd name="T5" fmla="*/ 8 h 27"/>
                  <a:gd name="T6" fmla="*/ 5 w 30"/>
                  <a:gd name="T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7">
                    <a:moveTo>
                      <a:pt x="5" y="27"/>
                    </a:moveTo>
                    <a:cubicBezTo>
                      <a:pt x="5" y="27"/>
                      <a:pt x="15" y="13"/>
                      <a:pt x="30" y="12"/>
                    </a:cubicBezTo>
                    <a:cubicBezTo>
                      <a:pt x="30" y="12"/>
                      <a:pt x="23" y="0"/>
                      <a:pt x="9" y="8"/>
                    </a:cubicBezTo>
                    <a:cubicBezTo>
                      <a:pt x="9" y="8"/>
                      <a:pt x="0" y="13"/>
                      <a:pt x="5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16" name="Freeform 27">
                <a:extLst>
                  <a:ext uri="{FF2B5EF4-FFF2-40B4-BE49-F238E27FC236}">
                    <a16:creationId xmlns:a16="http://schemas.microsoft.com/office/drawing/2014/main" id="{23C9CA0D-523C-4AD9-9F89-627EBF808D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790" y="825791"/>
                <a:ext cx="28106" cy="21292"/>
              </a:xfrm>
              <a:custGeom>
                <a:avLst/>
                <a:gdLst>
                  <a:gd name="T0" fmla="*/ 5 w 32"/>
                  <a:gd name="T1" fmla="*/ 24 h 24"/>
                  <a:gd name="T2" fmla="*/ 32 w 32"/>
                  <a:gd name="T3" fmla="*/ 11 h 24"/>
                  <a:gd name="T4" fmla="*/ 25 w 32"/>
                  <a:gd name="T5" fmla="*/ 2 h 24"/>
                  <a:gd name="T6" fmla="*/ 0 w 32"/>
                  <a:gd name="T7" fmla="*/ 16 h 24"/>
                  <a:gd name="T8" fmla="*/ 5 w 3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5" y="24"/>
                    </a:moveTo>
                    <a:cubicBezTo>
                      <a:pt x="5" y="24"/>
                      <a:pt x="12" y="10"/>
                      <a:pt x="32" y="11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8" y="0"/>
                      <a:pt x="0" y="16"/>
                    </a:cubicBezTo>
                    <a:cubicBezTo>
                      <a:pt x="0" y="16"/>
                      <a:pt x="2" y="20"/>
                      <a:pt x="5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17" name="Freeform 28">
                <a:extLst>
                  <a:ext uri="{FF2B5EF4-FFF2-40B4-BE49-F238E27FC236}">
                    <a16:creationId xmlns:a16="http://schemas.microsoft.com/office/drawing/2014/main" id="{0937AC38-4753-4166-AA09-3EE934658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35159"/>
                <a:ext cx="30235" cy="22144"/>
              </a:xfrm>
              <a:custGeom>
                <a:avLst/>
                <a:gdLst>
                  <a:gd name="T0" fmla="*/ 3 w 34"/>
                  <a:gd name="T1" fmla="*/ 25 h 25"/>
                  <a:gd name="T2" fmla="*/ 34 w 34"/>
                  <a:gd name="T3" fmla="*/ 13 h 25"/>
                  <a:gd name="T4" fmla="*/ 27 w 34"/>
                  <a:gd name="T5" fmla="*/ 2 h 25"/>
                  <a:gd name="T6" fmla="*/ 0 w 34"/>
                  <a:gd name="T7" fmla="*/ 17 h 25"/>
                  <a:gd name="T8" fmla="*/ 3 w 34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" y="25"/>
                    </a:moveTo>
                    <a:cubicBezTo>
                      <a:pt x="3" y="25"/>
                      <a:pt x="21" y="11"/>
                      <a:pt x="34" y="1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7" y="0"/>
                      <a:pt x="0" y="17"/>
                    </a:cubicBezTo>
                    <a:lnTo>
                      <a:pt x="3" y="2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18" name="Freeform 29">
                <a:extLst>
                  <a:ext uri="{FF2B5EF4-FFF2-40B4-BE49-F238E27FC236}">
                    <a16:creationId xmlns:a16="http://schemas.microsoft.com/office/drawing/2014/main" id="{53C57D49-9DFC-4334-9F56-C43162787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43250"/>
                <a:ext cx="48120" cy="63876"/>
              </a:xfrm>
              <a:custGeom>
                <a:avLst/>
                <a:gdLst>
                  <a:gd name="T0" fmla="*/ 41 w 54"/>
                  <a:gd name="T1" fmla="*/ 70 h 72"/>
                  <a:gd name="T2" fmla="*/ 38 w 54"/>
                  <a:gd name="T3" fmla="*/ 33 h 72"/>
                  <a:gd name="T4" fmla="*/ 7 w 54"/>
                  <a:gd name="T5" fmla="*/ 10 h 72"/>
                  <a:gd name="T6" fmla="*/ 15 w 54"/>
                  <a:gd name="T7" fmla="*/ 50 h 72"/>
                  <a:gd name="T8" fmla="*/ 41 w 54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41" y="70"/>
                    </a:moveTo>
                    <a:cubicBezTo>
                      <a:pt x="41" y="70"/>
                      <a:pt x="54" y="63"/>
                      <a:pt x="38" y="33"/>
                    </a:cubicBezTo>
                    <a:cubicBezTo>
                      <a:pt x="38" y="33"/>
                      <a:pt x="23" y="0"/>
                      <a:pt x="7" y="10"/>
                    </a:cubicBezTo>
                    <a:cubicBezTo>
                      <a:pt x="7" y="10"/>
                      <a:pt x="0" y="25"/>
                      <a:pt x="15" y="50"/>
                    </a:cubicBezTo>
                    <a:cubicBezTo>
                      <a:pt x="15" y="50"/>
                      <a:pt x="27" y="72"/>
                      <a:pt x="41" y="7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19" name="Freeform 30">
                <a:extLst>
                  <a:ext uri="{FF2B5EF4-FFF2-40B4-BE49-F238E27FC236}">
                    <a16:creationId xmlns:a16="http://schemas.microsoft.com/office/drawing/2014/main" id="{862DB8EE-19BA-4A13-8BFC-DA0DD84FA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51341"/>
                <a:ext cx="38326" cy="65580"/>
              </a:xfrm>
              <a:custGeom>
                <a:avLst/>
                <a:gdLst>
                  <a:gd name="T0" fmla="*/ 0 w 43"/>
                  <a:gd name="T1" fmla="*/ 18 h 74"/>
                  <a:gd name="T2" fmla="*/ 26 w 43"/>
                  <a:gd name="T3" fmla="*/ 0 h 74"/>
                  <a:gd name="T4" fmla="*/ 43 w 43"/>
                  <a:gd name="T5" fmla="*/ 55 h 74"/>
                  <a:gd name="T6" fmla="*/ 22 w 43"/>
                  <a:gd name="T7" fmla="*/ 61 h 74"/>
                  <a:gd name="T8" fmla="*/ 22 w 43"/>
                  <a:gd name="T9" fmla="*/ 74 h 74"/>
                  <a:gd name="T10" fmla="*/ 2 w 43"/>
                  <a:gd name="T11" fmla="*/ 47 h 74"/>
                  <a:gd name="T12" fmla="*/ 0 w 43"/>
                  <a:gd name="T13" fmla="*/ 1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74">
                    <a:moveTo>
                      <a:pt x="0" y="18"/>
                    </a:moveTo>
                    <a:cubicBezTo>
                      <a:pt x="0" y="18"/>
                      <a:pt x="3" y="6"/>
                      <a:pt x="26" y="0"/>
                    </a:cubicBezTo>
                    <a:cubicBezTo>
                      <a:pt x="26" y="0"/>
                      <a:pt x="16" y="23"/>
                      <a:pt x="43" y="55"/>
                    </a:cubicBezTo>
                    <a:cubicBezTo>
                      <a:pt x="43" y="55"/>
                      <a:pt x="31" y="51"/>
                      <a:pt x="22" y="61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74"/>
                      <a:pt x="8" y="64"/>
                      <a:pt x="2" y="47"/>
                    </a:cubicBezTo>
                    <a:cubicBezTo>
                      <a:pt x="2" y="47"/>
                      <a:pt x="15" y="34"/>
                      <a:pt x="0" y="1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20" name="Freeform 31">
                <a:extLst>
                  <a:ext uri="{FF2B5EF4-FFF2-40B4-BE49-F238E27FC236}">
                    <a16:creationId xmlns:a16="http://schemas.microsoft.com/office/drawing/2014/main" id="{515DF5BE-9628-4FEE-A1FC-7EA099B59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81" y="901591"/>
                <a:ext cx="8943" cy="8091"/>
              </a:xfrm>
              <a:custGeom>
                <a:avLst/>
                <a:gdLst>
                  <a:gd name="T0" fmla="*/ 0 w 21"/>
                  <a:gd name="T1" fmla="*/ 0 h 19"/>
                  <a:gd name="T2" fmla="*/ 21 w 21"/>
                  <a:gd name="T3" fmla="*/ 13 h 19"/>
                  <a:gd name="T4" fmla="*/ 10 w 21"/>
                  <a:gd name="T5" fmla="*/ 19 h 19"/>
                  <a:gd name="T6" fmla="*/ 0 w 21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lnTo>
                      <a:pt x="21" y="13"/>
                    </a:lnTo>
                    <a:lnTo>
                      <a:pt x="1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21" name="Freeform 32">
                <a:extLst>
                  <a:ext uri="{FF2B5EF4-FFF2-40B4-BE49-F238E27FC236}">
                    <a16:creationId xmlns:a16="http://schemas.microsoft.com/office/drawing/2014/main" id="{293C2A17-11AB-41C7-AA0B-8A2BC1B54E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296" y="870930"/>
                <a:ext cx="49398" cy="37048"/>
              </a:xfrm>
              <a:custGeom>
                <a:avLst/>
                <a:gdLst>
                  <a:gd name="T0" fmla="*/ 39 w 56"/>
                  <a:gd name="T1" fmla="*/ 0 h 42"/>
                  <a:gd name="T2" fmla="*/ 45 w 56"/>
                  <a:gd name="T3" fmla="*/ 22 h 42"/>
                  <a:gd name="T4" fmla="*/ 12 w 56"/>
                  <a:gd name="T5" fmla="*/ 26 h 42"/>
                  <a:gd name="T6" fmla="*/ 25 w 56"/>
                  <a:gd name="T7" fmla="*/ 5 h 42"/>
                  <a:gd name="T8" fmla="*/ 39 w 56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2">
                    <a:moveTo>
                      <a:pt x="39" y="0"/>
                    </a:moveTo>
                    <a:cubicBezTo>
                      <a:pt x="39" y="0"/>
                      <a:pt x="56" y="1"/>
                      <a:pt x="45" y="22"/>
                    </a:cubicBezTo>
                    <a:cubicBezTo>
                      <a:pt x="45" y="22"/>
                      <a:pt x="28" y="42"/>
                      <a:pt x="12" y="26"/>
                    </a:cubicBezTo>
                    <a:cubicBezTo>
                      <a:pt x="12" y="26"/>
                      <a:pt x="0" y="12"/>
                      <a:pt x="25" y="5"/>
                    </a:cubicBezTo>
                    <a:cubicBezTo>
                      <a:pt x="25" y="5"/>
                      <a:pt x="35" y="2"/>
                      <a:pt x="39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22" name="Freeform 33">
                <a:extLst>
                  <a:ext uri="{FF2B5EF4-FFF2-40B4-BE49-F238E27FC236}">
                    <a16:creationId xmlns:a16="http://schemas.microsoft.com/office/drawing/2014/main" id="{7A2A11DB-E1E8-4F06-AF6E-E2EE79DF1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99035"/>
                <a:ext cx="38326" cy="59192"/>
              </a:xfrm>
              <a:custGeom>
                <a:avLst/>
                <a:gdLst>
                  <a:gd name="T0" fmla="*/ 4 w 43"/>
                  <a:gd name="T1" fmla="*/ 10 h 67"/>
                  <a:gd name="T2" fmla="*/ 20 w 43"/>
                  <a:gd name="T3" fmla="*/ 3 h 67"/>
                  <a:gd name="T4" fmla="*/ 31 w 43"/>
                  <a:gd name="T5" fmla="*/ 31 h 67"/>
                  <a:gd name="T6" fmla="*/ 37 w 43"/>
                  <a:gd name="T7" fmla="*/ 45 h 67"/>
                  <a:gd name="T8" fmla="*/ 24 w 43"/>
                  <a:gd name="T9" fmla="*/ 63 h 67"/>
                  <a:gd name="T10" fmla="*/ 4 w 43"/>
                  <a:gd name="T11" fmla="*/ 36 h 67"/>
                  <a:gd name="T12" fmla="*/ 4 w 43"/>
                  <a:gd name="T13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7">
                    <a:moveTo>
                      <a:pt x="4" y="10"/>
                    </a:moveTo>
                    <a:cubicBezTo>
                      <a:pt x="4" y="10"/>
                      <a:pt x="10" y="0"/>
                      <a:pt x="20" y="3"/>
                    </a:cubicBezTo>
                    <a:cubicBezTo>
                      <a:pt x="20" y="3"/>
                      <a:pt x="27" y="8"/>
                      <a:pt x="31" y="31"/>
                    </a:cubicBezTo>
                    <a:cubicBezTo>
                      <a:pt x="31" y="31"/>
                      <a:pt x="31" y="37"/>
                      <a:pt x="37" y="45"/>
                    </a:cubicBezTo>
                    <a:cubicBezTo>
                      <a:pt x="37" y="45"/>
                      <a:pt x="43" y="63"/>
                      <a:pt x="24" y="63"/>
                    </a:cubicBezTo>
                    <a:cubicBezTo>
                      <a:pt x="24" y="63"/>
                      <a:pt x="13" y="67"/>
                      <a:pt x="4" y="36"/>
                    </a:cubicBezTo>
                    <a:cubicBezTo>
                      <a:pt x="4" y="36"/>
                      <a:pt x="0" y="21"/>
                      <a:pt x="4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23" name="Freeform 34">
                <a:extLst>
                  <a:ext uri="{FF2B5EF4-FFF2-40B4-BE49-F238E27FC236}">
                    <a16:creationId xmlns:a16="http://schemas.microsoft.com/office/drawing/2014/main" id="{9CC0C832-4EC5-4780-B399-A9656320E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187" y="904572"/>
                <a:ext cx="33642" cy="50249"/>
              </a:xfrm>
              <a:custGeom>
                <a:avLst/>
                <a:gdLst>
                  <a:gd name="T0" fmla="*/ 13 w 38"/>
                  <a:gd name="T1" fmla="*/ 52 h 57"/>
                  <a:gd name="T2" fmla="*/ 7 w 38"/>
                  <a:gd name="T3" fmla="*/ 30 h 57"/>
                  <a:gd name="T4" fmla="*/ 2 w 38"/>
                  <a:gd name="T5" fmla="*/ 9 h 57"/>
                  <a:gd name="T6" fmla="*/ 11 w 38"/>
                  <a:gd name="T7" fmla="*/ 7 h 57"/>
                  <a:gd name="T8" fmla="*/ 33 w 38"/>
                  <a:gd name="T9" fmla="*/ 38 h 57"/>
                  <a:gd name="T10" fmla="*/ 22 w 38"/>
                  <a:gd name="T11" fmla="*/ 55 h 57"/>
                  <a:gd name="T12" fmla="*/ 13 w 38"/>
                  <a:gd name="T13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7">
                    <a:moveTo>
                      <a:pt x="13" y="52"/>
                    </a:moveTo>
                    <a:cubicBezTo>
                      <a:pt x="13" y="52"/>
                      <a:pt x="17" y="41"/>
                      <a:pt x="7" y="30"/>
                    </a:cubicBezTo>
                    <a:cubicBezTo>
                      <a:pt x="7" y="30"/>
                      <a:pt x="0" y="19"/>
                      <a:pt x="2" y="9"/>
                    </a:cubicBezTo>
                    <a:cubicBezTo>
                      <a:pt x="2" y="9"/>
                      <a:pt x="7" y="0"/>
                      <a:pt x="11" y="7"/>
                    </a:cubicBezTo>
                    <a:cubicBezTo>
                      <a:pt x="11" y="7"/>
                      <a:pt x="16" y="22"/>
                      <a:pt x="33" y="38"/>
                    </a:cubicBezTo>
                    <a:cubicBezTo>
                      <a:pt x="33" y="38"/>
                      <a:pt x="38" y="52"/>
                      <a:pt x="22" y="55"/>
                    </a:cubicBezTo>
                    <a:cubicBezTo>
                      <a:pt x="22" y="55"/>
                      <a:pt x="17" y="57"/>
                      <a:pt x="13" y="5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24" name="Freeform 35">
                <a:extLst>
                  <a:ext uri="{FF2B5EF4-FFF2-40B4-BE49-F238E27FC236}">
                    <a16:creationId xmlns:a16="http://schemas.microsoft.com/office/drawing/2014/main" id="{EF1EE5A8-F722-4DE1-A66C-5A03BBBCC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2833" y="906275"/>
                <a:ext cx="27680" cy="29809"/>
              </a:xfrm>
              <a:custGeom>
                <a:avLst/>
                <a:gdLst>
                  <a:gd name="T0" fmla="*/ 0 w 31"/>
                  <a:gd name="T1" fmla="*/ 1 h 34"/>
                  <a:gd name="T2" fmla="*/ 6 w 31"/>
                  <a:gd name="T3" fmla="*/ 0 h 34"/>
                  <a:gd name="T4" fmla="*/ 20 w 31"/>
                  <a:gd name="T5" fmla="*/ 17 h 34"/>
                  <a:gd name="T6" fmla="*/ 25 w 31"/>
                  <a:gd name="T7" fmla="*/ 34 h 34"/>
                  <a:gd name="T8" fmla="*/ 13 w 31"/>
                  <a:gd name="T9" fmla="*/ 22 h 34"/>
                  <a:gd name="T10" fmla="*/ 3 w 31"/>
                  <a:gd name="T11" fmla="*/ 4 h 34"/>
                  <a:gd name="T12" fmla="*/ 0 w 31"/>
                  <a:gd name="T1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4">
                    <a:moveTo>
                      <a:pt x="0" y="1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3"/>
                      <a:pt x="20" y="17"/>
                    </a:cubicBezTo>
                    <a:cubicBezTo>
                      <a:pt x="20" y="17"/>
                      <a:pt x="31" y="26"/>
                      <a:pt x="25" y="34"/>
                    </a:cubicBezTo>
                    <a:cubicBezTo>
                      <a:pt x="25" y="34"/>
                      <a:pt x="16" y="25"/>
                      <a:pt x="13" y="22"/>
                    </a:cubicBezTo>
                    <a:cubicBezTo>
                      <a:pt x="13" y="22"/>
                      <a:pt x="5" y="12"/>
                      <a:pt x="3" y="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25" name="Freeform 36">
                <a:extLst>
                  <a:ext uri="{FF2B5EF4-FFF2-40B4-BE49-F238E27FC236}">
                    <a16:creationId xmlns:a16="http://schemas.microsoft.com/office/drawing/2014/main" id="{1EB6DB04-E244-4CA2-882B-21BF66D9AC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07054"/>
                <a:ext cx="31938" cy="44287"/>
              </a:xfrm>
              <a:custGeom>
                <a:avLst/>
                <a:gdLst>
                  <a:gd name="T0" fmla="*/ 6 w 36"/>
                  <a:gd name="T1" fmla="*/ 0 h 50"/>
                  <a:gd name="T2" fmla="*/ 36 w 36"/>
                  <a:gd name="T3" fmla="*/ 45 h 50"/>
                  <a:gd name="T4" fmla="*/ 16 w 36"/>
                  <a:gd name="T5" fmla="*/ 45 h 50"/>
                  <a:gd name="T6" fmla="*/ 4 w 36"/>
                  <a:gd name="T7" fmla="*/ 26 h 50"/>
                  <a:gd name="T8" fmla="*/ 6 w 3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6" y="0"/>
                    </a:moveTo>
                    <a:cubicBezTo>
                      <a:pt x="6" y="0"/>
                      <a:pt x="26" y="34"/>
                      <a:pt x="36" y="45"/>
                    </a:cubicBezTo>
                    <a:cubicBezTo>
                      <a:pt x="36" y="45"/>
                      <a:pt x="23" y="50"/>
                      <a:pt x="16" y="45"/>
                    </a:cubicBezTo>
                    <a:cubicBezTo>
                      <a:pt x="16" y="45"/>
                      <a:pt x="29" y="26"/>
                      <a:pt x="4" y="26"/>
                    </a:cubicBezTo>
                    <a:cubicBezTo>
                      <a:pt x="4" y="26"/>
                      <a:pt x="0" y="8"/>
                      <a:pt x="6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26" name="Freeform 37">
                <a:extLst>
                  <a:ext uri="{FF2B5EF4-FFF2-40B4-BE49-F238E27FC236}">
                    <a16:creationId xmlns:a16="http://schemas.microsoft.com/office/drawing/2014/main" id="{E02257EA-45F6-4674-A166-C021AAD38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29198"/>
                <a:ext cx="16608" cy="15756"/>
              </a:xfrm>
              <a:custGeom>
                <a:avLst/>
                <a:gdLst>
                  <a:gd name="T0" fmla="*/ 0 w 19"/>
                  <a:gd name="T1" fmla="*/ 8 h 18"/>
                  <a:gd name="T2" fmla="*/ 13 w 19"/>
                  <a:gd name="T3" fmla="*/ 18 h 18"/>
                  <a:gd name="T4" fmla="*/ 13 w 19"/>
                  <a:gd name="T5" fmla="*/ 4 h 18"/>
                  <a:gd name="T6" fmla="*/ 0 w 19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0" y="8"/>
                    </a:moveTo>
                    <a:cubicBezTo>
                      <a:pt x="0" y="8"/>
                      <a:pt x="9" y="10"/>
                      <a:pt x="13" y="18"/>
                    </a:cubicBezTo>
                    <a:cubicBezTo>
                      <a:pt x="13" y="18"/>
                      <a:pt x="19" y="8"/>
                      <a:pt x="13" y="4"/>
                    </a:cubicBezTo>
                    <a:cubicBezTo>
                      <a:pt x="13" y="4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27" name="Freeform 38">
                <a:extLst>
                  <a:ext uri="{FF2B5EF4-FFF2-40B4-BE49-F238E27FC236}">
                    <a16:creationId xmlns:a16="http://schemas.microsoft.com/office/drawing/2014/main" id="{55DC2056-295B-4B5D-875B-9CB2378113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79" y="837288"/>
                <a:ext cx="18737" cy="16608"/>
              </a:xfrm>
              <a:custGeom>
                <a:avLst/>
                <a:gdLst>
                  <a:gd name="T0" fmla="*/ 0 w 21"/>
                  <a:gd name="T1" fmla="*/ 6 h 19"/>
                  <a:gd name="T2" fmla="*/ 16 w 21"/>
                  <a:gd name="T3" fmla="*/ 19 h 19"/>
                  <a:gd name="T4" fmla="*/ 21 w 21"/>
                  <a:gd name="T5" fmla="*/ 11 h 19"/>
                  <a:gd name="T6" fmla="*/ 7 w 21"/>
                  <a:gd name="T7" fmla="*/ 0 h 19"/>
                  <a:gd name="T8" fmla="*/ 0 w 21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6"/>
                    </a:moveTo>
                    <a:cubicBezTo>
                      <a:pt x="0" y="6"/>
                      <a:pt x="13" y="8"/>
                      <a:pt x="16" y="1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19" y="4"/>
                      <a:pt x="7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28" name="Freeform 39">
                <a:extLst>
                  <a:ext uri="{FF2B5EF4-FFF2-40B4-BE49-F238E27FC236}">
                    <a16:creationId xmlns:a16="http://schemas.microsoft.com/office/drawing/2014/main" id="{9A4B6A97-0024-452E-A977-C2B5B6E33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617" y="844102"/>
                <a:ext cx="18311" cy="17885"/>
              </a:xfrm>
              <a:custGeom>
                <a:avLst/>
                <a:gdLst>
                  <a:gd name="T0" fmla="*/ 0 w 21"/>
                  <a:gd name="T1" fmla="*/ 3 h 20"/>
                  <a:gd name="T2" fmla="*/ 16 w 21"/>
                  <a:gd name="T3" fmla="*/ 20 h 20"/>
                  <a:gd name="T4" fmla="*/ 21 w 21"/>
                  <a:gd name="T5" fmla="*/ 14 h 20"/>
                  <a:gd name="T6" fmla="*/ 4 w 21"/>
                  <a:gd name="T7" fmla="*/ 0 h 20"/>
                  <a:gd name="T8" fmla="*/ 0 w 21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3"/>
                    </a:moveTo>
                    <a:cubicBezTo>
                      <a:pt x="0" y="3"/>
                      <a:pt x="15" y="10"/>
                      <a:pt x="16" y="2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"/>
                      <a:pt x="4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29" name="Freeform 40">
                <a:extLst>
                  <a:ext uri="{FF2B5EF4-FFF2-40B4-BE49-F238E27FC236}">
                    <a16:creationId xmlns:a16="http://schemas.microsoft.com/office/drawing/2014/main" id="{5DB28953-25BB-4AFD-A02B-667AFA835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92" y="844953"/>
                <a:ext cx="37474" cy="45991"/>
              </a:xfrm>
              <a:custGeom>
                <a:avLst/>
                <a:gdLst>
                  <a:gd name="T0" fmla="*/ 0 w 42"/>
                  <a:gd name="T1" fmla="*/ 27 h 52"/>
                  <a:gd name="T2" fmla="*/ 22 w 42"/>
                  <a:gd name="T3" fmla="*/ 28 h 52"/>
                  <a:gd name="T4" fmla="*/ 19 w 42"/>
                  <a:gd name="T5" fmla="*/ 47 h 52"/>
                  <a:gd name="T6" fmla="*/ 41 w 42"/>
                  <a:gd name="T7" fmla="*/ 26 h 52"/>
                  <a:gd name="T8" fmla="*/ 14 w 42"/>
                  <a:gd name="T9" fmla="*/ 7 h 52"/>
                  <a:gd name="T10" fmla="*/ 0 w 42"/>
                  <a:gd name="T11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52">
                    <a:moveTo>
                      <a:pt x="0" y="27"/>
                    </a:moveTo>
                    <a:cubicBezTo>
                      <a:pt x="0" y="27"/>
                      <a:pt x="10" y="12"/>
                      <a:pt x="22" y="28"/>
                    </a:cubicBezTo>
                    <a:cubicBezTo>
                      <a:pt x="22" y="28"/>
                      <a:pt x="29" y="33"/>
                      <a:pt x="19" y="47"/>
                    </a:cubicBezTo>
                    <a:cubicBezTo>
                      <a:pt x="19" y="47"/>
                      <a:pt x="40" y="52"/>
                      <a:pt x="41" y="26"/>
                    </a:cubicBezTo>
                    <a:cubicBezTo>
                      <a:pt x="41" y="26"/>
                      <a:pt x="42" y="0"/>
                      <a:pt x="14" y="7"/>
                    </a:cubicBezTo>
                    <a:cubicBezTo>
                      <a:pt x="14" y="7"/>
                      <a:pt x="2" y="10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30" name="Freeform 41">
                <a:extLst>
                  <a:ext uri="{FF2B5EF4-FFF2-40B4-BE49-F238E27FC236}">
                    <a16:creationId xmlns:a16="http://schemas.microsoft.com/office/drawing/2014/main" id="{D287E0E0-A021-4F71-BDFE-2C2164218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177" y="862839"/>
                <a:ext cx="16608" cy="20440"/>
              </a:xfrm>
              <a:custGeom>
                <a:avLst/>
                <a:gdLst>
                  <a:gd name="T0" fmla="*/ 0 w 19"/>
                  <a:gd name="T1" fmla="*/ 8 h 23"/>
                  <a:gd name="T2" fmla="*/ 12 w 19"/>
                  <a:gd name="T3" fmla="*/ 23 h 23"/>
                  <a:gd name="T4" fmla="*/ 13 w 19"/>
                  <a:gd name="T5" fmla="*/ 8 h 23"/>
                  <a:gd name="T6" fmla="*/ 0 w 19"/>
                  <a:gd name="T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3">
                    <a:moveTo>
                      <a:pt x="0" y="8"/>
                    </a:moveTo>
                    <a:cubicBezTo>
                      <a:pt x="0" y="8"/>
                      <a:pt x="9" y="12"/>
                      <a:pt x="12" y="23"/>
                    </a:cubicBezTo>
                    <a:cubicBezTo>
                      <a:pt x="12" y="23"/>
                      <a:pt x="19" y="18"/>
                      <a:pt x="13" y="8"/>
                    </a:cubicBezTo>
                    <a:cubicBezTo>
                      <a:pt x="13" y="8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31" name="Freeform 42">
                <a:extLst>
                  <a:ext uri="{FF2B5EF4-FFF2-40B4-BE49-F238E27FC236}">
                    <a16:creationId xmlns:a16="http://schemas.microsoft.com/office/drawing/2014/main" id="{5A807097-2F60-411C-8283-8E4D2206A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234" y="871782"/>
                <a:ext cx="18737" cy="22996"/>
              </a:xfrm>
              <a:custGeom>
                <a:avLst/>
                <a:gdLst>
                  <a:gd name="T0" fmla="*/ 0 w 21"/>
                  <a:gd name="T1" fmla="*/ 5 h 26"/>
                  <a:gd name="T2" fmla="*/ 14 w 21"/>
                  <a:gd name="T3" fmla="*/ 26 h 26"/>
                  <a:gd name="T4" fmla="*/ 21 w 21"/>
                  <a:gd name="T5" fmla="*/ 17 h 26"/>
                  <a:gd name="T6" fmla="*/ 7 w 21"/>
                  <a:gd name="T7" fmla="*/ 0 h 26"/>
                  <a:gd name="T8" fmla="*/ 0 w 21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0" y="5"/>
                    </a:moveTo>
                    <a:cubicBezTo>
                      <a:pt x="0" y="5"/>
                      <a:pt x="13" y="9"/>
                      <a:pt x="14" y="2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19" y="3"/>
                      <a:pt x="7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32" name="Freeform 43">
                <a:extLst>
                  <a:ext uri="{FF2B5EF4-FFF2-40B4-BE49-F238E27FC236}">
                    <a16:creationId xmlns:a16="http://schemas.microsoft.com/office/drawing/2014/main" id="{6D8EAA2D-8D8B-4A4C-A2D9-77B9D636C6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885" y="876892"/>
                <a:ext cx="23847" cy="24699"/>
              </a:xfrm>
              <a:custGeom>
                <a:avLst/>
                <a:gdLst>
                  <a:gd name="T0" fmla="*/ 0 w 27"/>
                  <a:gd name="T1" fmla="*/ 6 h 28"/>
                  <a:gd name="T2" fmla="*/ 21 w 27"/>
                  <a:gd name="T3" fmla="*/ 28 h 28"/>
                  <a:gd name="T4" fmla="*/ 26 w 27"/>
                  <a:gd name="T5" fmla="*/ 23 h 28"/>
                  <a:gd name="T6" fmla="*/ 10 w 27"/>
                  <a:gd name="T7" fmla="*/ 0 h 28"/>
                  <a:gd name="T8" fmla="*/ 0 w 27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0" y="6"/>
                    </a:moveTo>
                    <a:cubicBezTo>
                      <a:pt x="0" y="6"/>
                      <a:pt x="17" y="13"/>
                      <a:pt x="21" y="28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7" y="4"/>
                      <a:pt x="10" y="0"/>
                    </a:cubicBezTo>
                    <a:cubicBezTo>
                      <a:pt x="10" y="0"/>
                      <a:pt x="4" y="3"/>
                      <a:pt x="0" y="6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33" name="Freeform 44">
                <a:extLst>
                  <a:ext uri="{FF2B5EF4-FFF2-40B4-BE49-F238E27FC236}">
                    <a16:creationId xmlns:a16="http://schemas.microsoft.com/office/drawing/2014/main" id="{97DAD376-5C85-411A-927A-DC71DCA9A8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0298"/>
                <a:ext cx="40881" cy="51527"/>
              </a:xfrm>
              <a:custGeom>
                <a:avLst/>
                <a:gdLst>
                  <a:gd name="T0" fmla="*/ 0 w 46"/>
                  <a:gd name="T1" fmla="*/ 58 h 58"/>
                  <a:gd name="T2" fmla="*/ 46 w 46"/>
                  <a:gd name="T3" fmla="*/ 0 h 58"/>
                  <a:gd name="T4" fmla="*/ 0 w 46"/>
                  <a:gd name="T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58">
                    <a:moveTo>
                      <a:pt x="0" y="58"/>
                    </a:moveTo>
                    <a:cubicBezTo>
                      <a:pt x="0" y="58"/>
                      <a:pt x="43" y="33"/>
                      <a:pt x="46" y="0"/>
                    </a:cubicBezTo>
                    <a:cubicBezTo>
                      <a:pt x="46" y="0"/>
                      <a:pt x="13" y="7"/>
                      <a:pt x="0" y="5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34" name="Freeform 45">
                <a:extLst>
                  <a:ext uri="{FF2B5EF4-FFF2-40B4-BE49-F238E27FC236}">
                    <a16:creationId xmlns:a16="http://schemas.microsoft.com/office/drawing/2014/main" id="{DA9FD38B-0060-439F-957B-51AAF70050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645" y="905423"/>
                <a:ext cx="55785" cy="50249"/>
              </a:xfrm>
              <a:custGeom>
                <a:avLst/>
                <a:gdLst>
                  <a:gd name="T0" fmla="*/ 0 w 63"/>
                  <a:gd name="T1" fmla="*/ 27 h 57"/>
                  <a:gd name="T2" fmla="*/ 0 w 63"/>
                  <a:gd name="T3" fmla="*/ 18 h 57"/>
                  <a:gd name="T4" fmla="*/ 26 w 63"/>
                  <a:gd name="T5" fmla="*/ 5 h 57"/>
                  <a:gd name="T6" fmla="*/ 44 w 63"/>
                  <a:gd name="T7" fmla="*/ 20 h 57"/>
                  <a:gd name="T8" fmla="*/ 44 w 63"/>
                  <a:gd name="T9" fmla="*/ 44 h 57"/>
                  <a:gd name="T10" fmla="*/ 0 w 63"/>
                  <a:gd name="T11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57">
                    <a:moveTo>
                      <a:pt x="0" y="27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8" y="0"/>
                      <a:pt x="26" y="5"/>
                    </a:cubicBezTo>
                    <a:cubicBezTo>
                      <a:pt x="26" y="5"/>
                      <a:pt x="26" y="8"/>
                      <a:pt x="44" y="20"/>
                    </a:cubicBezTo>
                    <a:cubicBezTo>
                      <a:pt x="44" y="20"/>
                      <a:pt x="63" y="33"/>
                      <a:pt x="44" y="44"/>
                    </a:cubicBezTo>
                    <a:cubicBezTo>
                      <a:pt x="44" y="44"/>
                      <a:pt x="19" y="57"/>
                      <a:pt x="0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35" name="Freeform 46">
                <a:extLst>
                  <a:ext uri="{FF2B5EF4-FFF2-40B4-BE49-F238E27FC236}">
                    <a16:creationId xmlns:a16="http://schemas.microsoft.com/office/drawing/2014/main" id="{488736DA-47C5-4544-9C1D-39A5D88A5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48" y="937361"/>
                <a:ext cx="41307" cy="68135"/>
              </a:xfrm>
              <a:custGeom>
                <a:avLst/>
                <a:gdLst>
                  <a:gd name="T0" fmla="*/ 20 w 47"/>
                  <a:gd name="T1" fmla="*/ 8 h 77"/>
                  <a:gd name="T2" fmla="*/ 42 w 47"/>
                  <a:gd name="T3" fmla="*/ 18 h 77"/>
                  <a:gd name="T4" fmla="*/ 35 w 47"/>
                  <a:gd name="T5" fmla="*/ 62 h 77"/>
                  <a:gd name="T6" fmla="*/ 7 w 47"/>
                  <a:gd name="T7" fmla="*/ 66 h 77"/>
                  <a:gd name="T8" fmla="*/ 8 w 47"/>
                  <a:gd name="T9" fmla="*/ 51 h 77"/>
                  <a:gd name="T10" fmla="*/ 20 w 47"/>
                  <a:gd name="T11" fmla="*/ 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77">
                    <a:moveTo>
                      <a:pt x="20" y="8"/>
                    </a:moveTo>
                    <a:cubicBezTo>
                      <a:pt x="20" y="8"/>
                      <a:pt x="39" y="0"/>
                      <a:pt x="42" y="18"/>
                    </a:cubicBezTo>
                    <a:cubicBezTo>
                      <a:pt x="42" y="18"/>
                      <a:pt x="47" y="35"/>
                      <a:pt x="35" y="62"/>
                    </a:cubicBezTo>
                    <a:cubicBezTo>
                      <a:pt x="35" y="62"/>
                      <a:pt x="22" y="77"/>
                      <a:pt x="7" y="66"/>
                    </a:cubicBezTo>
                    <a:cubicBezTo>
                      <a:pt x="7" y="66"/>
                      <a:pt x="0" y="62"/>
                      <a:pt x="8" y="51"/>
                    </a:cubicBezTo>
                    <a:cubicBezTo>
                      <a:pt x="8" y="51"/>
                      <a:pt x="25" y="24"/>
                      <a:pt x="2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36" name="Freeform 47">
                <a:extLst>
                  <a:ext uri="{FF2B5EF4-FFF2-40B4-BE49-F238E27FC236}">
                    <a16:creationId xmlns:a16="http://schemas.microsoft.com/office/drawing/2014/main" id="{12403938-FECD-46E1-8886-8C450910E2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56" y="940768"/>
                <a:ext cx="40455" cy="53230"/>
              </a:xfrm>
              <a:custGeom>
                <a:avLst/>
                <a:gdLst>
                  <a:gd name="T0" fmla="*/ 35 w 46"/>
                  <a:gd name="T1" fmla="*/ 0 h 60"/>
                  <a:gd name="T2" fmla="*/ 41 w 46"/>
                  <a:gd name="T3" fmla="*/ 4 h 60"/>
                  <a:gd name="T4" fmla="*/ 26 w 46"/>
                  <a:gd name="T5" fmla="*/ 52 h 60"/>
                  <a:gd name="T6" fmla="*/ 4 w 46"/>
                  <a:gd name="T7" fmla="*/ 39 h 60"/>
                  <a:gd name="T8" fmla="*/ 35 w 4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60">
                    <a:moveTo>
                      <a:pt x="35" y="0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6" y="21"/>
                      <a:pt x="26" y="52"/>
                    </a:cubicBezTo>
                    <a:cubicBezTo>
                      <a:pt x="26" y="52"/>
                      <a:pt x="0" y="60"/>
                      <a:pt x="4" y="39"/>
                    </a:cubicBezTo>
                    <a:cubicBezTo>
                      <a:pt x="4" y="39"/>
                      <a:pt x="28" y="20"/>
                      <a:pt x="35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37" name="Freeform 48">
                <a:extLst>
                  <a:ext uri="{FF2B5EF4-FFF2-40B4-BE49-F238E27FC236}">
                    <a16:creationId xmlns:a16="http://schemas.microsoft.com/office/drawing/2014/main" id="{26DEE743-D9D1-4A17-9A41-CE42A8E6C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23" y="938213"/>
                <a:ext cx="31938" cy="33642"/>
              </a:xfrm>
              <a:custGeom>
                <a:avLst/>
                <a:gdLst>
                  <a:gd name="T0" fmla="*/ 6 w 36"/>
                  <a:gd name="T1" fmla="*/ 38 h 38"/>
                  <a:gd name="T2" fmla="*/ 36 w 36"/>
                  <a:gd name="T3" fmla="*/ 0 h 38"/>
                  <a:gd name="T4" fmla="*/ 10 w 36"/>
                  <a:gd name="T5" fmla="*/ 24 h 38"/>
                  <a:gd name="T6" fmla="*/ 6 w 36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8">
                    <a:moveTo>
                      <a:pt x="6" y="38"/>
                    </a:moveTo>
                    <a:cubicBezTo>
                      <a:pt x="6" y="38"/>
                      <a:pt x="32" y="19"/>
                      <a:pt x="36" y="0"/>
                    </a:cubicBezTo>
                    <a:cubicBezTo>
                      <a:pt x="36" y="0"/>
                      <a:pt x="30" y="13"/>
                      <a:pt x="10" y="24"/>
                    </a:cubicBezTo>
                    <a:cubicBezTo>
                      <a:pt x="10" y="24"/>
                      <a:pt x="0" y="34"/>
                      <a:pt x="6" y="3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38" name="Freeform 49">
                <a:extLst>
                  <a:ext uri="{FF2B5EF4-FFF2-40B4-BE49-F238E27FC236}">
                    <a16:creationId xmlns:a16="http://schemas.microsoft.com/office/drawing/2014/main" id="{4190F6CE-5A84-472A-B290-65434F57B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2427"/>
                <a:ext cx="65580" cy="65154"/>
              </a:xfrm>
              <a:custGeom>
                <a:avLst/>
                <a:gdLst>
                  <a:gd name="T0" fmla="*/ 10 w 74"/>
                  <a:gd name="T1" fmla="*/ 67 h 74"/>
                  <a:gd name="T2" fmla="*/ 35 w 74"/>
                  <a:gd name="T3" fmla="*/ 74 h 74"/>
                  <a:gd name="T4" fmla="*/ 48 w 74"/>
                  <a:gd name="T5" fmla="*/ 59 h 74"/>
                  <a:gd name="T6" fmla="*/ 72 w 74"/>
                  <a:gd name="T7" fmla="*/ 27 h 74"/>
                  <a:gd name="T8" fmla="*/ 49 w 74"/>
                  <a:gd name="T9" fmla="*/ 0 h 74"/>
                  <a:gd name="T10" fmla="*/ 0 w 74"/>
                  <a:gd name="T11" fmla="*/ 59 h 74"/>
                  <a:gd name="T12" fmla="*/ 10 w 74"/>
                  <a:gd name="T13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4">
                    <a:moveTo>
                      <a:pt x="10" y="67"/>
                    </a:moveTo>
                    <a:cubicBezTo>
                      <a:pt x="10" y="67"/>
                      <a:pt x="30" y="59"/>
                      <a:pt x="35" y="74"/>
                    </a:cubicBezTo>
                    <a:cubicBezTo>
                      <a:pt x="35" y="74"/>
                      <a:pt x="46" y="66"/>
                      <a:pt x="48" y="59"/>
                    </a:cubicBezTo>
                    <a:cubicBezTo>
                      <a:pt x="48" y="59"/>
                      <a:pt x="35" y="27"/>
                      <a:pt x="72" y="27"/>
                    </a:cubicBezTo>
                    <a:cubicBezTo>
                      <a:pt x="72" y="27"/>
                      <a:pt x="74" y="12"/>
                      <a:pt x="49" y="0"/>
                    </a:cubicBezTo>
                    <a:cubicBezTo>
                      <a:pt x="49" y="0"/>
                      <a:pt x="44" y="34"/>
                      <a:pt x="0" y="59"/>
                    </a:cubicBezTo>
                    <a:lnTo>
                      <a:pt x="10" y="67"/>
                    </a:lnTo>
                    <a:close/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39" name="Freeform 50">
                <a:extLst>
                  <a:ext uri="{FF2B5EF4-FFF2-40B4-BE49-F238E27FC236}">
                    <a16:creationId xmlns:a16="http://schemas.microsoft.com/office/drawing/2014/main" id="{131F6175-7798-4F97-B6C3-8DCB45015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8" y="888389"/>
                <a:ext cx="41733" cy="26828"/>
              </a:xfrm>
              <a:custGeom>
                <a:avLst/>
                <a:gdLst>
                  <a:gd name="T0" fmla="*/ 6 w 47"/>
                  <a:gd name="T1" fmla="*/ 0 h 30"/>
                  <a:gd name="T2" fmla="*/ 47 w 47"/>
                  <a:gd name="T3" fmla="*/ 23 h 30"/>
                  <a:gd name="T4" fmla="*/ 44 w 47"/>
                  <a:gd name="T5" fmla="*/ 30 h 30"/>
                  <a:gd name="T6" fmla="*/ 0 w 47"/>
                  <a:gd name="T7" fmla="*/ 15 h 30"/>
                  <a:gd name="T8" fmla="*/ 6 w 47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0">
                    <a:moveTo>
                      <a:pt x="6" y="0"/>
                    </a:moveTo>
                    <a:cubicBezTo>
                      <a:pt x="6" y="0"/>
                      <a:pt x="28" y="15"/>
                      <a:pt x="47" y="23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28" y="12"/>
                      <a:pt x="0" y="15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0" name="Freeform 51">
                <a:extLst>
                  <a:ext uri="{FF2B5EF4-FFF2-40B4-BE49-F238E27FC236}">
                    <a16:creationId xmlns:a16="http://schemas.microsoft.com/office/drawing/2014/main" id="{2D4BB8BC-6676-4AF0-969A-AC2F1BFF2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695" y="899887"/>
                <a:ext cx="45139" cy="29383"/>
              </a:xfrm>
              <a:custGeom>
                <a:avLst/>
                <a:gdLst>
                  <a:gd name="T0" fmla="*/ 0 w 51"/>
                  <a:gd name="T1" fmla="*/ 24 h 33"/>
                  <a:gd name="T2" fmla="*/ 47 w 51"/>
                  <a:gd name="T3" fmla="*/ 33 h 33"/>
                  <a:gd name="T4" fmla="*/ 51 w 51"/>
                  <a:gd name="T5" fmla="*/ 19 h 33"/>
                  <a:gd name="T6" fmla="*/ 6 w 51"/>
                  <a:gd name="T7" fmla="*/ 5 h 33"/>
                  <a:gd name="T8" fmla="*/ 0 w 5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24"/>
                    </a:moveTo>
                    <a:cubicBezTo>
                      <a:pt x="0" y="24"/>
                      <a:pt x="15" y="10"/>
                      <a:pt x="47" y="3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36" y="0"/>
                      <a:pt x="6" y="5"/>
                    </a:cubicBezTo>
                    <a:cubicBezTo>
                      <a:pt x="6" y="5"/>
                      <a:pt x="0" y="20"/>
                      <a:pt x="0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1" name="Freeform 52">
                <a:extLst>
                  <a:ext uri="{FF2B5EF4-FFF2-40B4-BE49-F238E27FC236}">
                    <a16:creationId xmlns:a16="http://schemas.microsoft.com/office/drawing/2014/main" id="{A33FF403-66A5-4286-865B-DC0576CFE8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862" y="916069"/>
                <a:ext cx="44287" cy="28106"/>
              </a:xfrm>
              <a:custGeom>
                <a:avLst/>
                <a:gdLst>
                  <a:gd name="T0" fmla="*/ 47 w 50"/>
                  <a:gd name="T1" fmla="*/ 32 h 32"/>
                  <a:gd name="T2" fmla="*/ 0 w 50"/>
                  <a:gd name="T3" fmla="*/ 15 h 32"/>
                  <a:gd name="T4" fmla="*/ 1 w 50"/>
                  <a:gd name="T5" fmla="*/ 11 h 32"/>
                  <a:gd name="T6" fmla="*/ 4 w 50"/>
                  <a:gd name="T7" fmla="*/ 10 h 32"/>
                  <a:gd name="T8" fmla="*/ 9 w 50"/>
                  <a:gd name="T9" fmla="*/ 5 h 32"/>
                  <a:gd name="T10" fmla="*/ 50 w 50"/>
                  <a:gd name="T11" fmla="*/ 18 h 32"/>
                  <a:gd name="T12" fmla="*/ 47 w 5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2">
                    <a:moveTo>
                      <a:pt x="47" y="32"/>
                    </a:moveTo>
                    <a:cubicBezTo>
                      <a:pt x="47" y="32"/>
                      <a:pt x="35" y="13"/>
                      <a:pt x="0" y="15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35" y="0"/>
                      <a:pt x="50" y="18"/>
                    </a:cubicBezTo>
                    <a:lnTo>
                      <a:pt x="47" y="32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2" name="Freeform 53">
                <a:extLst>
                  <a:ext uri="{FF2B5EF4-FFF2-40B4-BE49-F238E27FC236}">
                    <a16:creationId xmlns:a16="http://schemas.microsoft.com/office/drawing/2014/main" id="{B0643EBA-42B2-458C-A567-46A400E6BF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57" y="929270"/>
                <a:ext cx="42584" cy="44287"/>
              </a:xfrm>
              <a:custGeom>
                <a:avLst/>
                <a:gdLst>
                  <a:gd name="T0" fmla="*/ 48 w 48"/>
                  <a:gd name="T1" fmla="*/ 5 h 50"/>
                  <a:gd name="T2" fmla="*/ 27 w 48"/>
                  <a:gd name="T3" fmla="*/ 43 h 50"/>
                  <a:gd name="T4" fmla="*/ 5 w 48"/>
                  <a:gd name="T5" fmla="*/ 50 h 50"/>
                  <a:gd name="T6" fmla="*/ 48 w 48"/>
                  <a:gd name="T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50">
                    <a:moveTo>
                      <a:pt x="48" y="5"/>
                    </a:moveTo>
                    <a:cubicBezTo>
                      <a:pt x="48" y="5"/>
                      <a:pt x="26" y="17"/>
                      <a:pt x="27" y="43"/>
                    </a:cubicBezTo>
                    <a:cubicBezTo>
                      <a:pt x="27" y="43"/>
                      <a:pt x="15" y="41"/>
                      <a:pt x="5" y="50"/>
                    </a:cubicBezTo>
                    <a:cubicBezTo>
                      <a:pt x="5" y="50"/>
                      <a:pt x="0" y="0"/>
                      <a:pt x="48" y="5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3" name="Freeform 54">
                <a:extLst>
                  <a:ext uri="{FF2B5EF4-FFF2-40B4-BE49-F238E27FC236}">
                    <a16:creationId xmlns:a16="http://schemas.microsoft.com/office/drawing/2014/main" id="{912B12E8-1570-4A07-9DDE-96B873E780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307" y="934380"/>
                <a:ext cx="55785" cy="60470"/>
              </a:xfrm>
              <a:custGeom>
                <a:avLst/>
                <a:gdLst>
                  <a:gd name="T0" fmla="*/ 0 w 63"/>
                  <a:gd name="T1" fmla="*/ 37 h 68"/>
                  <a:gd name="T2" fmla="*/ 43 w 63"/>
                  <a:gd name="T3" fmla="*/ 68 h 68"/>
                  <a:gd name="T4" fmla="*/ 47 w 63"/>
                  <a:gd name="T5" fmla="*/ 13 h 68"/>
                  <a:gd name="T6" fmla="*/ 23 w 63"/>
                  <a:gd name="T7" fmla="*/ 0 h 68"/>
                  <a:gd name="T8" fmla="*/ 0 w 63"/>
                  <a:gd name="T9" fmla="*/ 3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8">
                    <a:moveTo>
                      <a:pt x="0" y="37"/>
                    </a:moveTo>
                    <a:cubicBezTo>
                      <a:pt x="0" y="37"/>
                      <a:pt x="34" y="35"/>
                      <a:pt x="43" y="68"/>
                    </a:cubicBezTo>
                    <a:cubicBezTo>
                      <a:pt x="43" y="68"/>
                      <a:pt x="63" y="38"/>
                      <a:pt x="47" y="13"/>
                    </a:cubicBezTo>
                    <a:cubicBezTo>
                      <a:pt x="47" y="13"/>
                      <a:pt x="40" y="3"/>
                      <a:pt x="23" y="0"/>
                    </a:cubicBezTo>
                    <a:cubicBezTo>
                      <a:pt x="23" y="0"/>
                      <a:pt x="1" y="9"/>
                      <a:pt x="0" y="3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4" name="Freeform 55">
                <a:extLst>
                  <a:ext uri="{FF2B5EF4-FFF2-40B4-BE49-F238E27FC236}">
                    <a16:creationId xmlns:a16="http://schemas.microsoft.com/office/drawing/2014/main" id="{DDE4BDBD-A852-490F-B38E-86B15A9B9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39" y="964615"/>
                <a:ext cx="127753" cy="178002"/>
              </a:xfrm>
              <a:custGeom>
                <a:avLst/>
                <a:gdLst>
                  <a:gd name="T0" fmla="*/ 0 w 144"/>
                  <a:gd name="T1" fmla="*/ 97 h 201"/>
                  <a:gd name="T2" fmla="*/ 111 w 144"/>
                  <a:gd name="T3" fmla="*/ 112 h 201"/>
                  <a:gd name="T4" fmla="*/ 116 w 144"/>
                  <a:gd name="T5" fmla="*/ 201 h 201"/>
                  <a:gd name="T6" fmla="*/ 139 w 144"/>
                  <a:gd name="T7" fmla="*/ 190 h 201"/>
                  <a:gd name="T8" fmla="*/ 134 w 144"/>
                  <a:gd name="T9" fmla="*/ 42 h 201"/>
                  <a:gd name="T10" fmla="*/ 99 w 144"/>
                  <a:gd name="T11" fmla="*/ 7 h 201"/>
                  <a:gd name="T12" fmla="*/ 57 w 144"/>
                  <a:gd name="T13" fmla="*/ 36 h 201"/>
                  <a:gd name="T14" fmla="*/ 0 w 144"/>
                  <a:gd name="T15" fmla="*/ 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201">
                    <a:moveTo>
                      <a:pt x="0" y="97"/>
                    </a:moveTo>
                    <a:cubicBezTo>
                      <a:pt x="0" y="97"/>
                      <a:pt x="106" y="106"/>
                      <a:pt x="111" y="112"/>
                    </a:cubicBezTo>
                    <a:cubicBezTo>
                      <a:pt x="111" y="112"/>
                      <a:pt x="120" y="155"/>
                      <a:pt x="116" y="201"/>
                    </a:cubicBezTo>
                    <a:cubicBezTo>
                      <a:pt x="139" y="190"/>
                      <a:pt x="139" y="190"/>
                      <a:pt x="139" y="190"/>
                    </a:cubicBezTo>
                    <a:cubicBezTo>
                      <a:pt x="139" y="190"/>
                      <a:pt x="144" y="78"/>
                      <a:pt x="134" y="42"/>
                    </a:cubicBezTo>
                    <a:cubicBezTo>
                      <a:pt x="134" y="42"/>
                      <a:pt x="134" y="9"/>
                      <a:pt x="99" y="7"/>
                    </a:cubicBezTo>
                    <a:cubicBezTo>
                      <a:pt x="99" y="7"/>
                      <a:pt x="79" y="0"/>
                      <a:pt x="57" y="36"/>
                    </a:cubicBezTo>
                    <a:cubicBezTo>
                      <a:pt x="57" y="36"/>
                      <a:pt x="34" y="70"/>
                      <a:pt x="0" y="9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5" name="Freeform 56">
                <a:extLst>
                  <a:ext uri="{FF2B5EF4-FFF2-40B4-BE49-F238E27FC236}">
                    <a16:creationId xmlns:a16="http://schemas.microsoft.com/office/drawing/2014/main" id="{15E41D13-66A8-4A05-849E-4188BABC5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96" y="1053190"/>
                <a:ext cx="113700" cy="91130"/>
              </a:xfrm>
              <a:custGeom>
                <a:avLst/>
                <a:gdLst>
                  <a:gd name="T0" fmla="*/ 6 w 128"/>
                  <a:gd name="T1" fmla="*/ 0 h 103"/>
                  <a:gd name="T2" fmla="*/ 1 w 128"/>
                  <a:gd name="T3" fmla="*/ 19 h 103"/>
                  <a:gd name="T4" fmla="*/ 101 w 128"/>
                  <a:gd name="T5" fmla="*/ 32 h 103"/>
                  <a:gd name="T6" fmla="*/ 109 w 128"/>
                  <a:gd name="T7" fmla="*/ 101 h 103"/>
                  <a:gd name="T8" fmla="*/ 123 w 128"/>
                  <a:gd name="T9" fmla="*/ 103 h 103"/>
                  <a:gd name="T10" fmla="*/ 116 w 128"/>
                  <a:gd name="T11" fmla="*/ 13 h 103"/>
                  <a:gd name="T12" fmla="*/ 6 w 128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03">
                    <a:moveTo>
                      <a:pt x="6" y="0"/>
                    </a:moveTo>
                    <a:cubicBezTo>
                      <a:pt x="6" y="0"/>
                      <a:pt x="0" y="4"/>
                      <a:pt x="1" y="19"/>
                    </a:cubicBezTo>
                    <a:cubicBezTo>
                      <a:pt x="1" y="19"/>
                      <a:pt x="74" y="21"/>
                      <a:pt x="101" y="32"/>
                    </a:cubicBezTo>
                    <a:cubicBezTo>
                      <a:pt x="101" y="32"/>
                      <a:pt x="111" y="40"/>
                      <a:pt x="109" y="101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3" y="103"/>
                      <a:pt x="128" y="40"/>
                      <a:pt x="116" y="13"/>
                    </a:cubicBezTo>
                    <a:cubicBezTo>
                      <a:pt x="116" y="13"/>
                      <a:pt x="38" y="1"/>
                      <a:pt x="6" y="0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6" name="Freeform 57">
                <a:extLst>
                  <a:ext uri="{FF2B5EF4-FFF2-40B4-BE49-F238E27FC236}">
                    <a16:creationId xmlns:a16="http://schemas.microsoft.com/office/drawing/2014/main" id="{EA21A3BE-02FC-48B8-AB18-44137CA785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780" y="1084277"/>
                <a:ext cx="52379" cy="81336"/>
              </a:xfrm>
              <a:custGeom>
                <a:avLst/>
                <a:gdLst>
                  <a:gd name="T0" fmla="*/ 50 w 59"/>
                  <a:gd name="T1" fmla="*/ 0 h 92"/>
                  <a:gd name="T2" fmla="*/ 57 w 59"/>
                  <a:gd name="T3" fmla="*/ 68 h 92"/>
                  <a:gd name="T4" fmla="*/ 0 w 59"/>
                  <a:gd name="T5" fmla="*/ 92 h 92"/>
                  <a:gd name="T6" fmla="*/ 50 w 59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92">
                    <a:moveTo>
                      <a:pt x="50" y="0"/>
                    </a:moveTo>
                    <a:cubicBezTo>
                      <a:pt x="50" y="0"/>
                      <a:pt x="59" y="19"/>
                      <a:pt x="57" y="6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15" y="23"/>
                      <a:pt x="50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7" name="Freeform 58">
                <a:extLst>
                  <a:ext uri="{FF2B5EF4-FFF2-40B4-BE49-F238E27FC236}">
                    <a16:creationId xmlns:a16="http://schemas.microsoft.com/office/drawing/2014/main" id="{214CEEB5-D842-4A82-9EE0-D7DE3A7B61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54" y="1073631"/>
                <a:ext cx="117107" cy="96240"/>
              </a:xfrm>
              <a:custGeom>
                <a:avLst/>
                <a:gdLst>
                  <a:gd name="T0" fmla="*/ 132 w 132"/>
                  <a:gd name="T1" fmla="*/ 10 h 109"/>
                  <a:gd name="T2" fmla="*/ 81 w 132"/>
                  <a:gd name="T3" fmla="*/ 104 h 109"/>
                  <a:gd name="T4" fmla="*/ 11 w 132"/>
                  <a:gd name="T5" fmla="*/ 87 h 109"/>
                  <a:gd name="T6" fmla="*/ 4 w 132"/>
                  <a:gd name="T7" fmla="*/ 64 h 109"/>
                  <a:gd name="T8" fmla="*/ 39 w 132"/>
                  <a:gd name="T9" fmla="*/ 0 h 109"/>
                  <a:gd name="T10" fmla="*/ 132 w 132"/>
                  <a:gd name="T11" fmla="*/ 1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09">
                    <a:moveTo>
                      <a:pt x="132" y="10"/>
                    </a:moveTo>
                    <a:cubicBezTo>
                      <a:pt x="132" y="10"/>
                      <a:pt x="102" y="26"/>
                      <a:pt x="81" y="104"/>
                    </a:cubicBezTo>
                    <a:cubicBezTo>
                      <a:pt x="81" y="104"/>
                      <a:pt x="81" y="109"/>
                      <a:pt x="11" y="87"/>
                    </a:cubicBezTo>
                    <a:cubicBezTo>
                      <a:pt x="11" y="87"/>
                      <a:pt x="0" y="84"/>
                      <a:pt x="4" y="64"/>
                    </a:cubicBezTo>
                    <a:cubicBezTo>
                      <a:pt x="4" y="64"/>
                      <a:pt x="10" y="24"/>
                      <a:pt x="39" y="0"/>
                    </a:cubicBezTo>
                    <a:cubicBezTo>
                      <a:pt x="39" y="0"/>
                      <a:pt x="113" y="3"/>
                      <a:pt x="132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8" name="Freeform 59">
                <a:extLst>
                  <a:ext uri="{FF2B5EF4-FFF2-40B4-BE49-F238E27FC236}">
                    <a16:creationId xmlns:a16="http://schemas.microsoft.com/office/drawing/2014/main" id="{53F8AC44-285C-4AFA-9896-3D2912603F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783" y="879447"/>
                <a:ext cx="40455" cy="31938"/>
              </a:xfrm>
              <a:custGeom>
                <a:avLst/>
                <a:gdLst>
                  <a:gd name="T0" fmla="*/ 0 w 46"/>
                  <a:gd name="T1" fmla="*/ 25 h 36"/>
                  <a:gd name="T2" fmla="*/ 37 w 46"/>
                  <a:gd name="T3" fmla="*/ 0 h 36"/>
                  <a:gd name="T4" fmla="*/ 46 w 46"/>
                  <a:gd name="T5" fmla="*/ 21 h 36"/>
                  <a:gd name="T6" fmla="*/ 3 w 46"/>
                  <a:gd name="T7" fmla="*/ 36 h 36"/>
                  <a:gd name="T8" fmla="*/ 0 w 46"/>
                  <a:gd name="T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6">
                    <a:moveTo>
                      <a:pt x="0" y="25"/>
                    </a:moveTo>
                    <a:cubicBezTo>
                      <a:pt x="0" y="25"/>
                      <a:pt x="14" y="19"/>
                      <a:pt x="37" y="0"/>
                    </a:cubicBezTo>
                    <a:cubicBezTo>
                      <a:pt x="37" y="0"/>
                      <a:pt x="44" y="12"/>
                      <a:pt x="46" y="21"/>
                    </a:cubicBezTo>
                    <a:cubicBezTo>
                      <a:pt x="46" y="21"/>
                      <a:pt x="20" y="17"/>
                      <a:pt x="3" y="36"/>
                    </a:cubicBezTo>
                    <a:cubicBezTo>
                      <a:pt x="3" y="36"/>
                      <a:pt x="1" y="31"/>
                      <a:pt x="0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9" name="Freeform 60">
                <a:extLst>
                  <a:ext uri="{FF2B5EF4-FFF2-40B4-BE49-F238E27FC236}">
                    <a16:creationId xmlns:a16="http://schemas.microsoft.com/office/drawing/2014/main" id="{49CA98E5-B69B-4289-978B-6B28F42B90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338" y="896481"/>
                <a:ext cx="45991" cy="34493"/>
              </a:xfrm>
              <a:custGeom>
                <a:avLst/>
                <a:gdLst>
                  <a:gd name="T0" fmla="*/ 0 w 52"/>
                  <a:gd name="T1" fmla="*/ 20 h 39"/>
                  <a:gd name="T2" fmla="*/ 43 w 52"/>
                  <a:gd name="T3" fmla="*/ 5 h 39"/>
                  <a:gd name="T4" fmla="*/ 52 w 52"/>
                  <a:gd name="T5" fmla="*/ 25 h 39"/>
                  <a:gd name="T6" fmla="*/ 5 w 52"/>
                  <a:gd name="T7" fmla="*/ 39 h 39"/>
                  <a:gd name="T8" fmla="*/ 0 w 52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9">
                    <a:moveTo>
                      <a:pt x="0" y="20"/>
                    </a:moveTo>
                    <a:cubicBezTo>
                      <a:pt x="0" y="20"/>
                      <a:pt x="16" y="0"/>
                      <a:pt x="43" y="5"/>
                    </a:cubicBezTo>
                    <a:cubicBezTo>
                      <a:pt x="43" y="5"/>
                      <a:pt x="50" y="20"/>
                      <a:pt x="52" y="25"/>
                    </a:cubicBezTo>
                    <a:cubicBezTo>
                      <a:pt x="52" y="25"/>
                      <a:pt x="24" y="19"/>
                      <a:pt x="5" y="39"/>
                    </a:cubicBezTo>
                    <a:cubicBezTo>
                      <a:pt x="5" y="39"/>
                      <a:pt x="1" y="23"/>
                      <a:pt x="0" y="2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50" name="Freeform 61">
                <a:extLst>
                  <a:ext uri="{FF2B5EF4-FFF2-40B4-BE49-F238E27FC236}">
                    <a16:creationId xmlns:a16="http://schemas.microsoft.com/office/drawing/2014/main" id="{8D138A92-EED9-47DC-AF9E-D90A2B3878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448" y="913940"/>
                <a:ext cx="49824" cy="38326"/>
              </a:xfrm>
              <a:custGeom>
                <a:avLst/>
                <a:gdLst>
                  <a:gd name="T0" fmla="*/ 1 w 56"/>
                  <a:gd name="T1" fmla="*/ 21 h 43"/>
                  <a:gd name="T2" fmla="*/ 49 w 56"/>
                  <a:gd name="T3" fmla="*/ 9 h 43"/>
                  <a:gd name="T4" fmla="*/ 56 w 56"/>
                  <a:gd name="T5" fmla="*/ 24 h 43"/>
                  <a:gd name="T6" fmla="*/ 5 w 56"/>
                  <a:gd name="T7" fmla="*/ 43 h 43"/>
                  <a:gd name="T8" fmla="*/ 1 w 56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3">
                    <a:moveTo>
                      <a:pt x="1" y="21"/>
                    </a:moveTo>
                    <a:cubicBezTo>
                      <a:pt x="1" y="21"/>
                      <a:pt x="20" y="0"/>
                      <a:pt x="49" y="9"/>
                    </a:cubicBezTo>
                    <a:cubicBezTo>
                      <a:pt x="49" y="9"/>
                      <a:pt x="53" y="17"/>
                      <a:pt x="56" y="24"/>
                    </a:cubicBezTo>
                    <a:cubicBezTo>
                      <a:pt x="56" y="24"/>
                      <a:pt x="21" y="16"/>
                      <a:pt x="5" y="43"/>
                    </a:cubicBezTo>
                    <a:cubicBezTo>
                      <a:pt x="5" y="43"/>
                      <a:pt x="0" y="27"/>
                      <a:pt x="1" y="21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51" name="Freeform 62">
                <a:extLst>
                  <a:ext uri="{FF2B5EF4-FFF2-40B4-BE49-F238E27FC236}">
                    <a16:creationId xmlns:a16="http://schemas.microsoft.com/office/drawing/2014/main" id="{0C54A493-AFBE-47FB-806D-2C88E1114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736" y="939065"/>
                <a:ext cx="31086" cy="40455"/>
              </a:xfrm>
              <a:custGeom>
                <a:avLst/>
                <a:gdLst>
                  <a:gd name="T0" fmla="*/ 0 w 35"/>
                  <a:gd name="T1" fmla="*/ 0 h 46"/>
                  <a:gd name="T2" fmla="*/ 8 w 35"/>
                  <a:gd name="T3" fmla="*/ 39 h 46"/>
                  <a:gd name="T4" fmla="*/ 27 w 35"/>
                  <a:gd name="T5" fmla="*/ 46 h 46"/>
                  <a:gd name="T6" fmla="*/ 0 w 35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6">
                    <a:moveTo>
                      <a:pt x="0" y="0"/>
                    </a:moveTo>
                    <a:cubicBezTo>
                      <a:pt x="0" y="0"/>
                      <a:pt x="11" y="14"/>
                      <a:pt x="8" y="39"/>
                    </a:cubicBezTo>
                    <a:cubicBezTo>
                      <a:pt x="8" y="39"/>
                      <a:pt x="18" y="38"/>
                      <a:pt x="27" y="46"/>
                    </a:cubicBezTo>
                    <a:cubicBezTo>
                      <a:pt x="27" y="46"/>
                      <a:pt x="35" y="2"/>
                      <a:pt x="0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52" name="Freeform 63">
                <a:extLst>
                  <a:ext uri="{FF2B5EF4-FFF2-40B4-BE49-F238E27FC236}">
                    <a16:creationId xmlns:a16="http://schemas.microsoft.com/office/drawing/2014/main" id="{567F61A3-A481-4602-96A1-FFF608344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38213"/>
                <a:ext cx="54934" cy="58341"/>
              </a:xfrm>
              <a:custGeom>
                <a:avLst/>
                <a:gdLst>
                  <a:gd name="T0" fmla="*/ 49 w 62"/>
                  <a:gd name="T1" fmla="*/ 1 h 66"/>
                  <a:gd name="T2" fmla="*/ 60 w 62"/>
                  <a:gd name="T3" fmla="*/ 40 h 66"/>
                  <a:gd name="T4" fmla="*/ 19 w 62"/>
                  <a:gd name="T5" fmla="*/ 66 h 66"/>
                  <a:gd name="T6" fmla="*/ 13 w 62"/>
                  <a:gd name="T7" fmla="*/ 19 h 66"/>
                  <a:gd name="T8" fmla="*/ 49 w 62"/>
                  <a:gd name="T9" fmla="*/ 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6">
                    <a:moveTo>
                      <a:pt x="49" y="1"/>
                    </a:moveTo>
                    <a:cubicBezTo>
                      <a:pt x="49" y="1"/>
                      <a:pt x="62" y="11"/>
                      <a:pt x="60" y="40"/>
                    </a:cubicBezTo>
                    <a:cubicBezTo>
                      <a:pt x="60" y="40"/>
                      <a:pt x="35" y="38"/>
                      <a:pt x="19" y="66"/>
                    </a:cubicBezTo>
                    <a:cubicBezTo>
                      <a:pt x="19" y="66"/>
                      <a:pt x="0" y="43"/>
                      <a:pt x="13" y="19"/>
                    </a:cubicBezTo>
                    <a:cubicBezTo>
                      <a:pt x="13" y="19"/>
                      <a:pt x="24" y="0"/>
                      <a:pt x="49" y="1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53" name="Freeform 64">
                <a:extLst>
                  <a:ext uri="{FF2B5EF4-FFF2-40B4-BE49-F238E27FC236}">
                    <a16:creationId xmlns:a16="http://schemas.microsoft.com/office/drawing/2014/main" id="{818B1CBA-B5AC-4ED1-8260-D592A9F213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64615"/>
                <a:ext cx="159691" cy="187796"/>
              </a:xfrm>
              <a:custGeom>
                <a:avLst/>
                <a:gdLst>
                  <a:gd name="T0" fmla="*/ 44 w 180"/>
                  <a:gd name="T1" fmla="*/ 212 h 212"/>
                  <a:gd name="T2" fmla="*/ 8 w 180"/>
                  <a:gd name="T3" fmla="*/ 169 h 212"/>
                  <a:gd name="T4" fmla="*/ 25 w 180"/>
                  <a:gd name="T5" fmla="*/ 36 h 212"/>
                  <a:gd name="T6" fmla="*/ 76 w 180"/>
                  <a:gd name="T7" fmla="*/ 20 h 212"/>
                  <a:gd name="T8" fmla="*/ 160 w 180"/>
                  <a:gd name="T9" fmla="*/ 79 h 212"/>
                  <a:gd name="T10" fmla="*/ 180 w 180"/>
                  <a:gd name="T11" fmla="*/ 96 h 212"/>
                  <a:gd name="T12" fmla="*/ 60 w 180"/>
                  <a:gd name="T13" fmla="*/ 107 h 212"/>
                  <a:gd name="T14" fmla="*/ 44 w 180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212">
                    <a:moveTo>
                      <a:pt x="44" y="212"/>
                    </a:moveTo>
                    <a:cubicBezTo>
                      <a:pt x="44" y="212"/>
                      <a:pt x="9" y="179"/>
                      <a:pt x="8" y="169"/>
                    </a:cubicBezTo>
                    <a:cubicBezTo>
                      <a:pt x="8" y="169"/>
                      <a:pt x="0" y="101"/>
                      <a:pt x="25" y="36"/>
                    </a:cubicBezTo>
                    <a:cubicBezTo>
                      <a:pt x="25" y="36"/>
                      <a:pt x="43" y="0"/>
                      <a:pt x="76" y="20"/>
                    </a:cubicBezTo>
                    <a:cubicBezTo>
                      <a:pt x="76" y="20"/>
                      <a:pt x="117" y="58"/>
                      <a:pt x="160" y="79"/>
                    </a:cubicBezTo>
                    <a:cubicBezTo>
                      <a:pt x="160" y="79"/>
                      <a:pt x="173" y="89"/>
                      <a:pt x="180" y="96"/>
                    </a:cubicBezTo>
                    <a:cubicBezTo>
                      <a:pt x="180" y="96"/>
                      <a:pt x="92" y="85"/>
                      <a:pt x="60" y="107"/>
                    </a:cubicBezTo>
                    <a:cubicBezTo>
                      <a:pt x="60" y="107"/>
                      <a:pt x="41" y="124"/>
                      <a:pt x="44" y="212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54" name="Freeform 65">
                <a:extLst>
                  <a:ext uri="{FF2B5EF4-FFF2-40B4-BE49-F238E27FC236}">
                    <a16:creationId xmlns:a16="http://schemas.microsoft.com/office/drawing/2014/main" id="{00F2D076-FEAE-4FFB-A6EF-D70079D379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238" y="1046803"/>
                <a:ext cx="127753" cy="107312"/>
              </a:xfrm>
              <a:custGeom>
                <a:avLst/>
                <a:gdLst>
                  <a:gd name="T0" fmla="*/ 7 w 144"/>
                  <a:gd name="T1" fmla="*/ 121 h 121"/>
                  <a:gd name="T2" fmla="*/ 33 w 144"/>
                  <a:gd name="T3" fmla="*/ 10 h 121"/>
                  <a:gd name="T4" fmla="*/ 121 w 144"/>
                  <a:gd name="T5" fmla="*/ 4 h 121"/>
                  <a:gd name="T6" fmla="*/ 144 w 144"/>
                  <a:gd name="T7" fmla="*/ 16 h 121"/>
                  <a:gd name="T8" fmla="*/ 144 w 144"/>
                  <a:gd name="T9" fmla="*/ 30 h 121"/>
                  <a:gd name="T10" fmla="*/ 88 w 144"/>
                  <a:gd name="T11" fmla="*/ 19 h 121"/>
                  <a:gd name="T12" fmla="*/ 30 w 144"/>
                  <a:gd name="T13" fmla="*/ 40 h 121"/>
                  <a:gd name="T14" fmla="*/ 19 w 144"/>
                  <a:gd name="T15" fmla="*/ 119 h 121"/>
                  <a:gd name="T16" fmla="*/ 7 w 144"/>
                  <a:gd name="T1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121">
                    <a:moveTo>
                      <a:pt x="7" y="121"/>
                    </a:moveTo>
                    <a:cubicBezTo>
                      <a:pt x="7" y="121"/>
                      <a:pt x="0" y="15"/>
                      <a:pt x="33" y="10"/>
                    </a:cubicBezTo>
                    <a:cubicBezTo>
                      <a:pt x="33" y="10"/>
                      <a:pt x="72" y="0"/>
                      <a:pt x="121" y="4"/>
                    </a:cubicBezTo>
                    <a:cubicBezTo>
                      <a:pt x="121" y="4"/>
                      <a:pt x="143" y="5"/>
                      <a:pt x="144" y="16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4" y="30"/>
                      <a:pt x="140" y="14"/>
                      <a:pt x="88" y="19"/>
                    </a:cubicBezTo>
                    <a:cubicBezTo>
                      <a:pt x="88" y="19"/>
                      <a:pt x="35" y="18"/>
                      <a:pt x="30" y="40"/>
                    </a:cubicBezTo>
                    <a:cubicBezTo>
                      <a:pt x="30" y="40"/>
                      <a:pt x="22" y="77"/>
                      <a:pt x="19" y="119"/>
                    </a:cubicBezTo>
                    <a:cubicBezTo>
                      <a:pt x="19" y="119"/>
                      <a:pt x="15" y="121"/>
                      <a:pt x="7" y="12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55" name="Freeform 66">
                <a:extLst>
                  <a:ext uri="{FF2B5EF4-FFF2-40B4-BE49-F238E27FC236}">
                    <a16:creationId xmlns:a16="http://schemas.microsoft.com/office/drawing/2014/main" id="{A71EDA44-88C7-4181-BCED-1CDFCD692E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827" y="1081296"/>
                <a:ext cx="55785" cy="98370"/>
              </a:xfrm>
              <a:custGeom>
                <a:avLst/>
                <a:gdLst>
                  <a:gd name="T0" fmla="*/ 12 w 63"/>
                  <a:gd name="T1" fmla="*/ 0 h 111"/>
                  <a:gd name="T2" fmla="*/ 63 w 63"/>
                  <a:gd name="T3" fmla="*/ 111 h 111"/>
                  <a:gd name="T4" fmla="*/ 0 w 63"/>
                  <a:gd name="T5" fmla="*/ 78 h 111"/>
                  <a:gd name="T6" fmla="*/ 12 w 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11">
                    <a:moveTo>
                      <a:pt x="12" y="0"/>
                    </a:moveTo>
                    <a:cubicBezTo>
                      <a:pt x="12" y="0"/>
                      <a:pt x="58" y="51"/>
                      <a:pt x="63" y="111"/>
                    </a:cubicBezTo>
                    <a:cubicBezTo>
                      <a:pt x="63" y="111"/>
                      <a:pt x="19" y="85"/>
                      <a:pt x="0" y="78"/>
                    </a:cubicBezTo>
                    <a:cubicBezTo>
                      <a:pt x="0" y="78"/>
                      <a:pt x="5" y="20"/>
                      <a:pt x="12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56" name="Freeform 67">
                <a:extLst>
                  <a:ext uri="{FF2B5EF4-FFF2-40B4-BE49-F238E27FC236}">
                    <a16:creationId xmlns:a16="http://schemas.microsoft.com/office/drawing/2014/main" id="{0239879A-B808-47F5-83C6-2CB9257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80" y="1062985"/>
                <a:ext cx="113700" cy="118384"/>
              </a:xfrm>
              <a:custGeom>
                <a:avLst/>
                <a:gdLst>
                  <a:gd name="T0" fmla="*/ 51 w 128"/>
                  <a:gd name="T1" fmla="*/ 134 h 134"/>
                  <a:gd name="T2" fmla="*/ 82 w 128"/>
                  <a:gd name="T3" fmla="*/ 126 h 134"/>
                  <a:gd name="T4" fmla="*/ 128 w 128"/>
                  <a:gd name="T5" fmla="*/ 110 h 134"/>
                  <a:gd name="T6" fmla="*/ 85 w 128"/>
                  <a:gd name="T7" fmla="*/ 5 h 134"/>
                  <a:gd name="T8" fmla="*/ 0 w 128"/>
                  <a:gd name="T9" fmla="*/ 17 h 134"/>
                  <a:gd name="T10" fmla="*/ 51 w 128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34">
                    <a:moveTo>
                      <a:pt x="51" y="134"/>
                    </a:moveTo>
                    <a:cubicBezTo>
                      <a:pt x="51" y="134"/>
                      <a:pt x="73" y="132"/>
                      <a:pt x="82" y="126"/>
                    </a:cubicBezTo>
                    <a:cubicBezTo>
                      <a:pt x="82" y="126"/>
                      <a:pt x="121" y="118"/>
                      <a:pt x="128" y="110"/>
                    </a:cubicBezTo>
                    <a:cubicBezTo>
                      <a:pt x="128" y="110"/>
                      <a:pt x="128" y="14"/>
                      <a:pt x="85" y="5"/>
                    </a:cubicBezTo>
                    <a:cubicBezTo>
                      <a:pt x="85" y="5"/>
                      <a:pt x="19" y="0"/>
                      <a:pt x="0" y="17"/>
                    </a:cubicBezTo>
                    <a:cubicBezTo>
                      <a:pt x="0" y="17"/>
                      <a:pt x="47" y="71"/>
                      <a:pt x="51" y="13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57" name="Freeform 68">
                <a:extLst>
                  <a:ext uri="{FF2B5EF4-FFF2-40B4-BE49-F238E27FC236}">
                    <a16:creationId xmlns:a16="http://schemas.microsoft.com/office/drawing/2014/main" id="{02678FF1-1343-4D48-B17C-7A657351D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278" y="776819"/>
                <a:ext cx="330880" cy="140954"/>
              </a:xfrm>
              <a:custGeom>
                <a:avLst/>
                <a:gdLst>
                  <a:gd name="T0" fmla="*/ 0 w 373"/>
                  <a:gd name="T1" fmla="*/ 47 h 159"/>
                  <a:gd name="T2" fmla="*/ 363 w 373"/>
                  <a:gd name="T3" fmla="*/ 0 h 159"/>
                  <a:gd name="T4" fmla="*/ 373 w 373"/>
                  <a:gd name="T5" fmla="*/ 30 h 159"/>
                  <a:gd name="T6" fmla="*/ 370 w 373"/>
                  <a:gd name="T7" fmla="*/ 38 h 159"/>
                  <a:gd name="T8" fmla="*/ 32 w 373"/>
                  <a:gd name="T9" fmla="*/ 90 h 159"/>
                  <a:gd name="T10" fmla="*/ 0 w 373"/>
                  <a:gd name="T11" fmla="*/ 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3" h="159">
                    <a:moveTo>
                      <a:pt x="0" y="47"/>
                    </a:moveTo>
                    <a:cubicBezTo>
                      <a:pt x="101" y="109"/>
                      <a:pt x="303" y="86"/>
                      <a:pt x="363" y="0"/>
                    </a:cubicBezTo>
                    <a:cubicBezTo>
                      <a:pt x="364" y="15"/>
                      <a:pt x="368" y="24"/>
                      <a:pt x="373" y="30"/>
                    </a:cubicBezTo>
                    <a:cubicBezTo>
                      <a:pt x="372" y="33"/>
                      <a:pt x="372" y="36"/>
                      <a:pt x="370" y="38"/>
                    </a:cubicBezTo>
                    <a:cubicBezTo>
                      <a:pt x="341" y="114"/>
                      <a:pt x="138" y="159"/>
                      <a:pt x="32" y="90"/>
                    </a:cubicBezTo>
                    <a:cubicBezTo>
                      <a:pt x="12" y="70"/>
                      <a:pt x="5" y="56"/>
                      <a:pt x="0" y="4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58" name="Freeform 69">
                <a:extLst>
                  <a:ext uri="{FF2B5EF4-FFF2-40B4-BE49-F238E27FC236}">
                    <a16:creationId xmlns:a16="http://schemas.microsoft.com/office/drawing/2014/main" id="{09D4C118-5638-4E68-810B-9147AD6A9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723" y="775967"/>
                <a:ext cx="327047" cy="97518"/>
              </a:xfrm>
              <a:custGeom>
                <a:avLst/>
                <a:gdLst>
                  <a:gd name="T0" fmla="*/ 0 w 369"/>
                  <a:gd name="T1" fmla="*/ 46 h 110"/>
                  <a:gd name="T2" fmla="*/ 369 w 369"/>
                  <a:gd name="T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9" h="110">
                    <a:moveTo>
                      <a:pt x="0" y="46"/>
                    </a:moveTo>
                    <a:cubicBezTo>
                      <a:pt x="104" y="110"/>
                      <a:pt x="310" y="86"/>
                      <a:pt x="369" y="0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59" name="Freeform 70">
                <a:extLst>
                  <a:ext uri="{FF2B5EF4-FFF2-40B4-BE49-F238E27FC236}">
                    <a16:creationId xmlns:a16="http://schemas.microsoft.com/office/drawing/2014/main" id="{83D13119-28A4-4B2B-AF91-0B92B3143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402" y="802795"/>
                <a:ext cx="306606" cy="116681"/>
              </a:xfrm>
              <a:custGeom>
                <a:avLst/>
                <a:gdLst>
                  <a:gd name="T0" fmla="*/ 346 w 346"/>
                  <a:gd name="T1" fmla="*/ 0 h 132"/>
                  <a:gd name="T2" fmla="*/ 344 w 346"/>
                  <a:gd name="T3" fmla="*/ 9 h 132"/>
                  <a:gd name="T4" fmla="*/ 0 w 346"/>
                  <a:gd name="T5" fmla="*/ 5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132">
                    <a:moveTo>
                      <a:pt x="346" y="0"/>
                    </a:moveTo>
                    <a:cubicBezTo>
                      <a:pt x="345" y="3"/>
                      <a:pt x="345" y="6"/>
                      <a:pt x="344" y="9"/>
                    </a:cubicBezTo>
                    <a:cubicBezTo>
                      <a:pt x="314" y="85"/>
                      <a:pt x="112" y="132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60" name="Freeform 71">
                <a:extLst>
                  <a:ext uri="{FF2B5EF4-FFF2-40B4-BE49-F238E27FC236}">
                    <a16:creationId xmlns:a16="http://schemas.microsoft.com/office/drawing/2014/main" id="{04E33EAE-EC15-45D2-AE80-FF6EA1845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34" y="838140"/>
                <a:ext cx="56637" cy="58341"/>
              </a:xfrm>
              <a:custGeom>
                <a:avLst/>
                <a:gdLst>
                  <a:gd name="T0" fmla="*/ 0 w 64"/>
                  <a:gd name="T1" fmla="*/ 58 h 66"/>
                  <a:gd name="T2" fmla="*/ 64 w 64"/>
                  <a:gd name="T3" fmla="*/ 64 h 66"/>
                  <a:gd name="T4" fmla="*/ 64 w 64"/>
                  <a:gd name="T5" fmla="*/ 3 h 66"/>
                  <a:gd name="T6" fmla="*/ 0 w 64"/>
                  <a:gd name="T7" fmla="*/ 0 h 66"/>
                  <a:gd name="T8" fmla="*/ 0 w 64"/>
                  <a:gd name="T9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8"/>
                    </a:moveTo>
                    <a:cubicBezTo>
                      <a:pt x="9" y="62"/>
                      <a:pt x="44" y="66"/>
                      <a:pt x="64" y="64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45" y="4"/>
                      <a:pt x="10" y="2"/>
                      <a:pt x="0" y="0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5F2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61" name="Freeform 72">
                <a:extLst>
                  <a:ext uri="{FF2B5EF4-FFF2-40B4-BE49-F238E27FC236}">
                    <a16:creationId xmlns:a16="http://schemas.microsoft.com/office/drawing/2014/main" id="{55F6A4A7-AD2E-4AED-9A81-639AB6D829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777" y="858580"/>
                <a:ext cx="38752" cy="15756"/>
              </a:xfrm>
              <a:custGeom>
                <a:avLst/>
                <a:gdLst>
                  <a:gd name="T0" fmla="*/ 2 w 44"/>
                  <a:gd name="T1" fmla="*/ 15 h 18"/>
                  <a:gd name="T2" fmla="*/ 1 w 44"/>
                  <a:gd name="T3" fmla="*/ 14 h 18"/>
                  <a:gd name="T4" fmla="*/ 0 w 44"/>
                  <a:gd name="T5" fmla="*/ 15 h 18"/>
                  <a:gd name="T6" fmla="*/ 0 w 44"/>
                  <a:gd name="T7" fmla="*/ 15 h 18"/>
                  <a:gd name="T8" fmla="*/ 0 w 44"/>
                  <a:gd name="T9" fmla="*/ 16 h 18"/>
                  <a:gd name="T10" fmla="*/ 1 w 44"/>
                  <a:gd name="T11" fmla="*/ 17 h 18"/>
                  <a:gd name="T12" fmla="*/ 2 w 44"/>
                  <a:gd name="T13" fmla="*/ 16 h 18"/>
                  <a:gd name="T14" fmla="*/ 2 w 44"/>
                  <a:gd name="T15" fmla="*/ 16 h 18"/>
                  <a:gd name="T16" fmla="*/ 2 w 44"/>
                  <a:gd name="T17" fmla="*/ 15 h 18"/>
                  <a:gd name="T18" fmla="*/ 18 w 44"/>
                  <a:gd name="T19" fmla="*/ 1 h 18"/>
                  <a:gd name="T20" fmla="*/ 16 w 44"/>
                  <a:gd name="T21" fmla="*/ 1 h 18"/>
                  <a:gd name="T22" fmla="*/ 16 w 44"/>
                  <a:gd name="T23" fmla="*/ 12 h 18"/>
                  <a:gd name="T24" fmla="*/ 17 w 44"/>
                  <a:gd name="T25" fmla="*/ 15 h 18"/>
                  <a:gd name="T26" fmla="*/ 17 w 44"/>
                  <a:gd name="T27" fmla="*/ 15 h 18"/>
                  <a:gd name="T28" fmla="*/ 16 w 44"/>
                  <a:gd name="T29" fmla="*/ 14 h 18"/>
                  <a:gd name="T30" fmla="*/ 8 w 44"/>
                  <a:gd name="T31" fmla="*/ 0 h 18"/>
                  <a:gd name="T32" fmla="*/ 5 w 44"/>
                  <a:gd name="T33" fmla="*/ 0 h 18"/>
                  <a:gd name="T34" fmla="*/ 5 w 44"/>
                  <a:gd name="T35" fmla="*/ 17 h 18"/>
                  <a:gd name="T36" fmla="*/ 7 w 44"/>
                  <a:gd name="T37" fmla="*/ 17 h 18"/>
                  <a:gd name="T38" fmla="*/ 7 w 44"/>
                  <a:gd name="T39" fmla="*/ 5 h 18"/>
                  <a:gd name="T40" fmla="*/ 7 w 44"/>
                  <a:gd name="T41" fmla="*/ 3 h 18"/>
                  <a:gd name="T42" fmla="*/ 7 w 44"/>
                  <a:gd name="T43" fmla="*/ 3 h 18"/>
                  <a:gd name="T44" fmla="*/ 8 w 44"/>
                  <a:gd name="T45" fmla="*/ 4 h 18"/>
                  <a:gd name="T46" fmla="*/ 16 w 44"/>
                  <a:gd name="T47" fmla="*/ 17 h 18"/>
                  <a:gd name="T48" fmla="*/ 18 w 44"/>
                  <a:gd name="T49" fmla="*/ 17 h 18"/>
                  <a:gd name="T50" fmla="*/ 18 w 44"/>
                  <a:gd name="T51" fmla="*/ 1 h 18"/>
                  <a:gd name="T52" fmla="*/ 31 w 44"/>
                  <a:gd name="T53" fmla="*/ 16 h 18"/>
                  <a:gd name="T54" fmla="*/ 24 w 44"/>
                  <a:gd name="T55" fmla="*/ 16 h 18"/>
                  <a:gd name="T56" fmla="*/ 24 w 44"/>
                  <a:gd name="T57" fmla="*/ 10 h 18"/>
                  <a:gd name="T58" fmla="*/ 30 w 44"/>
                  <a:gd name="T59" fmla="*/ 10 h 18"/>
                  <a:gd name="T60" fmla="*/ 30 w 44"/>
                  <a:gd name="T61" fmla="*/ 8 h 18"/>
                  <a:gd name="T62" fmla="*/ 24 w 44"/>
                  <a:gd name="T63" fmla="*/ 8 h 18"/>
                  <a:gd name="T64" fmla="*/ 24 w 44"/>
                  <a:gd name="T65" fmla="*/ 3 h 18"/>
                  <a:gd name="T66" fmla="*/ 30 w 44"/>
                  <a:gd name="T67" fmla="*/ 3 h 18"/>
                  <a:gd name="T68" fmla="*/ 30 w 44"/>
                  <a:gd name="T69" fmla="*/ 1 h 18"/>
                  <a:gd name="T70" fmla="*/ 22 w 44"/>
                  <a:gd name="T71" fmla="*/ 1 h 18"/>
                  <a:gd name="T72" fmla="*/ 22 w 44"/>
                  <a:gd name="T73" fmla="*/ 17 h 18"/>
                  <a:gd name="T74" fmla="*/ 31 w 44"/>
                  <a:gd name="T75" fmla="*/ 18 h 18"/>
                  <a:gd name="T76" fmla="*/ 31 w 44"/>
                  <a:gd name="T77" fmla="*/ 16 h 18"/>
                  <a:gd name="T78" fmla="*/ 44 w 44"/>
                  <a:gd name="T79" fmla="*/ 2 h 18"/>
                  <a:gd name="T80" fmla="*/ 32 w 44"/>
                  <a:gd name="T81" fmla="*/ 1 h 18"/>
                  <a:gd name="T82" fmla="*/ 32 w 44"/>
                  <a:gd name="T83" fmla="*/ 3 h 18"/>
                  <a:gd name="T84" fmla="*/ 37 w 44"/>
                  <a:gd name="T85" fmla="*/ 3 h 18"/>
                  <a:gd name="T86" fmla="*/ 37 w 44"/>
                  <a:gd name="T87" fmla="*/ 18 h 18"/>
                  <a:gd name="T88" fmla="*/ 39 w 44"/>
                  <a:gd name="T89" fmla="*/ 18 h 18"/>
                  <a:gd name="T90" fmla="*/ 39 w 44"/>
                  <a:gd name="T91" fmla="*/ 3 h 18"/>
                  <a:gd name="T92" fmla="*/ 44 w 44"/>
                  <a:gd name="T93" fmla="*/ 4 h 18"/>
                  <a:gd name="T94" fmla="*/ 44 w 44"/>
                  <a:gd name="T9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18">
                    <a:moveTo>
                      <a:pt x="2" y="15"/>
                    </a:move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1" y="17"/>
                      <a:pt x="2" y="17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2" y="15"/>
                    </a:cubicBezTo>
                    <a:moveTo>
                      <a:pt x="18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7" y="14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8" y="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8" y="17"/>
                      <a:pt x="18" y="17"/>
                      <a:pt x="18" y="17"/>
                    </a:cubicBezTo>
                    <a:lnTo>
                      <a:pt x="18" y="1"/>
                    </a:lnTo>
                    <a:close/>
                    <a:moveTo>
                      <a:pt x="31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31" y="18"/>
                      <a:pt x="31" y="18"/>
                      <a:pt x="31" y="18"/>
                    </a:cubicBezTo>
                    <a:lnTo>
                      <a:pt x="31" y="16"/>
                    </a:lnTo>
                    <a:close/>
                    <a:moveTo>
                      <a:pt x="44" y="2"/>
                    </a:moveTo>
                    <a:cubicBezTo>
                      <a:pt x="32" y="1"/>
                      <a:pt x="32" y="1"/>
                      <a:pt x="32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4" y="4"/>
                      <a:pt x="44" y="4"/>
                      <a:pt x="44" y="4"/>
                    </a:cubicBezTo>
                    <a:lnTo>
                      <a:pt x="4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D5C1AB00-7AD5-4A8B-B488-7160A0BFC3CE}"/>
                </a:ext>
              </a:extLst>
            </p:cNvPr>
            <p:cNvGrpSpPr/>
            <p:nvPr/>
          </p:nvGrpSpPr>
          <p:grpSpPr>
            <a:xfrm>
              <a:off x="1504365" y="612201"/>
              <a:ext cx="3082344" cy="477905"/>
              <a:chOff x="1441155" y="615645"/>
              <a:chExt cx="3082344" cy="477905"/>
            </a:xfrm>
          </p:grpSpPr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FF22A68-4444-452A-A7B8-7018FE349C11}"/>
                  </a:ext>
                </a:extLst>
              </p:cNvPr>
              <p:cNvSpPr txBox="1"/>
              <p:nvPr/>
            </p:nvSpPr>
            <p:spPr>
              <a:xfrm>
                <a:off x="1444826" y="615645"/>
                <a:ext cx="3078673" cy="252907"/>
              </a:xfrm>
              <a:custGeom>
                <a:avLst/>
                <a:gdLst/>
                <a:ahLst/>
                <a:cxnLst/>
                <a:rect l="l" t="t" r="r" b="b"/>
                <a:pathLst>
                  <a:path w="3078673" h="252906">
                    <a:moveTo>
                      <a:pt x="2385506" y="192881"/>
                    </a:moveTo>
                    <a:lnTo>
                      <a:pt x="2385506" y="210462"/>
                    </a:lnTo>
                    <a:lnTo>
                      <a:pt x="2502792" y="210462"/>
                    </a:lnTo>
                    <a:lnTo>
                      <a:pt x="2502792" y="192881"/>
                    </a:lnTo>
                    <a:close/>
                    <a:moveTo>
                      <a:pt x="1185407" y="175427"/>
                    </a:moveTo>
                    <a:cubicBezTo>
                      <a:pt x="1192105" y="175427"/>
                      <a:pt x="1197755" y="177478"/>
                      <a:pt x="1202360" y="181580"/>
                    </a:cubicBezTo>
                    <a:cubicBezTo>
                      <a:pt x="1206964" y="185682"/>
                      <a:pt x="1209266" y="190789"/>
                      <a:pt x="1209266" y="196900"/>
                    </a:cubicBezTo>
                    <a:cubicBezTo>
                      <a:pt x="1209266" y="203346"/>
                      <a:pt x="1206964" y="208557"/>
                      <a:pt x="1202360" y="212534"/>
                    </a:cubicBezTo>
                    <a:cubicBezTo>
                      <a:pt x="1197755" y="216510"/>
                      <a:pt x="1191937" y="218499"/>
                      <a:pt x="1184905" y="218499"/>
                    </a:cubicBezTo>
                    <a:cubicBezTo>
                      <a:pt x="1178375" y="218499"/>
                      <a:pt x="1172787" y="216447"/>
                      <a:pt x="1168141" y="212345"/>
                    </a:cubicBezTo>
                    <a:cubicBezTo>
                      <a:pt x="1163495" y="208243"/>
                      <a:pt x="1161172" y="203095"/>
                      <a:pt x="1161172" y="196900"/>
                    </a:cubicBezTo>
                    <a:cubicBezTo>
                      <a:pt x="1161172" y="190621"/>
                      <a:pt x="1163558" y="185473"/>
                      <a:pt x="1168329" y="181454"/>
                    </a:cubicBezTo>
                    <a:cubicBezTo>
                      <a:pt x="1173101" y="177436"/>
                      <a:pt x="1178794" y="175427"/>
                      <a:pt x="1185407" y="175427"/>
                    </a:cubicBezTo>
                    <a:close/>
                    <a:moveTo>
                      <a:pt x="2944309" y="169274"/>
                    </a:moveTo>
                    <a:cubicBezTo>
                      <a:pt x="2935603" y="180324"/>
                      <a:pt x="2924552" y="192965"/>
                      <a:pt x="2911158" y="207197"/>
                    </a:cubicBezTo>
                    <a:cubicBezTo>
                      <a:pt x="2930580" y="207197"/>
                      <a:pt x="2957787" y="206443"/>
                      <a:pt x="2992781" y="204937"/>
                    </a:cubicBezTo>
                    <a:cubicBezTo>
                      <a:pt x="2987423" y="197737"/>
                      <a:pt x="2981730" y="190203"/>
                      <a:pt x="2975703" y="182333"/>
                    </a:cubicBezTo>
                    <a:lnTo>
                      <a:pt x="2997301" y="169274"/>
                    </a:lnTo>
                    <a:close/>
                    <a:moveTo>
                      <a:pt x="2385506" y="147926"/>
                    </a:moveTo>
                    <a:lnTo>
                      <a:pt x="2385506" y="165506"/>
                    </a:lnTo>
                    <a:lnTo>
                      <a:pt x="2502792" y="165506"/>
                    </a:lnTo>
                    <a:lnTo>
                      <a:pt x="2502792" y="147926"/>
                    </a:lnTo>
                    <a:close/>
                    <a:moveTo>
                      <a:pt x="2838576" y="137629"/>
                    </a:moveTo>
                    <a:lnTo>
                      <a:pt x="3069130" y="137629"/>
                    </a:lnTo>
                    <a:lnTo>
                      <a:pt x="3069130" y="169274"/>
                    </a:lnTo>
                    <a:lnTo>
                      <a:pt x="3006594" y="169274"/>
                    </a:lnTo>
                    <a:cubicBezTo>
                      <a:pt x="3022500" y="188528"/>
                      <a:pt x="3039662" y="210211"/>
                      <a:pt x="3058079" y="234321"/>
                    </a:cubicBezTo>
                    <a:lnTo>
                      <a:pt x="3027439" y="252906"/>
                    </a:lnTo>
                    <a:cubicBezTo>
                      <a:pt x="3023756" y="247548"/>
                      <a:pt x="3019905" y="241939"/>
                      <a:pt x="3015886" y="236079"/>
                    </a:cubicBezTo>
                    <a:cubicBezTo>
                      <a:pt x="2984074" y="237251"/>
                      <a:pt x="2944226" y="239260"/>
                      <a:pt x="2896340" y="242106"/>
                    </a:cubicBezTo>
                    <a:cubicBezTo>
                      <a:pt x="2889141" y="242609"/>
                      <a:pt x="2880350" y="243864"/>
                      <a:pt x="2869970" y="245874"/>
                    </a:cubicBezTo>
                    <a:lnTo>
                      <a:pt x="2854901" y="215485"/>
                    </a:lnTo>
                    <a:cubicBezTo>
                      <a:pt x="2870304" y="204434"/>
                      <a:pt x="2885541" y="189031"/>
                      <a:pt x="2900610" y="169274"/>
                    </a:cubicBezTo>
                    <a:lnTo>
                      <a:pt x="2838576" y="169274"/>
                    </a:lnTo>
                    <a:close/>
                    <a:moveTo>
                      <a:pt x="2162487" y="133611"/>
                    </a:moveTo>
                    <a:cubicBezTo>
                      <a:pt x="2171863" y="148512"/>
                      <a:pt x="2183751" y="161572"/>
                      <a:pt x="2198150" y="172790"/>
                    </a:cubicBezTo>
                    <a:cubicBezTo>
                      <a:pt x="2215563" y="160400"/>
                      <a:pt x="2229125" y="147340"/>
                      <a:pt x="2238836" y="133611"/>
                    </a:cubicBezTo>
                    <a:close/>
                    <a:moveTo>
                      <a:pt x="1033337" y="132857"/>
                    </a:moveTo>
                    <a:lnTo>
                      <a:pt x="1033337" y="164251"/>
                    </a:lnTo>
                    <a:lnTo>
                      <a:pt x="1057950" y="164251"/>
                    </a:lnTo>
                    <a:cubicBezTo>
                      <a:pt x="1051336" y="156716"/>
                      <a:pt x="1045476" y="150438"/>
                      <a:pt x="1040370" y="145415"/>
                    </a:cubicBezTo>
                    <a:lnTo>
                      <a:pt x="1054936" y="132857"/>
                    </a:lnTo>
                    <a:close/>
                    <a:moveTo>
                      <a:pt x="2729076" y="111259"/>
                    </a:moveTo>
                    <a:lnTo>
                      <a:pt x="2760218" y="111259"/>
                    </a:lnTo>
                    <a:lnTo>
                      <a:pt x="2760218" y="123062"/>
                    </a:lnTo>
                    <a:lnTo>
                      <a:pt x="2808690" y="123062"/>
                    </a:lnTo>
                    <a:lnTo>
                      <a:pt x="2808690" y="144159"/>
                    </a:lnTo>
                    <a:lnTo>
                      <a:pt x="2760218" y="144159"/>
                    </a:lnTo>
                    <a:lnTo>
                      <a:pt x="2760218" y="157721"/>
                    </a:lnTo>
                    <a:lnTo>
                      <a:pt x="2805927" y="157721"/>
                    </a:lnTo>
                    <a:lnTo>
                      <a:pt x="2805927" y="178817"/>
                    </a:lnTo>
                    <a:lnTo>
                      <a:pt x="2760218" y="178817"/>
                    </a:lnTo>
                    <a:lnTo>
                      <a:pt x="2760218" y="192379"/>
                    </a:lnTo>
                    <a:lnTo>
                      <a:pt x="2817480" y="192379"/>
                    </a:lnTo>
                    <a:lnTo>
                      <a:pt x="2817480" y="215736"/>
                    </a:lnTo>
                    <a:lnTo>
                      <a:pt x="2760218" y="215736"/>
                    </a:lnTo>
                    <a:lnTo>
                      <a:pt x="2760218" y="249139"/>
                    </a:lnTo>
                    <a:lnTo>
                      <a:pt x="2729076" y="249139"/>
                    </a:lnTo>
                    <a:lnTo>
                      <a:pt x="2729076" y="215736"/>
                    </a:lnTo>
                    <a:lnTo>
                      <a:pt x="2672819" y="215736"/>
                    </a:lnTo>
                    <a:lnTo>
                      <a:pt x="2672819" y="192379"/>
                    </a:lnTo>
                    <a:lnTo>
                      <a:pt x="2729076" y="192379"/>
                    </a:lnTo>
                    <a:lnTo>
                      <a:pt x="2729076" y="178817"/>
                    </a:lnTo>
                    <a:lnTo>
                      <a:pt x="2684120" y="178817"/>
                    </a:lnTo>
                    <a:lnTo>
                      <a:pt x="2684120" y="157721"/>
                    </a:lnTo>
                    <a:lnTo>
                      <a:pt x="2729076" y="157721"/>
                    </a:lnTo>
                    <a:lnTo>
                      <a:pt x="2729076" y="144159"/>
                    </a:lnTo>
                    <a:lnTo>
                      <a:pt x="2680102" y="144159"/>
                    </a:lnTo>
                    <a:lnTo>
                      <a:pt x="2680102" y="123062"/>
                    </a:lnTo>
                    <a:lnTo>
                      <a:pt x="2729076" y="123062"/>
                    </a:lnTo>
                    <a:close/>
                    <a:moveTo>
                      <a:pt x="781688" y="79614"/>
                    </a:moveTo>
                    <a:lnTo>
                      <a:pt x="781688" y="133862"/>
                    </a:lnTo>
                    <a:lnTo>
                      <a:pt x="838196" y="133862"/>
                    </a:lnTo>
                    <a:lnTo>
                      <a:pt x="838196" y="79614"/>
                    </a:lnTo>
                    <a:close/>
                    <a:moveTo>
                      <a:pt x="687005" y="79614"/>
                    </a:moveTo>
                    <a:lnTo>
                      <a:pt x="687005" y="133862"/>
                    </a:lnTo>
                    <a:lnTo>
                      <a:pt x="743513" y="133862"/>
                    </a:lnTo>
                    <a:lnTo>
                      <a:pt x="743513" y="79614"/>
                    </a:lnTo>
                    <a:close/>
                    <a:moveTo>
                      <a:pt x="950961" y="56257"/>
                    </a:moveTo>
                    <a:lnTo>
                      <a:pt x="1087836" y="56257"/>
                    </a:lnTo>
                    <a:lnTo>
                      <a:pt x="1087836" y="85642"/>
                    </a:lnTo>
                    <a:lnTo>
                      <a:pt x="1033337" y="85642"/>
                    </a:lnTo>
                    <a:lnTo>
                      <a:pt x="1033337" y="103473"/>
                    </a:lnTo>
                    <a:lnTo>
                      <a:pt x="1084320" y="103473"/>
                    </a:lnTo>
                    <a:lnTo>
                      <a:pt x="1084320" y="132857"/>
                    </a:lnTo>
                    <a:lnTo>
                      <a:pt x="1065610" y="132857"/>
                    </a:lnTo>
                    <a:cubicBezTo>
                      <a:pt x="1072558" y="138885"/>
                      <a:pt x="1079549" y="145331"/>
                      <a:pt x="1086581" y="152196"/>
                    </a:cubicBezTo>
                    <a:lnTo>
                      <a:pt x="1073270" y="164251"/>
                    </a:lnTo>
                    <a:lnTo>
                      <a:pt x="1090348" y="164251"/>
                    </a:lnTo>
                    <a:lnTo>
                      <a:pt x="1090348" y="193635"/>
                    </a:lnTo>
                    <a:lnTo>
                      <a:pt x="948450" y="193635"/>
                    </a:lnTo>
                    <a:lnTo>
                      <a:pt x="948450" y="164251"/>
                    </a:lnTo>
                    <a:lnTo>
                      <a:pt x="999684" y="164251"/>
                    </a:lnTo>
                    <a:lnTo>
                      <a:pt x="999684" y="132857"/>
                    </a:lnTo>
                    <a:lnTo>
                      <a:pt x="954979" y="132857"/>
                    </a:lnTo>
                    <a:lnTo>
                      <a:pt x="954979" y="103473"/>
                    </a:lnTo>
                    <a:lnTo>
                      <a:pt x="999684" y="103473"/>
                    </a:lnTo>
                    <a:lnTo>
                      <a:pt x="999684" y="85642"/>
                    </a:lnTo>
                    <a:lnTo>
                      <a:pt x="950961" y="85642"/>
                    </a:lnTo>
                    <a:close/>
                    <a:moveTo>
                      <a:pt x="2436991" y="51988"/>
                    </a:moveTo>
                    <a:lnTo>
                      <a:pt x="2436991" y="71075"/>
                    </a:lnTo>
                    <a:lnTo>
                      <a:pt x="2473408" y="71075"/>
                    </a:lnTo>
                    <a:cubicBezTo>
                      <a:pt x="2480858" y="65047"/>
                      <a:pt x="2488058" y="58685"/>
                      <a:pt x="2495006" y="51988"/>
                    </a:cubicBezTo>
                    <a:close/>
                    <a:moveTo>
                      <a:pt x="549818" y="48472"/>
                    </a:moveTo>
                    <a:cubicBezTo>
                      <a:pt x="541698" y="48472"/>
                      <a:pt x="535189" y="51695"/>
                      <a:pt x="530291" y="58141"/>
                    </a:cubicBezTo>
                    <a:cubicBezTo>
                      <a:pt x="525394" y="64587"/>
                      <a:pt x="522945" y="72540"/>
                      <a:pt x="522945" y="82000"/>
                    </a:cubicBezTo>
                    <a:cubicBezTo>
                      <a:pt x="522945" y="92297"/>
                      <a:pt x="525436" y="100376"/>
                      <a:pt x="530417" y="106236"/>
                    </a:cubicBezTo>
                    <a:cubicBezTo>
                      <a:pt x="535398" y="112096"/>
                      <a:pt x="542200" y="115026"/>
                      <a:pt x="550823" y="115026"/>
                    </a:cubicBezTo>
                    <a:cubicBezTo>
                      <a:pt x="558525" y="115026"/>
                      <a:pt x="564866" y="112221"/>
                      <a:pt x="569847" y="106612"/>
                    </a:cubicBezTo>
                    <a:cubicBezTo>
                      <a:pt x="574828" y="101003"/>
                      <a:pt x="577319" y="94055"/>
                      <a:pt x="577319" y="85767"/>
                    </a:cubicBezTo>
                    <a:cubicBezTo>
                      <a:pt x="577319" y="75805"/>
                      <a:pt x="574828" y="67098"/>
                      <a:pt x="569847" y="59648"/>
                    </a:cubicBezTo>
                    <a:cubicBezTo>
                      <a:pt x="564866" y="52197"/>
                      <a:pt x="558190" y="48472"/>
                      <a:pt x="549818" y="48472"/>
                    </a:cubicBezTo>
                    <a:close/>
                    <a:moveTo>
                      <a:pt x="228856" y="48472"/>
                    </a:moveTo>
                    <a:cubicBezTo>
                      <a:pt x="209183" y="48472"/>
                      <a:pt x="199346" y="72331"/>
                      <a:pt x="199346" y="120049"/>
                    </a:cubicBezTo>
                    <a:cubicBezTo>
                      <a:pt x="199346" y="164920"/>
                      <a:pt x="208932" y="187356"/>
                      <a:pt x="228103" y="187356"/>
                    </a:cubicBezTo>
                    <a:cubicBezTo>
                      <a:pt x="246939" y="187356"/>
                      <a:pt x="256357" y="164251"/>
                      <a:pt x="256357" y="118040"/>
                    </a:cubicBezTo>
                    <a:cubicBezTo>
                      <a:pt x="256357" y="71661"/>
                      <a:pt x="247190" y="48472"/>
                      <a:pt x="228856" y="48472"/>
                    </a:cubicBezTo>
                    <a:close/>
                    <a:moveTo>
                      <a:pt x="1895769" y="48221"/>
                    </a:moveTo>
                    <a:lnTo>
                      <a:pt x="1895769" y="109752"/>
                    </a:lnTo>
                    <a:lnTo>
                      <a:pt x="1962323" y="109752"/>
                    </a:lnTo>
                    <a:lnTo>
                      <a:pt x="1962323" y="48221"/>
                    </a:lnTo>
                    <a:close/>
                    <a:moveTo>
                      <a:pt x="2721541" y="45960"/>
                    </a:moveTo>
                    <a:cubicBezTo>
                      <a:pt x="2721207" y="46295"/>
                      <a:pt x="2720955" y="46630"/>
                      <a:pt x="2720788" y="46965"/>
                    </a:cubicBezTo>
                    <a:cubicBezTo>
                      <a:pt x="2726983" y="54164"/>
                      <a:pt x="2734685" y="60778"/>
                      <a:pt x="2743894" y="66805"/>
                    </a:cubicBezTo>
                    <a:cubicBezTo>
                      <a:pt x="2753605" y="60610"/>
                      <a:pt x="2761809" y="53662"/>
                      <a:pt x="2768506" y="45960"/>
                    </a:cubicBezTo>
                    <a:close/>
                    <a:moveTo>
                      <a:pt x="941669" y="41942"/>
                    </a:moveTo>
                    <a:lnTo>
                      <a:pt x="941669" y="207197"/>
                    </a:lnTo>
                    <a:lnTo>
                      <a:pt x="1098385" y="207197"/>
                    </a:lnTo>
                    <a:lnTo>
                      <a:pt x="1098385" y="41942"/>
                    </a:lnTo>
                    <a:close/>
                    <a:moveTo>
                      <a:pt x="2953602" y="37672"/>
                    </a:moveTo>
                    <a:cubicBezTo>
                      <a:pt x="2941714" y="53244"/>
                      <a:pt x="2924971" y="69149"/>
                      <a:pt x="2903372" y="85390"/>
                    </a:cubicBezTo>
                    <a:lnTo>
                      <a:pt x="3001822" y="85390"/>
                    </a:lnTo>
                    <a:cubicBezTo>
                      <a:pt x="2982902" y="70656"/>
                      <a:pt x="2966829" y="54750"/>
                      <a:pt x="2953602" y="37672"/>
                    </a:cubicBezTo>
                    <a:close/>
                    <a:moveTo>
                      <a:pt x="1591034" y="20594"/>
                    </a:moveTo>
                    <a:lnTo>
                      <a:pt x="1743480" y="20594"/>
                    </a:lnTo>
                    <a:lnTo>
                      <a:pt x="1743480" y="54499"/>
                    </a:lnTo>
                    <a:lnTo>
                      <a:pt x="1687977" y="54499"/>
                    </a:lnTo>
                    <a:lnTo>
                      <a:pt x="1687977" y="215108"/>
                    </a:lnTo>
                    <a:lnTo>
                      <a:pt x="1646412" y="215108"/>
                    </a:lnTo>
                    <a:lnTo>
                      <a:pt x="1646412" y="54499"/>
                    </a:lnTo>
                    <a:lnTo>
                      <a:pt x="1591034" y="54499"/>
                    </a:lnTo>
                    <a:close/>
                    <a:moveTo>
                      <a:pt x="1466367" y="20594"/>
                    </a:moveTo>
                    <a:lnTo>
                      <a:pt x="1576997" y="20594"/>
                    </a:lnTo>
                    <a:lnTo>
                      <a:pt x="1576997" y="54499"/>
                    </a:lnTo>
                    <a:lnTo>
                      <a:pt x="1507806" y="54499"/>
                    </a:lnTo>
                    <a:lnTo>
                      <a:pt x="1507806" y="100334"/>
                    </a:lnTo>
                    <a:lnTo>
                      <a:pt x="1572100" y="100334"/>
                    </a:lnTo>
                    <a:lnTo>
                      <a:pt x="1572100" y="134113"/>
                    </a:lnTo>
                    <a:lnTo>
                      <a:pt x="1507806" y="134113"/>
                    </a:lnTo>
                    <a:lnTo>
                      <a:pt x="1507806" y="181203"/>
                    </a:lnTo>
                    <a:lnTo>
                      <a:pt x="1581518" y="181203"/>
                    </a:lnTo>
                    <a:lnTo>
                      <a:pt x="1581518" y="215108"/>
                    </a:lnTo>
                    <a:lnTo>
                      <a:pt x="1466367" y="215108"/>
                    </a:lnTo>
                    <a:close/>
                    <a:moveTo>
                      <a:pt x="1247292" y="20594"/>
                    </a:moveTo>
                    <a:lnTo>
                      <a:pt x="1292498" y="20594"/>
                    </a:lnTo>
                    <a:lnTo>
                      <a:pt x="1371861" y="142903"/>
                    </a:lnTo>
                    <a:cubicBezTo>
                      <a:pt x="1377135" y="151024"/>
                      <a:pt x="1380358" y="156172"/>
                      <a:pt x="1381530" y="158349"/>
                    </a:cubicBezTo>
                    <a:lnTo>
                      <a:pt x="1382158" y="158349"/>
                    </a:lnTo>
                    <a:cubicBezTo>
                      <a:pt x="1381321" y="153661"/>
                      <a:pt x="1380902" y="144703"/>
                      <a:pt x="1380902" y="131476"/>
                    </a:cubicBezTo>
                    <a:lnTo>
                      <a:pt x="1380902" y="20594"/>
                    </a:lnTo>
                    <a:lnTo>
                      <a:pt x="1420207" y="20594"/>
                    </a:lnTo>
                    <a:lnTo>
                      <a:pt x="1420207" y="215108"/>
                    </a:lnTo>
                    <a:lnTo>
                      <a:pt x="1377763" y="215108"/>
                    </a:lnTo>
                    <a:lnTo>
                      <a:pt x="1295387" y="89283"/>
                    </a:lnTo>
                    <a:cubicBezTo>
                      <a:pt x="1291117" y="82753"/>
                      <a:pt x="1288020" y="77479"/>
                      <a:pt x="1286094" y="73461"/>
                    </a:cubicBezTo>
                    <a:lnTo>
                      <a:pt x="1285466" y="73461"/>
                    </a:lnTo>
                    <a:cubicBezTo>
                      <a:pt x="1286220" y="80158"/>
                      <a:pt x="1286597" y="90497"/>
                      <a:pt x="1286597" y="104478"/>
                    </a:cubicBezTo>
                    <a:lnTo>
                      <a:pt x="1286597" y="215108"/>
                    </a:lnTo>
                    <a:lnTo>
                      <a:pt x="1247292" y="215108"/>
                    </a:lnTo>
                    <a:close/>
                    <a:moveTo>
                      <a:pt x="551074" y="17329"/>
                    </a:moveTo>
                    <a:cubicBezTo>
                      <a:pt x="572087" y="17329"/>
                      <a:pt x="588579" y="25324"/>
                      <a:pt x="600550" y="41314"/>
                    </a:cubicBezTo>
                    <a:cubicBezTo>
                      <a:pt x="612521" y="57304"/>
                      <a:pt x="618507" y="79614"/>
                      <a:pt x="618507" y="108245"/>
                    </a:cubicBezTo>
                    <a:cubicBezTo>
                      <a:pt x="618507" y="142233"/>
                      <a:pt x="611286" y="169106"/>
                      <a:pt x="596845" y="188863"/>
                    </a:cubicBezTo>
                    <a:cubicBezTo>
                      <a:pt x="582405" y="208620"/>
                      <a:pt x="561622" y="218499"/>
                      <a:pt x="534498" y="218499"/>
                    </a:cubicBezTo>
                    <a:cubicBezTo>
                      <a:pt x="519178" y="218499"/>
                      <a:pt x="505742" y="216029"/>
                      <a:pt x="494189" y="211090"/>
                    </a:cubicBezTo>
                    <a:lnTo>
                      <a:pt x="494189" y="177310"/>
                    </a:lnTo>
                    <a:cubicBezTo>
                      <a:pt x="504570" y="184008"/>
                      <a:pt x="516792" y="187356"/>
                      <a:pt x="530857" y="187356"/>
                    </a:cubicBezTo>
                    <a:cubicBezTo>
                      <a:pt x="562250" y="187356"/>
                      <a:pt x="578282" y="166930"/>
                      <a:pt x="578951" y="126076"/>
                    </a:cubicBezTo>
                    <a:lnTo>
                      <a:pt x="578198" y="125825"/>
                    </a:lnTo>
                    <a:cubicBezTo>
                      <a:pt x="569659" y="138969"/>
                      <a:pt x="556473" y="145540"/>
                      <a:pt x="538642" y="145540"/>
                    </a:cubicBezTo>
                    <a:cubicBezTo>
                      <a:pt x="522485" y="145540"/>
                      <a:pt x="509195" y="139868"/>
                      <a:pt x="498772" y="128525"/>
                    </a:cubicBezTo>
                    <a:cubicBezTo>
                      <a:pt x="488350" y="117181"/>
                      <a:pt x="483138" y="102887"/>
                      <a:pt x="483138" y="85642"/>
                    </a:cubicBezTo>
                    <a:cubicBezTo>
                      <a:pt x="483138" y="65382"/>
                      <a:pt x="489417" y="48932"/>
                      <a:pt x="501974" y="36291"/>
                    </a:cubicBezTo>
                    <a:cubicBezTo>
                      <a:pt x="514532" y="23650"/>
                      <a:pt x="530898" y="17329"/>
                      <a:pt x="551074" y="17329"/>
                    </a:cubicBezTo>
                    <a:close/>
                    <a:moveTo>
                      <a:pt x="230615" y="17329"/>
                    </a:moveTo>
                    <a:cubicBezTo>
                      <a:pt x="275319" y="17329"/>
                      <a:pt x="297671" y="50397"/>
                      <a:pt x="297671" y="116533"/>
                    </a:cubicBezTo>
                    <a:cubicBezTo>
                      <a:pt x="297671" y="149098"/>
                      <a:pt x="291601" y="174234"/>
                      <a:pt x="279462" y="191940"/>
                    </a:cubicBezTo>
                    <a:cubicBezTo>
                      <a:pt x="267324" y="209646"/>
                      <a:pt x="249785" y="218499"/>
                      <a:pt x="226847" y="218499"/>
                    </a:cubicBezTo>
                    <a:cubicBezTo>
                      <a:pt x="181138" y="218499"/>
                      <a:pt x="158284" y="186017"/>
                      <a:pt x="158284" y="121053"/>
                    </a:cubicBezTo>
                    <a:cubicBezTo>
                      <a:pt x="158284" y="87400"/>
                      <a:pt x="164479" y="61699"/>
                      <a:pt x="176869" y="43951"/>
                    </a:cubicBezTo>
                    <a:cubicBezTo>
                      <a:pt x="189259" y="26203"/>
                      <a:pt x="207174" y="17329"/>
                      <a:pt x="230615" y="17329"/>
                    </a:cubicBezTo>
                    <a:close/>
                    <a:moveTo>
                      <a:pt x="65927" y="17329"/>
                    </a:moveTo>
                    <a:cubicBezTo>
                      <a:pt x="85349" y="17329"/>
                      <a:pt x="100711" y="22290"/>
                      <a:pt x="112012" y="32210"/>
                    </a:cubicBezTo>
                    <a:cubicBezTo>
                      <a:pt x="123314" y="42130"/>
                      <a:pt x="128965" y="55797"/>
                      <a:pt x="128965" y="73210"/>
                    </a:cubicBezTo>
                    <a:cubicBezTo>
                      <a:pt x="128965" y="82921"/>
                      <a:pt x="127332" y="91690"/>
                      <a:pt x="124067" y="99517"/>
                    </a:cubicBezTo>
                    <a:cubicBezTo>
                      <a:pt x="120803" y="107345"/>
                      <a:pt x="116072" y="114691"/>
                      <a:pt x="109877" y="121556"/>
                    </a:cubicBezTo>
                    <a:cubicBezTo>
                      <a:pt x="103683" y="128420"/>
                      <a:pt x="93762" y="136666"/>
                      <a:pt x="80117" y="146294"/>
                    </a:cubicBezTo>
                    <a:cubicBezTo>
                      <a:pt x="66973" y="155670"/>
                      <a:pt x="58141" y="162911"/>
                      <a:pt x="53621" y="168018"/>
                    </a:cubicBezTo>
                    <a:cubicBezTo>
                      <a:pt x="49100" y="173125"/>
                      <a:pt x="46839" y="177561"/>
                      <a:pt x="46839" y="181329"/>
                    </a:cubicBezTo>
                    <a:lnTo>
                      <a:pt x="129342" y="181329"/>
                    </a:lnTo>
                    <a:lnTo>
                      <a:pt x="129342" y="215108"/>
                    </a:lnTo>
                    <a:lnTo>
                      <a:pt x="0" y="215108"/>
                    </a:lnTo>
                    <a:lnTo>
                      <a:pt x="0" y="200667"/>
                    </a:lnTo>
                    <a:cubicBezTo>
                      <a:pt x="0" y="190537"/>
                      <a:pt x="1863" y="181287"/>
                      <a:pt x="5588" y="172915"/>
                    </a:cubicBezTo>
                    <a:cubicBezTo>
                      <a:pt x="9314" y="164544"/>
                      <a:pt x="14442" y="156737"/>
                      <a:pt x="20971" y="149496"/>
                    </a:cubicBezTo>
                    <a:cubicBezTo>
                      <a:pt x="27501" y="142254"/>
                      <a:pt x="37631" y="133778"/>
                      <a:pt x="51360" y="124067"/>
                    </a:cubicBezTo>
                    <a:cubicBezTo>
                      <a:pt x="63917" y="114691"/>
                      <a:pt x="72708" y="106382"/>
                      <a:pt x="77731" y="99141"/>
                    </a:cubicBezTo>
                    <a:cubicBezTo>
                      <a:pt x="82754" y="91899"/>
                      <a:pt x="85265" y="84218"/>
                      <a:pt x="85265" y="76098"/>
                    </a:cubicBezTo>
                    <a:cubicBezTo>
                      <a:pt x="85265" y="58601"/>
                      <a:pt x="75722" y="49853"/>
                      <a:pt x="56634" y="49853"/>
                    </a:cubicBezTo>
                    <a:cubicBezTo>
                      <a:pt x="39891" y="49853"/>
                      <a:pt x="23901" y="56550"/>
                      <a:pt x="8665" y="69945"/>
                    </a:cubicBezTo>
                    <a:lnTo>
                      <a:pt x="8665" y="33780"/>
                    </a:lnTo>
                    <a:cubicBezTo>
                      <a:pt x="25659" y="22813"/>
                      <a:pt x="44747" y="17329"/>
                      <a:pt x="65927" y="17329"/>
                    </a:cubicBezTo>
                    <a:close/>
                    <a:moveTo>
                      <a:pt x="393670" y="16325"/>
                    </a:moveTo>
                    <a:lnTo>
                      <a:pt x="419538" y="16325"/>
                    </a:lnTo>
                    <a:lnTo>
                      <a:pt x="419538" y="215108"/>
                    </a:lnTo>
                    <a:lnTo>
                      <a:pt x="378726" y="215108"/>
                    </a:lnTo>
                    <a:lnTo>
                      <a:pt x="378726" y="62034"/>
                    </a:lnTo>
                    <a:cubicBezTo>
                      <a:pt x="373703" y="66387"/>
                      <a:pt x="366839" y="70301"/>
                      <a:pt x="358132" y="73775"/>
                    </a:cubicBezTo>
                    <a:cubicBezTo>
                      <a:pt x="349426" y="77249"/>
                      <a:pt x="341431" y="79405"/>
                      <a:pt x="334148" y="80242"/>
                    </a:cubicBezTo>
                    <a:lnTo>
                      <a:pt x="334148" y="45458"/>
                    </a:lnTo>
                    <a:cubicBezTo>
                      <a:pt x="357086" y="38761"/>
                      <a:pt x="376927" y="29050"/>
                      <a:pt x="393670" y="16325"/>
                    </a:cubicBezTo>
                    <a:close/>
                    <a:moveTo>
                      <a:pt x="1814899" y="15571"/>
                    </a:moveTo>
                    <a:lnTo>
                      <a:pt x="2039174" y="15571"/>
                    </a:lnTo>
                    <a:lnTo>
                      <a:pt x="2039174" y="48221"/>
                    </a:lnTo>
                    <a:lnTo>
                      <a:pt x="1998739" y="48221"/>
                    </a:lnTo>
                    <a:lnTo>
                      <a:pt x="1998739" y="109752"/>
                    </a:lnTo>
                    <a:lnTo>
                      <a:pt x="2049722" y="109752"/>
                    </a:lnTo>
                    <a:lnTo>
                      <a:pt x="2049722" y="142401"/>
                    </a:lnTo>
                    <a:lnTo>
                      <a:pt x="1998739" y="142401"/>
                    </a:lnTo>
                    <a:lnTo>
                      <a:pt x="1998739" y="245371"/>
                    </a:lnTo>
                    <a:lnTo>
                      <a:pt x="1962323" y="245371"/>
                    </a:lnTo>
                    <a:lnTo>
                      <a:pt x="1962323" y="142401"/>
                    </a:lnTo>
                    <a:lnTo>
                      <a:pt x="1895015" y="142401"/>
                    </a:lnTo>
                    <a:cubicBezTo>
                      <a:pt x="1893341" y="172873"/>
                      <a:pt x="1887627" y="195749"/>
                      <a:pt x="1877874" y="211027"/>
                    </a:cubicBezTo>
                    <a:cubicBezTo>
                      <a:pt x="1868121" y="226305"/>
                      <a:pt x="1853241" y="239427"/>
                      <a:pt x="1833233" y="250394"/>
                    </a:cubicBezTo>
                    <a:cubicBezTo>
                      <a:pt x="1823857" y="242190"/>
                      <a:pt x="1813309" y="233651"/>
                      <a:pt x="1801588" y="224777"/>
                    </a:cubicBezTo>
                    <a:cubicBezTo>
                      <a:pt x="1817076" y="216489"/>
                      <a:pt x="1829947" y="206569"/>
                      <a:pt x="1840202" y="195016"/>
                    </a:cubicBezTo>
                    <a:cubicBezTo>
                      <a:pt x="1850457" y="183463"/>
                      <a:pt x="1856380" y="165925"/>
                      <a:pt x="1857971" y="142401"/>
                    </a:cubicBezTo>
                    <a:lnTo>
                      <a:pt x="1801086" y="142401"/>
                    </a:lnTo>
                    <a:lnTo>
                      <a:pt x="1801086" y="109752"/>
                    </a:lnTo>
                    <a:lnTo>
                      <a:pt x="1859352" y="109752"/>
                    </a:lnTo>
                    <a:lnTo>
                      <a:pt x="1859352" y="48221"/>
                    </a:lnTo>
                    <a:lnTo>
                      <a:pt x="1814899" y="48221"/>
                    </a:lnTo>
                    <a:close/>
                    <a:moveTo>
                      <a:pt x="905755" y="11051"/>
                    </a:moveTo>
                    <a:lnTo>
                      <a:pt x="1134299" y="11051"/>
                    </a:lnTo>
                    <a:lnTo>
                      <a:pt x="1134299" y="246878"/>
                    </a:lnTo>
                    <a:lnTo>
                      <a:pt x="1098385" y="246878"/>
                    </a:lnTo>
                    <a:lnTo>
                      <a:pt x="1098385" y="238088"/>
                    </a:lnTo>
                    <a:lnTo>
                      <a:pt x="941669" y="238088"/>
                    </a:lnTo>
                    <a:lnTo>
                      <a:pt x="941669" y="247129"/>
                    </a:lnTo>
                    <a:lnTo>
                      <a:pt x="905755" y="247129"/>
                    </a:lnTo>
                    <a:close/>
                    <a:moveTo>
                      <a:pt x="2938031" y="1507"/>
                    </a:moveTo>
                    <a:lnTo>
                      <a:pt x="2981228" y="1507"/>
                    </a:lnTo>
                    <a:lnTo>
                      <a:pt x="2974196" y="10046"/>
                    </a:lnTo>
                    <a:cubicBezTo>
                      <a:pt x="2995794" y="41691"/>
                      <a:pt x="3030620" y="68647"/>
                      <a:pt x="3078673" y="90916"/>
                    </a:cubicBezTo>
                    <a:cubicBezTo>
                      <a:pt x="3069799" y="101799"/>
                      <a:pt x="3062265" y="111677"/>
                      <a:pt x="3056070" y="120551"/>
                    </a:cubicBezTo>
                    <a:cubicBezTo>
                      <a:pt x="3043512" y="113854"/>
                      <a:pt x="3031792" y="106822"/>
                      <a:pt x="3020909" y="99455"/>
                    </a:cubicBezTo>
                    <a:lnTo>
                      <a:pt x="3020909" y="116533"/>
                    </a:lnTo>
                    <a:lnTo>
                      <a:pt x="2886294" y="116533"/>
                    </a:lnTo>
                    <a:lnTo>
                      <a:pt x="2886294" y="97948"/>
                    </a:lnTo>
                    <a:cubicBezTo>
                      <a:pt x="2875411" y="105315"/>
                      <a:pt x="2863691" y="112682"/>
                      <a:pt x="2851134" y="120049"/>
                    </a:cubicBezTo>
                    <a:cubicBezTo>
                      <a:pt x="2846278" y="113184"/>
                      <a:pt x="2838744" y="103306"/>
                      <a:pt x="2828530" y="90413"/>
                    </a:cubicBezTo>
                    <a:cubicBezTo>
                      <a:pt x="2883448" y="61448"/>
                      <a:pt x="2919948" y="31812"/>
                      <a:pt x="2938031" y="1507"/>
                    </a:cubicBezTo>
                    <a:close/>
                    <a:moveTo>
                      <a:pt x="2718528" y="1256"/>
                    </a:moveTo>
                    <a:lnTo>
                      <a:pt x="2753186" y="5274"/>
                    </a:lnTo>
                    <a:cubicBezTo>
                      <a:pt x="2749670" y="10297"/>
                      <a:pt x="2746070" y="15153"/>
                      <a:pt x="2742387" y="19841"/>
                    </a:cubicBezTo>
                    <a:lnTo>
                      <a:pt x="2803667" y="19841"/>
                    </a:lnTo>
                    <a:lnTo>
                      <a:pt x="2803667" y="44202"/>
                    </a:lnTo>
                    <a:cubicBezTo>
                      <a:pt x="2796132" y="57429"/>
                      <a:pt x="2785919" y="69233"/>
                      <a:pt x="2773027" y="79614"/>
                    </a:cubicBezTo>
                    <a:cubicBezTo>
                      <a:pt x="2787258" y="83800"/>
                      <a:pt x="2803750" y="86981"/>
                      <a:pt x="2822503" y="89158"/>
                    </a:cubicBezTo>
                    <a:cubicBezTo>
                      <a:pt x="2820159" y="96859"/>
                      <a:pt x="2817480" y="106487"/>
                      <a:pt x="2814466" y="118040"/>
                    </a:cubicBezTo>
                    <a:cubicBezTo>
                      <a:pt x="2785835" y="113017"/>
                      <a:pt x="2762562" y="106319"/>
                      <a:pt x="2744647" y="97948"/>
                    </a:cubicBezTo>
                    <a:cubicBezTo>
                      <a:pt x="2725057" y="107994"/>
                      <a:pt x="2701784" y="116114"/>
                      <a:pt x="2674828" y="122309"/>
                    </a:cubicBezTo>
                    <a:cubicBezTo>
                      <a:pt x="2671647" y="113770"/>
                      <a:pt x="2668466" y="106068"/>
                      <a:pt x="2665284" y="99203"/>
                    </a:cubicBezTo>
                    <a:lnTo>
                      <a:pt x="2665284" y="225782"/>
                    </a:lnTo>
                    <a:lnTo>
                      <a:pt x="2643686" y="225782"/>
                    </a:lnTo>
                    <a:lnTo>
                      <a:pt x="2643686" y="214731"/>
                    </a:lnTo>
                    <a:lnTo>
                      <a:pt x="2577885" y="219754"/>
                    </a:lnTo>
                    <a:lnTo>
                      <a:pt x="2577885" y="44704"/>
                    </a:lnTo>
                    <a:lnTo>
                      <a:pt x="2599484" y="44704"/>
                    </a:lnTo>
                    <a:lnTo>
                      <a:pt x="2599484" y="189114"/>
                    </a:lnTo>
                    <a:lnTo>
                      <a:pt x="2608274" y="188361"/>
                    </a:lnTo>
                    <a:lnTo>
                      <a:pt x="2608274" y="4019"/>
                    </a:lnTo>
                    <a:lnTo>
                      <a:pt x="2634896" y="4019"/>
                    </a:lnTo>
                    <a:lnTo>
                      <a:pt x="2634896" y="186352"/>
                    </a:lnTo>
                    <a:lnTo>
                      <a:pt x="2643686" y="185598"/>
                    </a:lnTo>
                    <a:lnTo>
                      <a:pt x="2643686" y="44704"/>
                    </a:lnTo>
                    <a:lnTo>
                      <a:pt x="2665284" y="44704"/>
                    </a:lnTo>
                    <a:lnTo>
                      <a:pt x="2665284" y="95687"/>
                    </a:lnTo>
                    <a:cubicBezTo>
                      <a:pt x="2685209" y="91837"/>
                      <a:pt x="2702789" y="86730"/>
                      <a:pt x="2718025" y="80367"/>
                    </a:cubicBezTo>
                    <a:cubicBezTo>
                      <a:pt x="2712668" y="75847"/>
                      <a:pt x="2707812" y="71159"/>
                      <a:pt x="2703459" y="66303"/>
                    </a:cubicBezTo>
                    <a:cubicBezTo>
                      <a:pt x="2698436" y="71494"/>
                      <a:pt x="2693329" y="76600"/>
                      <a:pt x="2688139" y="81623"/>
                    </a:cubicBezTo>
                    <a:cubicBezTo>
                      <a:pt x="2681776" y="74089"/>
                      <a:pt x="2675581" y="67726"/>
                      <a:pt x="2669554" y="62536"/>
                    </a:cubicBezTo>
                    <a:cubicBezTo>
                      <a:pt x="2687134" y="46295"/>
                      <a:pt x="2703459" y="25868"/>
                      <a:pt x="2718528" y="1256"/>
                    </a:cubicBezTo>
                    <a:close/>
                    <a:moveTo>
                      <a:pt x="2151186" y="754"/>
                    </a:moveTo>
                    <a:lnTo>
                      <a:pt x="2187602" y="3767"/>
                    </a:lnTo>
                    <a:lnTo>
                      <a:pt x="2177054" y="50481"/>
                    </a:lnTo>
                    <a:lnTo>
                      <a:pt x="2247375" y="50481"/>
                    </a:lnTo>
                    <a:cubicBezTo>
                      <a:pt x="2237999" y="41272"/>
                      <a:pt x="2228372" y="32063"/>
                      <a:pt x="2218493" y="22855"/>
                    </a:cubicBezTo>
                    <a:lnTo>
                      <a:pt x="2240594" y="2009"/>
                    </a:lnTo>
                    <a:cubicBezTo>
                      <a:pt x="2255998" y="13897"/>
                      <a:pt x="2269057" y="24696"/>
                      <a:pt x="2279773" y="34407"/>
                    </a:cubicBezTo>
                    <a:lnTo>
                      <a:pt x="2263951" y="50481"/>
                    </a:lnTo>
                    <a:lnTo>
                      <a:pt x="2306395" y="50481"/>
                    </a:lnTo>
                    <a:lnTo>
                      <a:pt x="2306395" y="81372"/>
                    </a:lnTo>
                    <a:lnTo>
                      <a:pt x="2167510" y="81372"/>
                    </a:lnTo>
                    <a:cubicBezTo>
                      <a:pt x="2164999" y="88404"/>
                      <a:pt x="2162069" y="96106"/>
                      <a:pt x="2158720" y="104478"/>
                    </a:cubicBezTo>
                    <a:lnTo>
                      <a:pt x="2280778" y="104478"/>
                    </a:lnTo>
                    <a:lnTo>
                      <a:pt x="2280778" y="132355"/>
                    </a:lnTo>
                    <a:cubicBezTo>
                      <a:pt x="2267885" y="154623"/>
                      <a:pt x="2251142" y="174129"/>
                      <a:pt x="2230548" y="190872"/>
                    </a:cubicBezTo>
                    <a:cubicBezTo>
                      <a:pt x="2249635" y="199411"/>
                      <a:pt x="2275169" y="206109"/>
                      <a:pt x="2307148" y="210964"/>
                    </a:cubicBezTo>
                    <a:cubicBezTo>
                      <a:pt x="2299781" y="223019"/>
                      <a:pt x="2292665" y="235242"/>
                      <a:pt x="2285801" y="247632"/>
                    </a:cubicBezTo>
                    <a:cubicBezTo>
                      <a:pt x="2251645" y="239930"/>
                      <a:pt x="2222595" y="228461"/>
                      <a:pt x="2198652" y="213224"/>
                    </a:cubicBezTo>
                    <a:cubicBezTo>
                      <a:pt x="2174040" y="227624"/>
                      <a:pt x="2144907" y="239930"/>
                      <a:pt x="2111253" y="250143"/>
                    </a:cubicBezTo>
                    <a:cubicBezTo>
                      <a:pt x="2105226" y="239093"/>
                      <a:pt x="2098863" y="228293"/>
                      <a:pt x="2092166" y="217745"/>
                    </a:cubicBezTo>
                    <a:cubicBezTo>
                      <a:pt x="2120127" y="209876"/>
                      <a:pt x="2145325" y="200751"/>
                      <a:pt x="2167761" y="190370"/>
                    </a:cubicBezTo>
                    <a:cubicBezTo>
                      <a:pt x="2155539" y="178985"/>
                      <a:pt x="2144488" y="165925"/>
                      <a:pt x="2134610" y="151191"/>
                    </a:cubicBezTo>
                    <a:cubicBezTo>
                      <a:pt x="2115188" y="182166"/>
                      <a:pt x="2092919" y="208453"/>
                      <a:pt x="2067805" y="230051"/>
                    </a:cubicBezTo>
                    <a:cubicBezTo>
                      <a:pt x="2064289" y="214313"/>
                      <a:pt x="2060605" y="200332"/>
                      <a:pt x="2056754" y="188110"/>
                    </a:cubicBezTo>
                    <a:cubicBezTo>
                      <a:pt x="2089403" y="157470"/>
                      <a:pt x="2113765" y="121890"/>
                      <a:pt x="2129838" y="81372"/>
                    </a:cubicBezTo>
                    <a:lnTo>
                      <a:pt x="2066800" y="81372"/>
                    </a:lnTo>
                    <a:lnTo>
                      <a:pt x="2066800" y="51234"/>
                    </a:lnTo>
                    <a:cubicBezTo>
                      <a:pt x="2071488" y="37505"/>
                      <a:pt x="2075674" y="23106"/>
                      <a:pt x="2079357" y="8037"/>
                    </a:cubicBezTo>
                    <a:lnTo>
                      <a:pt x="2113765" y="11804"/>
                    </a:lnTo>
                    <a:cubicBezTo>
                      <a:pt x="2111253" y="22185"/>
                      <a:pt x="2107821" y="35077"/>
                      <a:pt x="2103468" y="50481"/>
                    </a:cubicBezTo>
                    <a:lnTo>
                      <a:pt x="2139633" y="50481"/>
                    </a:lnTo>
                    <a:cubicBezTo>
                      <a:pt x="2143484" y="36249"/>
                      <a:pt x="2147335" y="19673"/>
                      <a:pt x="2151186" y="754"/>
                    </a:cubicBezTo>
                    <a:close/>
                    <a:moveTo>
                      <a:pt x="743513" y="503"/>
                    </a:moveTo>
                    <a:lnTo>
                      <a:pt x="781688" y="503"/>
                    </a:lnTo>
                    <a:lnTo>
                      <a:pt x="781688" y="44956"/>
                    </a:lnTo>
                    <a:lnTo>
                      <a:pt x="875366" y="44956"/>
                    </a:lnTo>
                    <a:lnTo>
                      <a:pt x="875366" y="185849"/>
                    </a:lnTo>
                    <a:lnTo>
                      <a:pt x="838196" y="185849"/>
                    </a:lnTo>
                    <a:lnTo>
                      <a:pt x="838196" y="168520"/>
                    </a:lnTo>
                    <a:lnTo>
                      <a:pt x="781688" y="168520"/>
                    </a:lnTo>
                    <a:lnTo>
                      <a:pt x="781688" y="249390"/>
                    </a:lnTo>
                    <a:lnTo>
                      <a:pt x="743513" y="249390"/>
                    </a:lnTo>
                    <a:lnTo>
                      <a:pt x="743513" y="168520"/>
                    </a:lnTo>
                    <a:lnTo>
                      <a:pt x="687005" y="168520"/>
                    </a:lnTo>
                    <a:lnTo>
                      <a:pt x="687005" y="186603"/>
                    </a:lnTo>
                    <a:lnTo>
                      <a:pt x="649835" y="186603"/>
                    </a:lnTo>
                    <a:lnTo>
                      <a:pt x="649835" y="44956"/>
                    </a:lnTo>
                    <a:lnTo>
                      <a:pt x="743513" y="44956"/>
                    </a:lnTo>
                    <a:close/>
                    <a:moveTo>
                      <a:pt x="2402835" y="0"/>
                    </a:moveTo>
                    <a:lnTo>
                      <a:pt x="2436991" y="0"/>
                    </a:lnTo>
                    <a:lnTo>
                      <a:pt x="2436991" y="22352"/>
                    </a:lnTo>
                    <a:lnTo>
                      <a:pt x="2497267" y="22352"/>
                    </a:lnTo>
                    <a:lnTo>
                      <a:pt x="2497267" y="49853"/>
                    </a:lnTo>
                    <a:cubicBezTo>
                      <a:pt x="2508820" y="38468"/>
                      <a:pt x="2519786" y="26120"/>
                      <a:pt x="2530167" y="12809"/>
                    </a:cubicBezTo>
                    <a:lnTo>
                      <a:pt x="2555533" y="32147"/>
                    </a:lnTo>
                    <a:cubicBezTo>
                      <a:pt x="2543645" y="46295"/>
                      <a:pt x="2531214" y="59271"/>
                      <a:pt x="2518238" y="71075"/>
                    </a:cubicBezTo>
                    <a:lnTo>
                      <a:pt x="2564574" y="71075"/>
                    </a:lnTo>
                    <a:lnTo>
                      <a:pt x="2564574" y="100710"/>
                    </a:lnTo>
                    <a:lnTo>
                      <a:pt x="2480817" y="100710"/>
                    </a:lnTo>
                    <a:cubicBezTo>
                      <a:pt x="2470603" y="107742"/>
                      <a:pt x="2460055" y="114105"/>
                      <a:pt x="2449172" y="119798"/>
                    </a:cubicBezTo>
                    <a:lnTo>
                      <a:pt x="2536948" y="119798"/>
                    </a:lnTo>
                    <a:lnTo>
                      <a:pt x="2536948" y="249139"/>
                    </a:lnTo>
                    <a:lnTo>
                      <a:pt x="2502792" y="249139"/>
                    </a:lnTo>
                    <a:lnTo>
                      <a:pt x="2502792" y="238590"/>
                    </a:lnTo>
                    <a:lnTo>
                      <a:pt x="2385506" y="238590"/>
                    </a:lnTo>
                    <a:lnTo>
                      <a:pt x="2385506" y="249139"/>
                    </a:lnTo>
                    <a:lnTo>
                      <a:pt x="2351350" y="249139"/>
                    </a:lnTo>
                    <a:lnTo>
                      <a:pt x="2351350" y="158474"/>
                    </a:lnTo>
                    <a:cubicBezTo>
                      <a:pt x="2342727" y="161153"/>
                      <a:pt x="2333853" y="163748"/>
                      <a:pt x="2324728" y="166260"/>
                    </a:cubicBezTo>
                    <a:cubicBezTo>
                      <a:pt x="2322384" y="157219"/>
                      <a:pt x="2318952" y="146754"/>
                      <a:pt x="2314431" y="134866"/>
                    </a:cubicBezTo>
                    <a:cubicBezTo>
                      <a:pt x="2360475" y="126495"/>
                      <a:pt x="2398273" y="115110"/>
                      <a:pt x="2427824" y="100710"/>
                    </a:cubicBezTo>
                    <a:lnTo>
                      <a:pt x="2316441" y="100710"/>
                    </a:lnTo>
                    <a:lnTo>
                      <a:pt x="2316441" y="71075"/>
                    </a:lnTo>
                    <a:lnTo>
                      <a:pt x="2402835" y="71075"/>
                    </a:lnTo>
                    <a:lnTo>
                      <a:pt x="2402835" y="51988"/>
                    </a:lnTo>
                    <a:lnTo>
                      <a:pt x="2336784" y="51988"/>
                    </a:lnTo>
                    <a:lnTo>
                      <a:pt x="2336784" y="22352"/>
                    </a:lnTo>
                    <a:lnTo>
                      <a:pt x="2402835" y="2235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63995" tIns="31997" rIns="63995" bIns="3199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B5E133D9-37A9-4925-9587-2AA0C50DC306}"/>
                  </a:ext>
                </a:extLst>
              </p:cNvPr>
              <p:cNvSpPr txBox="1"/>
              <p:nvPr/>
            </p:nvSpPr>
            <p:spPr>
              <a:xfrm>
                <a:off x="1441155" y="928785"/>
                <a:ext cx="2040181" cy="164765"/>
              </a:xfrm>
              <a:custGeom>
                <a:avLst/>
                <a:gdLst/>
                <a:ahLst/>
                <a:cxnLst/>
                <a:rect l="l" t="t" r="r" b="b"/>
                <a:pathLst>
                  <a:path w="2040182" h="164766">
                    <a:moveTo>
                      <a:pt x="624055" y="139666"/>
                    </a:moveTo>
                    <a:cubicBezTo>
                      <a:pt x="627701" y="139666"/>
                      <a:pt x="630729" y="140887"/>
                      <a:pt x="633138" y="143328"/>
                    </a:cubicBezTo>
                    <a:cubicBezTo>
                      <a:pt x="635547" y="145770"/>
                      <a:pt x="636752" y="148716"/>
                      <a:pt x="636752" y="152167"/>
                    </a:cubicBezTo>
                    <a:cubicBezTo>
                      <a:pt x="636752" y="155553"/>
                      <a:pt x="635547" y="158467"/>
                      <a:pt x="633138" y="160909"/>
                    </a:cubicBezTo>
                    <a:cubicBezTo>
                      <a:pt x="630729" y="163350"/>
                      <a:pt x="627669" y="164571"/>
                      <a:pt x="623957" y="164571"/>
                    </a:cubicBezTo>
                    <a:cubicBezTo>
                      <a:pt x="620376" y="164571"/>
                      <a:pt x="617397" y="163350"/>
                      <a:pt x="615021" y="160909"/>
                    </a:cubicBezTo>
                    <a:cubicBezTo>
                      <a:pt x="612644" y="158467"/>
                      <a:pt x="611456" y="155553"/>
                      <a:pt x="611456" y="152167"/>
                    </a:cubicBezTo>
                    <a:cubicBezTo>
                      <a:pt x="611456" y="148651"/>
                      <a:pt x="612660" y="145689"/>
                      <a:pt x="615069" y="143279"/>
                    </a:cubicBezTo>
                    <a:cubicBezTo>
                      <a:pt x="617479" y="140870"/>
                      <a:pt x="620474" y="139666"/>
                      <a:pt x="624055" y="139666"/>
                    </a:cubicBezTo>
                    <a:close/>
                    <a:moveTo>
                      <a:pt x="505346" y="108021"/>
                    </a:moveTo>
                    <a:lnTo>
                      <a:pt x="480050" y="111439"/>
                    </a:lnTo>
                    <a:cubicBezTo>
                      <a:pt x="471194" y="112611"/>
                      <a:pt x="465090" y="114825"/>
                      <a:pt x="461737" y="118081"/>
                    </a:cubicBezTo>
                    <a:cubicBezTo>
                      <a:pt x="458384" y="121337"/>
                      <a:pt x="456707" y="125894"/>
                      <a:pt x="456707" y="131755"/>
                    </a:cubicBezTo>
                    <a:cubicBezTo>
                      <a:pt x="456707" y="136898"/>
                      <a:pt x="458530" y="141098"/>
                      <a:pt x="462176" y="144354"/>
                    </a:cubicBezTo>
                    <a:cubicBezTo>
                      <a:pt x="465823" y="147609"/>
                      <a:pt x="470641" y="149237"/>
                      <a:pt x="476631" y="149237"/>
                    </a:cubicBezTo>
                    <a:cubicBezTo>
                      <a:pt x="484966" y="149237"/>
                      <a:pt x="491835" y="146307"/>
                      <a:pt x="497239" y="140447"/>
                    </a:cubicBezTo>
                    <a:cubicBezTo>
                      <a:pt x="502644" y="134587"/>
                      <a:pt x="505346" y="127229"/>
                      <a:pt x="505346" y="118374"/>
                    </a:cubicBezTo>
                    <a:close/>
                    <a:moveTo>
                      <a:pt x="1264076" y="67489"/>
                    </a:moveTo>
                    <a:cubicBezTo>
                      <a:pt x="1253333" y="67489"/>
                      <a:pt x="1244852" y="71167"/>
                      <a:pt x="1238634" y="78525"/>
                    </a:cubicBezTo>
                    <a:cubicBezTo>
                      <a:pt x="1232416" y="85883"/>
                      <a:pt x="1229306" y="95975"/>
                      <a:pt x="1229306" y="108802"/>
                    </a:cubicBezTo>
                    <a:cubicBezTo>
                      <a:pt x="1229306" y="121239"/>
                      <a:pt x="1232448" y="131038"/>
                      <a:pt x="1238731" y="138201"/>
                    </a:cubicBezTo>
                    <a:cubicBezTo>
                      <a:pt x="1245015" y="145363"/>
                      <a:pt x="1253463" y="148944"/>
                      <a:pt x="1264076" y="148944"/>
                    </a:cubicBezTo>
                    <a:cubicBezTo>
                      <a:pt x="1275015" y="148944"/>
                      <a:pt x="1283350" y="145444"/>
                      <a:pt x="1289080" y="138445"/>
                    </a:cubicBezTo>
                    <a:cubicBezTo>
                      <a:pt x="1294809" y="131445"/>
                      <a:pt x="1297674" y="121402"/>
                      <a:pt x="1297674" y="108314"/>
                    </a:cubicBezTo>
                    <a:cubicBezTo>
                      <a:pt x="1297674" y="95161"/>
                      <a:pt x="1294809" y="85069"/>
                      <a:pt x="1289080" y="78037"/>
                    </a:cubicBezTo>
                    <a:cubicBezTo>
                      <a:pt x="1283350" y="71005"/>
                      <a:pt x="1275015" y="67489"/>
                      <a:pt x="1264076" y="67489"/>
                    </a:cubicBezTo>
                    <a:close/>
                    <a:moveTo>
                      <a:pt x="869156" y="67098"/>
                    </a:moveTo>
                    <a:cubicBezTo>
                      <a:pt x="861538" y="67098"/>
                      <a:pt x="854945" y="69930"/>
                      <a:pt x="849378" y="75595"/>
                    </a:cubicBezTo>
                    <a:cubicBezTo>
                      <a:pt x="843811" y="81260"/>
                      <a:pt x="840311" y="88650"/>
                      <a:pt x="838879" y="97766"/>
                    </a:cubicBezTo>
                    <a:lnTo>
                      <a:pt x="895331" y="97766"/>
                    </a:lnTo>
                    <a:cubicBezTo>
                      <a:pt x="895266" y="87999"/>
                      <a:pt x="892955" y="80446"/>
                      <a:pt x="888397" y="75107"/>
                    </a:cubicBezTo>
                    <a:cubicBezTo>
                      <a:pt x="883839" y="69768"/>
                      <a:pt x="877426" y="67098"/>
                      <a:pt x="869156" y="67098"/>
                    </a:cubicBezTo>
                    <a:close/>
                    <a:moveTo>
                      <a:pt x="264402" y="54206"/>
                    </a:moveTo>
                    <a:lnTo>
                      <a:pt x="283545" y="54206"/>
                    </a:lnTo>
                    <a:lnTo>
                      <a:pt x="283545" y="162227"/>
                    </a:lnTo>
                    <a:lnTo>
                      <a:pt x="264402" y="162227"/>
                    </a:lnTo>
                    <a:close/>
                    <a:moveTo>
                      <a:pt x="1395813" y="51666"/>
                    </a:moveTo>
                    <a:cubicBezTo>
                      <a:pt x="1407663" y="51666"/>
                      <a:pt x="1416681" y="55459"/>
                      <a:pt x="1422867" y="63045"/>
                    </a:cubicBezTo>
                    <a:cubicBezTo>
                      <a:pt x="1429052" y="70630"/>
                      <a:pt x="1432145" y="81683"/>
                      <a:pt x="1432145" y="96203"/>
                    </a:cubicBezTo>
                    <a:lnTo>
                      <a:pt x="1432145" y="162227"/>
                    </a:lnTo>
                    <a:lnTo>
                      <a:pt x="1413100" y="162227"/>
                    </a:lnTo>
                    <a:lnTo>
                      <a:pt x="1413100" y="100794"/>
                    </a:lnTo>
                    <a:cubicBezTo>
                      <a:pt x="1413100" y="78590"/>
                      <a:pt x="1404993" y="67489"/>
                      <a:pt x="1388780" y="67489"/>
                    </a:cubicBezTo>
                    <a:cubicBezTo>
                      <a:pt x="1380381" y="67489"/>
                      <a:pt x="1373479" y="70614"/>
                      <a:pt x="1368075" y="76865"/>
                    </a:cubicBezTo>
                    <a:cubicBezTo>
                      <a:pt x="1362670" y="83116"/>
                      <a:pt x="1359968" y="91027"/>
                      <a:pt x="1359968" y="100598"/>
                    </a:cubicBezTo>
                    <a:lnTo>
                      <a:pt x="1359968" y="162227"/>
                    </a:lnTo>
                    <a:lnTo>
                      <a:pt x="1340825" y="162227"/>
                    </a:lnTo>
                    <a:lnTo>
                      <a:pt x="1340825" y="54206"/>
                    </a:lnTo>
                    <a:lnTo>
                      <a:pt x="1359968" y="54206"/>
                    </a:lnTo>
                    <a:lnTo>
                      <a:pt x="1359968" y="72079"/>
                    </a:lnTo>
                    <a:lnTo>
                      <a:pt x="1360359" y="72079"/>
                    </a:lnTo>
                    <a:cubicBezTo>
                      <a:pt x="1368498" y="58471"/>
                      <a:pt x="1380316" y="51666"/>
                      <a:pt x="1395813" y="51666"/>
                    </a:cubicBezTo>
                    <a:close/>
                    <a:moveTo>
                      <a:pt x="1265248" y="51666"/>
                    </a:moveTo>
                    <a:cubicBezTo>
                      <a:pt x="1281461" y="51666"/>
                      <a:pt x="1294175" y="56631"/>
                      <a:pt x="1303388" y="66561"/>
                    </a:cubicBezTo>
                    <a:cubicBezTo>
                      <a:pt x="1312601" y="76490"/>
                      <a:pt x="1317208" y="90213"/>
                      <a:pt x="1317208" y="107728"/>
                    </a:cubicBezTo>
                    <a:cubicBezTo>
                      <a:pt x="1317208" y="124787"/>
                      <a:pt x="1312292" y="138559"/>
                      <a:pt x="1302460" y="149042"/>
                    </a:cubicBezTo>
                    <a:cubicBezTo>
                      <a:pt x="1292628" y="159525"/>
                      <a:pt x="1279443" y="164766"/>
                      <a:pt x="1262904" y="164766"/>
                    </a:cubicBezTo>
                    <a:cubicBezTo>
                      <a:pt x="1246757" y="164766"/>
                      <a:pt x="1233864" y="159688"/>
                      <a:pt x="1224228" y="149530"/>
                    </a:cubicBezTo>
                    <a:cubicBezTo>
                      <a:pt x="1214591" y="139373"/>
                      <a:pt x="1209773" y="125992"/>
                      <a:pt x="1209773" y="109388"/>
                    </a:cubicBezTo>
                    <a:cubicBezTo>
                      <a:pt x="1209773" y="91548"/>
                      <a:pt x="1214754" y="77467"/>
                      <a:pt x="1224716" y="67147"/>
                    </a:cubicBezTo>
                    <a:cubicBezTo>
                      <a:pt x="1234678" y="56826"/>
                      <a:pt x="1248189" y="51666"/>
                      <a:pt x="1265248" y="51666"/>
                    </a:cubicBezTo>
                    <a:close/>
                    <a:moveTo>
                      <a:pt x="869449" y="51666"/>
                    </a:moveTo>
                    <a:cubicBezTo>
                      <a:pt x="883579" y="51666"/>
                      <a:pt x="894615" y="56208"/>
                      <a:pt x="902559" y="65291"/>
                    </a:cubicBezTo>
                    <a:cubicBezTo>
                      <a:pt x="910503" y="74374"/>
                      <a:pt x="914474" y="87087"/>
                      <a:pt x="914474" y="103431"/>
                    </a:cubicBezTo>
                    <a:lnTo>
                      <a:pt x="914474" y="113100"/>
                    </a:lnTo>
                    <a:lnTo>
                      <a:pt x="838879" y="113100"/>
                    </a:lnTo>
                    <a:cubicBezTo>
                      <a:pt x="839205" y="124625"/>
                      <a:pt x="842363" y="133529"/>
                      <a:pt x="848353" y="139812"/>
                    </a:cubicBezTo>
                    <a:cubicBezTo>
                      <a:pt x="854343" y="146095"/>
                      <a:pt x="862710" y="149237"/>
                      <a:pt x="873454" y="149237"/>
                    </a:cubicBezTo>
                    <a:cubicBezTo>
                      <a:pt x="885565" y="149237"/>
                      <a:pt x="896666" y="145363"/>
                      <a:pt x="906759" y="137615"/>
                    </a:cubicBezTo>
                    <a:lnTo>
                      <a:pt x="906759" y="154707"/>
                    </a:lnTo>
                    <a:cubicBezTo>
                      <a:pt x="897252" y="161413"/>
                      <a:pt x="884653" y="164766"/>
                      <a:pt x="868961" y="164766"/>
                    </a:cubicBezTo>
                    <a:cubicBezTo>
                      <a:pt x="853334" y="164766"/>
                      <a:pt x="841142" y="159818"/>
                      <a:pt x="832384" y="149921"/>
                    </a:cubicBezTo>
                    <a:cubicBezTo>
                      <a:pt x="823626" y="140024"/>
                      <a:pt x="819248" y="126285"/>
                      <a:pt x="819248" y="108705"/>
                    </a:cubicBezTo>
                    <a:cubicBezTo>
                      <a:pt x="819248" y="92166"/>
                      <a:pt x="824050" y="78525"/>
                      <a:pt x="833654" y="67782"/>
                    </a:cubicBezTo>
                    <a:cubicBezTo>
                      <a:pt x="843258" y="57038"/>
                      <a:pt x="855190" y="51666"/>
                      <a:pt x="869449" y="51666"/>
                    </a:cubicBezTo>
                    <a:close/>
                    <a:moveTo>
                      <a:pt x="485226" y="51666"/>
                    </a:moveTo>
                    <a:cubicBezTo>
                      <a:pt x="511271" y="51666"/>
                      <a:pt x="524294" y="65340"/>
                      <a:pt x="524294" y="92687"/>
                    </a:cubicBezTo>
                    <a:lnTo>
                      <a:pt x="524294" y="162227"/>
                    </a:lnTo>
                    <a:lnTo>
                      <a:pt x="505346" y="162227"/>
                    </a:lnTo>
                    <a:lnTo>
                      <a:pt x="505346" y="145526"/>
                    </a:lnTo>
                    <a:lnTo>
                      <a:pt x="504858" y="145526"/>
                    </a:lnTo>
                    <a:cubicBezTo>
                      <a:pt x="497370" y="158353"/>
                      <a:pt x="486333" y="164766"/>
                      <a:pt x="471748" y="164766"/>
                    </a:cubicBezTo>
                    <a:cubicBezTo>
                      <a:pt x="461265" y="164766"/>
                      <a:pt x="452930" y="161934"/>
                      <a:pt x="446745" y="156269"/>
                    </a:cubicBezTo>
                    <a:cubicBezTo>
                      <a:pt x="440559" y="150605"/>
                      <a:pt x="437466" y="142954"/>
                      <a:pt x="437466" y="133317"/>
                    </a:cubicBezTo>
                    <a:cubicBezTo>
                      <a:pt x="437466" y="113132"/>
                      <a:pt x="449414" y="101380"/>
                      <a:pt x="473311" y="98059"/>
                    </a:cubicBezTo>
                    <a:lnTo>
                      <a:pt x="505346" y="93566"/>
                    </a:lnTo>
                    <a:cubicBezTo>
                      <a:pt x="505346" y="75921"/>
                      <a:pt x="498053" y="67098"/>
                      <a:pt x="483468" y="67098"/>
                    </a:cubicBezTo>
                    <a:cubicBezTo>
                      <a:pt x="470511" y="67098"/>
                      <a:pt x="458693" y="71460"/>
                      <a:pt x="448014" y="80186"/>
                    </a:cubicBezTo>
                    <a:lnTo>
                      <a:pt x="448014" y="61726"/>
                    </a:lnTo>
                    <a:cubicBezTo>
                      <a:pt x="458758" y="55020"/>
                      <a:pt x="471162" y="51666"/>
                      <a:pt x="485226" y="51666"/>
                    </a:cubicBezTo>
                    <a:close/>
                    <a:moveTo>
                      <a:pt x="376637" y="51666"/>
                    </a:moveTo>
                    <a:cubicBezTo>
                      <a:pt x="388488" y="51666"/>
                      <a:pt x="397506" y="55459"/>
                      <a:pt x="403692" y="63045"/>
                    </a:cubicBezTo>
                    <a:cubicBezTo>
                      <a:pt x="409877" y="70630"/>
                      <a:pt x="412970" y="81683"/>
                      <a:pt x="412970" y="96203"/>
                    </a:cubicBezTo>
                    <a:lnTo>
                      <a:pt x="412970" y="162227"/>
                    </a:lnTo>
                    <a:lnTo>
                      <a:pt x="393925" y="162227"/>
                    </a:lnTo>
                    <a:lnTo>
                      <a:pt x="393925" y="100794"/>
                    </a:lnTo>
                    <a:cubicBezTo>
                      <a:pt x="393925" y="78590"/>
                      <a:pt x="385818" y="67489"/>
                      <a:pt x="369605" y="67489"/>
                    </a:cubicBezTo>
                    <a:cubicBezTo>
                      <a:pt x="361206" y="67489"/>
                      <a:pt x="354304" y="70614"/>
                      <a:pt x="348900" y="76865"/>
                    </a:cubicBezTo>
                    <a:cubicBezTo>
                      <a:pt x="343495" y="83116"/>
                      <a:pt x="340793" y="91027"/>
                      <a:pt x="340793" y="100598"/>
                    </a:cubicBezTo>
                    <a:lnTo>
                      <a:pt x="340793" y="162227"/>
                    </a:lnTo>
                    <a:lnTo>
                      <a:pt x="321650" y="162227"/>
                    </a:lnTo>
                    <a:lnTo>
                      <a:pt x="321650" y="54206"/>
                    </a:lnTo>
                    <a:lnTo>
                      <a:pt x="340793" y="54206"/>
                    </a:lnTo>
                    <a:lnTo>
                      <a:pt x="340793" y="72079"/>
                    </a:lnTo>
                    <a:lnTo>
                      <a:pt x="341184" y="72079"/>
                    </a:lnTo>
                    <a:cubicBezTo>
                      <a:pt x="349323" y="58471"/>
                      <a:pt x="361141" y="51666"/>
                      <a:pt x="376637" y="51666"/>
                    </a:cubicBezTo>
                    <a:close/>
                    <a:moveTo>
                      <a:pt x="1990665" y="24319"/>
                    </a:moveTo>
                    <a:cubicBezTo>
                      <a:pt x="1982526" y="24319"/>
                      <a:pt x="1975786" y="27412"/>
                      <a:pt x="1970447" y="33598"/>
                    </a:cubicBezTo>
                    <a:cubicBezTo>
                      <a:pt x="1965108" y="39783"/>
                      <a:pt x="1962438" y="47532"/>
                      <a:pt x="1962438" y="56843"/>
                    </a:cubicBezTo>
                    <a:cubicBezTo>
                      <a:pt x="1962438" y="67000"/>
                      <a:pt x="1965043" y="75058"/>
                      <a:pt x="1970252" y="81016"/>
                    </a:cubicBezTo>
                    <a:cubicBezTo>
                      <a:pt x="1975461" y="86973"/>
                      <a:pt x="1982656" y="89952"/>
                      <a:pt x="1991837" y="89952"/>
                    </a:cubicBezTo>
                    <a:cubicBezTo>
                      <a:pt x="1999780" y="89952"/>
                      <a:pt x="2006454" y="87234"/>
                      <a:pt x="2011859" y="81797"/>
                    </a:cubicBezTo>
                    <a:cubicBezTo>
                      <a:pt x="2017263" y="76360"/>
                      <a:pt x="2019965" y="69768"/>
                      <a:pt x="2019965" y="62019"/>
                    </a:cubicBezTo>
                    <a:cubicBezTo>
                      <a:pt x="2019965" y="51145"/>
                      <a:pt x="2017279" y="42144"/>
                      <a:pt x="2011907" y="35014"/>
                    </a:cubicBezTo>
                    <a:cubicBezTo>
                      <a:pt x="2006536" y="27884"/>
                      <a:pt x="1999455" y="24319"/>
                      <a:pt x="1990665" y="24319"/>
                    </a:cubicBezTo>
                    <a:close/>
                    <a:moveTo>
                      <a:pt x="1764311" y="24319"/>
                    </a:moveTo>
                    <a:cubicBezTo>
                      <a:pt x="1743540" y="24319"/>
                      <a:pt x="1733155" y="45774"/>
                      <a:pt x="1733155" y="88683"/>
                    </a:cubicBezTo>
                    <a:cubicBezTo>
                      <a:pt x="1733155" y="128857"/>
                      <a:pt x="1743345" y="148944"/>
                      <a:pt x="1763725" y="148944"/>
                    </a:cubicBezTo>
                    <a:cubicBezTo>
                      <a:pt x="1783780" y="148944"/>
                      <a:pt x="1793807" y="128531"/>
                      <a:pt x="1793807" y="87706"/>
                    </a:cubicBezTo>
                    <a:cubicBezTo>
                      <a:pt x="1793807" y="45448"/>
                      <a:pt x="1783975" y="24319"/>
                      <a:pt x="1764311" y="24319"/>
                    </a:cubicBezTo>
                    <a:close/>
                    <a:moveTo>
                      <a:pt x="965778" y="22170"/>
                    </a:moveTo>
                    <a:lnTo>
                      <a:pt x="965778" y="54206"/>
                    </a:lnTo>
                    <a:lnTo>
                      <a:pt x="992637" y="54206"/>
                    </a:lnTo>
                    <a:lnTo>
                      <a:pt x="992637" y="70028"/>
                    </a:lnTo>
                    <a:lnTo>
                      <a:pt x="965778" y="70028"/>
                    </a:lnTo>
                    <a:lnTo>
                      <a:pt x="965778" y="129020"/>
                    </a:lnTo>
                    <a:cubicBezTo>
                      <a:pt x="965778" y="136117"/>
                      <a:pt x="966983" y="141196"/>
                      <a:pt x="969392" y="144256"/>
                    </a:cubicBezTo>
                    <a:cubicBezTo>
                      <a:pt x="971801" y="147316"/>
                      <a:pt x="975806" y="148846"/>
                      <a:pt x="981405" y="148846"/>
                    </a:cubicBezTo>
                    <a:cubicBezTo>
                      <a:pt x="985703" y="148846"/>
                      <a:pt x="989447" y="147642"/>
                      <a:pt x="992637" y="145233"/>
                    </a:cubicBezTo>
                    <a:lnTo>
                      <a:pt x="992637" y="161153"/>
                    </a:lnTo>
                    <a:cubicBezTo>
                      <a:pt x="988470" y="163432"/>
                      <a:pt x="982838" y="164571"/>
                      <a:pt x="975740" y="164571"/>
                    </a:cubicBezTo>
                    <a:cubicBezTo>
                      <a:pt x="956402" y="164571"/>
                      <a:pt x="946733" y="153860"/>
                      <a:pt x="946733" y="132438"/>
                    </a:cubicBezTo>
                    <a:lnTo>
                      <a:pt x="946733" y="70028"/>
                    </a:lnTo>
                    <a:lnTo>
                      <a:pt x="928176" y="70028"/>
                    </a:lnTo>
                    <a:lnTo>
                      <a:pt x="928176" y="54206"/>
                    </a:lnTo>
                    <a:lnTo>
                      <a:pt x="946733" y="54206"/>
                    </a:lnTo>
                    <a:lnTo>
                      <a:pt x="946733" y="28226"/>
                    </a:lnTo>
                    <a:close/>
                    <a:moveTo>
                      <a:pt x="666992" y="10939"/>
                    </a:moveTo>
                    <a:lnTo>
                      <a:pt x="691507" y="10939"/>
                    </a:lnTo>
                    <a:lnTo>
                      <a:pt x="765539" y="126578"/>
                    </a:lnTo>
                    <a:cubicBezTo>
                      <a:pt x="769055" y="132048"/>
                      <a:pt x="771139" y="135531"/>
                      <a:pt x="771790" y="137029"/>
                    </a:cubicBezTo>
                    <a:lnTo>
                      <a:pt x="772181" y="137029"/>
                    </a:lnTo>
                    <a:cubicBezTo>
                      <a:pt x="771530" y="132731"/>
                      <a:pt x="771204" y="125373"/>
                      <a:pt x="771204" y="114956"/>
                    </a:cubicBezTo>
                    <a:lnTo>
                      <a:pt x="771204" y="10939"/>
                    </a:lnTo>
                    <a:lnTo>
                      <a:pt x="790542" y="10939"/>
                    </a:lnTo>
                    <a:lnTo>
                      <a:pt x="790542" y="162227"/>
                    </a:lnTo>
                    <a:lnTo>
                      <a:pt x="767395" y="162227"/>
                    </a:lnTo>
                    <a:lnTo>
                      <a:pt x="691311" y="44537"/>
                    </a:lnTo>
                    <a:cubicBezTo>
                      <a:pt x="689163" y="41216"/>
                      <a:pt x="687437" y="37928"/>
                      <a:pt x="686135" y="34672"/>
                    </a:cubicBezTo>
                    <a:lnTo>
                      <a:pt x="685549" y="34672"/>
                    </a:lnTo>
                    <a:cubicBezTo>
                      <a:pt x="686070" y="38058"/>
                      <a:pt x="686330" y="45123"/>
                      <a:pt x="686330" y="55866"/>
                    </a:cubicBezTo>
                    <a:lnTo>
                      <a:pt x="686330" y="162227"/>
                    </a:lnTo>
                    <a:lnTo>
                      <a:pt x="666992" y="162227"/>
                    </a:lnTo>
                    <a:close/>
                    <a:moveTo>
                      <a:pt x="1992227" y="8399"/>
                    </a:moveTo>
                    <a:cubicBezTo>
                      <a:pt x="2007268" y="8399"/>
                      <a:pt x="2019021" y="14308"/>
                      <a:pt x="2027486" y="26126"/>
                    </a:cubicBezTo>
                    <a:cubicBezTo>
                      <a:pt x="2035950" y="37944"/>
                      <a:pt x="2040182" y="55150"/>
                      <a:pt x="2040182" y="77744"/>
                    </a:cubicBezTo>
                    <a:cubicBezTo>
                      <a:pt x="2040182" y="105677"/>
                      <a:pt x="2034713" y="127164"/>
                      <a:pt x="2023774" y="142205"/>
                    </a:cubicBezTo>
                    <a:cubicBezTo>
                      <a:pt x="2012835" y="157246"/>
                      <a:pt x="1997697" y="164766"/>
                      <a:pt x="1978358" y="164766"/>
                    </a:cubicBezTo>
                    <a:cubicBezTo>
                      <a:pt x="1967745" y="164766"/>
                      <a:pt x="1958760" y="163041"/>
                      <a:pt x="1951402" y="159590"/>
                    </a:cubicBezTo>
                    <a:lnTo>
                      <a:pt x="1951402" y="141717"/>
                    </a:lnTo>
                    <a:cubicBezTo>
                      <a:pt x="1959736" y="146535"/>
                      <a:pt x="1968722" y="148944"/>
                      <a:pt x="1978358" y="148944"/>
                    </a:cubicBezTo>
                    <a:cubicBezTo>
                      <a:pt x="1991902" y="148944"/>
                      <a:pt x="2002401" y="143605"/>
                      <a:pt x="2009856" y="132927"/>
                    </a:cubicBezTo>
                    <a:cubicBezTo>
                      <a:pt x="2017312" y="122248"/>
                      <a:pt x="2021039" y="107077"/>
                      <a:pt x="2021039" y="87413"/>
                    </a:cubicBezTo>
                    <a:cubicBezTo>
                      <a:pt x="2020909" y="87543"/>
                      <a:pt x="2020779" y="87543"/>
                      <a:pt x="2020649" y="87413"/>
                    </a:cubicBezTo>
                    <a:cubicBezTo>
                      <a:pt x="2014007" y="100045"/>
                      <a:pt x="2002841" y="106361"/>
                      <a:pt x="1987149" y="106361"/>
                    </a:cubicBezTo>
                    <a:cubicBezTo>
                      <a:pt x="1974452" y="106361"/>
                      <a:pt x="1963936" y="101998"/>
                      <a:pt x="1955602" y="93273"/>
                    </a:cubicBezTo>
                    <a:cubicBezTo>
                      <a:pt x="1947267" y="84548"/>
                      <a:pt x="1943100" y="73219"/>
                      <a:pt x="1943100" y="59284"/>
                    </a:cubicBezTo>
                    <a:cubicBezTo>
                      <a:pt x="1943100" y="44439"/>
                      <a:pt x="1947658" y="32247"/>
                      <a:pt x="1956774" y="22708"/>
                    </a:cubicBezTo>
                    <a:cubicBezTo>
                      <a:pt x="1965889" y="13169"/>
                      <a:pt x="1977707" y="8399"/>
                      <a:pt x="1992227" y="8399"/>
                    </a:cubicBezTo>
                    <a:close/>
                    <a:moveTo>
                      <a:pt x="1765385" y="8399"/>
                    </a:moveTo>
                    <a:cubicBezTo>
                      <a:pt x="1797421" y="8399"/>
                      <a:pt x="1813438" y="34249"/>
                      <a:pt x="1813438" y="85948"/>
                    </a:cubicBezTo>
                    <a:cubicBezTo>
                      <a:pt x="1813438" y="111472"/>
                      <a:pt x="1808929" y="130989"/>
                      <a:pt x="1799911" y="144500"/>
                    </a:cubicBezTo>
                    <a:cubicBezTo>
                      <a:pt x="1790893" y="158011"/>
                      <a:pt x="1778245" y="164766"/>
                      <a:pt x="1761967" y="164766"/>
                    </a:cubicBezTo>
                    <a:cubicBezTo>
                      <a:pt x="1746600" y="164766"/>
                      <a:pt x="1734701" y="158353"/>
                      <a:pt x="1726269" y="145526"/>
                    </a:cubicBezTo>
                    <a:cubicBezTo>
                      <a:pt x="1717837" y="132699"/>
                      <a:pt x="1713621" y="114044"/>
                      <a:pt x="1713621" y="89562"/>
                    </a:cubicBezTo>
                    <a:cubicBezTo>
                      <a:pt x="1713621" y="62866"/>
                      <a:pt x="1718049" y="42665"/>
                      <a:pt x="1726904" y="28958"/>
                    </a:cubicBezTo>
                    <a:cubicBezTo>
                      <a:pt x="1735759" y="15252"/>
                      <a:pt x="1748586" y="8399"/>
                      <a:pt x="1765385" y="8399"/>
                    </a:cubicBezTo>
                    <a:close/>
                    <a:moveTo>
                      <a:pt x="1647179" y="8399"/>
                    </a:moveTo>
                    <a:cubicBezTo>
                      <a:pt x="1660852" y="8399"/>
                      <a:pt x="1671856" y="12062"/>
                      <a:pt x="1680191" y="19387"/>
                    </a:cubicBezTo>
                    <a:cubicBezTo>
                      <a:pt x="1688525" y="26712"/>
                      <a:pt x="1692692" y="36625"/>
                      <a:pt x="1692692" y="49127"/>
                    </a:cubicBezTo>
                    <a:cubicBezTo>
                      <a:pt x="1692692" y="60261"/>
                      <a:pt x="1690136" y="69898"/>
                      <a:pt x="1685025" y="78037"/>
                    </a:cubicBezTo>
                    <a:cubicBezTo>
                      <a:pt x="1679914" y="86176"/>
                      <a:pt x="1671173" y="94510"/>
                      <a:pt x="1658801" y="103040"/>
                    </a:cubicBezTo>
                    <a:cubicBezTo>
                      <a:pt x="1646169" y="111765"/>
                      <a:pt x="1637721" y="118016"/>
                      <a:pt x="1633456" y="121792"/>
                    </a:cubicBezTo>
                    <a:cubicBezTo>
                      <a:pt x="1629191" y="125569"/>
                      <a:pt x="1626212" y="129183"/>
                      <a:pt x="1624520" y="132634"/>
                    </a:cubicBezTo>
                    <a:cubicBezTo>
                      <a:pt x="1622827" y="136084"/>
                      <a:pt x="1621980" y="140284"/>
                      <a:pt x="1621980" y="145233"/>
                    </a:cubicBezTo>
                    <a:lnTo>
                      <a:pt x="1697185" y="145233"/>
                    </a:lnTo>
                    <a:lnTo>
                      <a:pt x="1697185" y="162227"/>
                    </a:lnTo>
                    <a:lnTo>
                      <a:pt x="1602056" y="162227"/>
                    </a:lnTo>
                    <a:lnTo>
                      <a:pt x="1602056" y="154707"/>
                    </a:lnTo>
                    <a:cubicBezTo>
                      <a:pt x="1602056" y="145982"/>
                      <a:pt x="1603244" y="138575"/>
                      <a:pt x="1605621" y="132487"/>
                    </a:cubicBezTo>
                    <a:cubicBezTo>
                      <a:pt x="1607997" y="126399"/>
                      <a:pt x="1611920" y="120474"/>
                      <a:pt x="1617390" y="114711"/>
                    </a:cubicBezTo>
                    <a:cubicBezTo>
                      <a:pt x="1622859" y="108949"/>
                      <a:pt x="1631389" y="102031"/>
                      <a:pt x="1642979" y="93957"/>
                    </a:cubicBezTo>
                    <a:cubicBezTo>
                      <a:pt x="1654829" y="85622"/>
                      <a:pt x="1662920" y="78314"/>
                      <a:pt x="1667249" y="72030"/>
                    </a:cubicBezTo>
                    <a:cubicBezTo>
                      <a:pt x="1671579" y="65747"/>
                      <a:pt x="1673744" y="58601"/>
                      <a:pt x="1673744" y="50592"/>
                    </a:cubicBezTo>
                    <a:cubicBezTo>
                      <a:pt x="1673744" y="42453"/>
                      <a:pt x="1671173" y="36056"/>
                      <a:pt x="1666029" y="31400"/>
                    </a:cubicBezTo>
                    <a:cubicBezTo>
                      <a:pt x="1660885" y="26745"/>
                      <a:pt x="1653885" y="24417"/>
                      <a:pt x="1645030" y="24417"/>
                    </a:cubicBezTo>
                    <a:cubicBezTo>
                      <a:pt x="1638779" y="24417"/>
                      <a:pt x="1632463" y="26012"/>
                      <a:pt x="1626082" y="29203"/>
                    </a:cubicBezTo>
                    <a:cubicBezTo>
                      <a:pt x="1619701" y="32393"/>
                      <a:pt x="1613743" y="36951"/>
                      <a:pt x="1608209" y="42876"/>
                    </a:cubicBezTo>
                    <a:lnTo>
                      <a:pt x="1608209" y="24319"/>
                    </a:lnTo>
                    <a:cubicBezTo>
                      <a:pt x="1613157" y="19175"/>
                      <a:pt x="1618773" y="15236"/>
                      <a:pt x="1625057" y="12501"/>
                    </a:cubicBezTo>
                    <a:cubicBezTo>
                      <a:pt x="1631340" y="9767"/>
                      <a:pt x="1638714" y="8399"/>
                      <a:pt x="1647179" y="8399"/>
                    </a:cubicBezTo>
                    <a:close/>
                    <a:moveTo>
                      <a:pt x="1153776" y="8399"/>
                    </a:moveTo>
                    <a:cubicBezTo>
                      <a:pt x="1168231" y="8399"/>
                      <a:pt x="1180179" y="10450"/>
                      <a:pt x="1189621" y="14552"/>
                    </a:cubicBezTo>
                    <a:lnTo>
                      <a:pt x="1189621" y="34965"/>
                    </a:lnTo>
                    <a:cubicBezTo>
                      <a:pt x="1178812" y="28975"/>
                      <a:pt x="1166929" y="25980"/>
                      <a:pt x="1153972" y="25980"/>
                    </a:cubicBezTo>
                    <a:cubicBezTo>
                      <a:pt x="1137107" y="25980"/>
                      <a:pt x="1123369" y="31595"/>
                      <a:pt x="1112755" y="42827"/>
                    </a:cubicBezTo>
                    <a:cubicBezTo>
                      <a:pt x="1102142" y="54059"/>
                      <a:pt x="1096835" y="69214"/>
                      <a:pt x="1096835" y="88292"/>
                    </a:cubicBezTo>
                    <a:cubicBezTo>
                      <a:pt x="1096835" y="106393"/>
                      <a:pt x="1101784" y="120767"/>
                      <a:pt x="1111681" y="131413"/>
                    </a:cubicBezTo>
                    <a:cubicBezTo>
                      <a:pt x="1121578" y="142059"/>
                      <a:pt x="1134535" y="147381"/>
                      <a:pt x="1150553" y="147381"/>
                    </a:cubicBezTo>
                    <a:cubicBezTo>
                      <a:pt x="1165529" y="147381"/>
                      <a:pt x="1178551" y="143996"/>
                      <a:pt x="1189621" y="137224"/>
                    </a:cubicBezTo>
                    <a:lnTo>
                      <a:pt x="1189621" y="155976"/>
                    </a:lnTo>
                    <a:cubicBezTo>
                      <a:pt x="1178486" y="161836"/>
                      <a:pt x="1164520" y="164766"/>
                      <a:pt x="1147721" y="164766"/>
                    </a:cubicBezTo>
                    <a:cubicBezTo>
                      <a:pt x="1126038" y="164766"/>
                      <a:pt x="1108718" y="157881"/>
                      <a:pt x="1095761" y="144110"/>
                    </a:cubicBezTo>
                    <a:cubicBezTo>
                      <a:pt x="1082804" y="130338"/>
                      <a:pt x="1076325" y="112123"/>
                      <a:pt x="1076325" y="89464"/>
                    </a:cubicBezTo>
                    <a:cubicBezTo>
                      <a:pt x="1076325" y="65112"/>
                      <a:pt x="1083618" y="45513"/>
                      <a:pt x="1098203" y="30668"/>
                    </a:cubicBezTo>
                    <a:cubicBezTo>
                      <a:pt x="1112788" y="15822"/>
                      <a:pt x="1131312" y="8399"/>
                      <a:pt x="1153776" y="8399"/>
                    </a:cubicBezTo>
                    <a:close/>
                    <a:moveTo>
                      <a:pt x="77451" y="8399"/>
                    </a:moveTo>
                    <a:cubicBezTo>
                      <a:pt x="91906" y="8399"/>
                      <a:pt x="103854" y="10450"/>
                      <a:pt x="113295" y="14552"/>
                    </a:cubicBezTo>
                    <a:lnTo>
                      <a:pt x="113295" y="34965"/>
                    </a:lnTo>
                    <a:cubicBezTo>
                      <a:pt x="102487" y="28975"/>
                      <a:pt x="90604" y="25980"/>
                      <a:pt x="77646" y="25980"/>
                    </a:cubicBezTo>
                    <a:cubicBezTo>
                      <a:pt x="60782" y="25980"/>
                      <a:pt x="47044" y="31595"/>
                      <a:pt x="36430" y="42827"/>
                    </a:cubicBezTo>
                    <a:cubicBezTo>
                      <a:pt x="25817" y="54059"/>
                      <a:pt x="20510" y="69214"/>
                      <a:pt x="20510" y="88292"/>
                    </a:cubicBezTo>
                    <a:cubicBezTo>
                      <a:pt x="20510" y="106393"/>
                      <a:pt x="25459" y="120767"/>
                      <a:pt x="35356" y="131413"/>
                    </a:cubicBezTo>
                    <a:cubicBezTo>
                      <a:pt x="45253" y="142059"/>
                      <a:pt x="58210" y="147381"/>
                      <a:pt x="74228" y="147381"/>
                    </a:cubicBezTo>
                    <a:cubicBezTo>
                      <a:pt x="89204" y="147381"/>
                      <a:pt x="102226" y="143996"/>
                      <a:pt x="113295" y="137224"/>
                    </a:cubicBezTo>
                    <a:lnTo>
                      <a:pt x="113295" y="155976"/>
                    </a:lnTo>
                    <a:cubicBezTo>
                      <a:pt x="102161" y="161836"/>
                      <a:pt x="88195" y="164766"/>
                      <a:pt x="71396" y="164766"/>
                    </a:cubicBezTo>
                    <a:cubicBezTo>
                      <a:pt x="49713" y="164766"/>
                      <a:pt x="32393" y="157881"/>
                      <a:pt x="19436" y="144110"/>
                    </a:cubicBezTo>
                    <a:cubicBezTo>
                      <a:pt x="6479" y="130338"/>
                      <a:pt x="0" y="112123"/>
                      <a:pt x="0" y="89464"/>
                    </a:cubicBezTo>
                    <a:cubicBezTo>
                      <a:pt x="0" y="65112"/>
                      <a:pt x="7293" y="45513"/>
                      <a:pt x="21878" y="30668"/>
                    </a:cubicBezTo>
                    <a:cubicBezTo>
                      <a:pt x="36463" y="15822"/>
                      <a:pt x="54987" y="8399"/>
                      <a:pt x="77451" y="8399"/>
                    </a:cubicBezTo>
                    <a:close/>
                    <a:moveTo>
                      <a:pt x="1886424" y="7618"/>
                    </a:moveTo>
                    <a:lnTo>
                      <a:pt x="1893652" y="7618"/>
                    </a:lnTo>
                    <a:lnTo>
                      <a:pt x="1893652" y="162227"/>
                    </a:lnTo>
                    <a:lnTo>
                      <a:pt x="1874704" y="162227"/>
                    </a:lnTo>
                    <a:lnTo>
                      <a:pt x="1874704" y="32816"/>
                    </a:lnTo>
                    <a:cubicBezTo>
                      <a:pt x="1871709" y="35811"/>
                      <a:pt x="1866647" y="39165"/>
                      <a:pt x="1859517" y="42876"/>
                    </a:cubicBezTo>
                    <a:cubicBezTo>
                      <a:pt x="1852387" y="46588"/>
                      <a:pt x="1845794" y="49192"/>
                      <a:pt x="1839739" y="50690"/>
                    </a:cubicBezTo>
                    <a:lnTo>
                      <a:pt x="1839739" y="31937"/>
                    </a:lnTo>
                    <a:cubicBezTo>
                      <a:pt x="1847748" y="29723"/>
                      <a:pt x="1856310" y="26191"/>
                      <a:pt x="1865426" y="21340"/>
                    </a:cubicBezTo>
                    <a:cubicBezTo>
                      <a:pt x="1874541" y="16489"/>
                      <a:pt x="1881541" y="11915"/>
                      <a:pt x="1886424" y="7618"/>
                    </a:cubicBezTo>
                    <a:close/>
                    <a:moveTo>
                      <a:pt x="274169" y="4102"/>
                    </a:moveTo>
                    <a:cubicBezTo>
                      <a:pt x="277620" y="4102"/>
                      <a:pt x="280534" y="5241"/>
                      <a:pt x="282911" y="7520"/>
                    </a:cubicBezTo>
                    <a:cubicBezTo>
                      <a:pt x="285287" y="9799"/>
                      <a:pt x="286475" y="12664"/>
                      <a:pt x="286475" y="16115"/>
                    </a:cubicBezTo>
                    <a:cubicBezTo>
                      <a:pt x="286475" y="19501"/>
                      <a:pt x="285287" y="22317"/>
                      <a:pt x="282911" y="24563"/>
                    </a:cubicBezTo>
                    <a:cubicBezTo>
                      <a:pt x="280534" y="26810"/>
                      <a:pt x="277620" y="27933"/>
                      <a:pt x="274169" y="27933"/>
                    </a:cubicBezTo>
                    <a:cubicBezTo>
                      <a:pt x="270718" y="27933"/>
                      <a:pt x="267853" y="26810"/>
                      <a:pt x="265574" y="24563"/>
                    </a:cubicBezTo>
                    <a:cubicBezTo>
                      <a:pt x="263296" y="22317"/>
                      <a:pt x="262156" y="19501"/>
                      <a:pt x="262156" y="16115"/>
                    </a:cubicBezTo>
                    <a:cubicBezTo>
                      <a:pt x="262156" y="12729"/>
                      <a:pt x="263312" y="9881"/>
                      <a:pt x="265623" y="7569"/>
                    </a:cubicBezTo>
                    <a:cubicBezTo>
                      <a:pt x="267935" y="5258"/>
                      <a:pt x="270783" y="4102"/>
                      <a:pt x="274169" y="4102"/>
                    </a:cubicBezTo>
                    <a:close/>
                    <a:moveTo>
                      <a:pt x="140675" y="2344"/>
                    </a:moveTo>
                    <a:lnTo>
                      <a:pt x="159818" y="2344"/>
                    </a:lnTo>
                    <a:lnTo>
                      <a:pt x="159818" y="71981"/>
                    </a:lnTo>
                    <a:lnTo>
                      <a:pt x="160209" y="71981"/>
                    </a:lnTo>
                    <a:cubicBezTo>
                      <a:pt x="168478" y="58438"/>
                      <a:pt x="180231" y="51666"/>
                      <a:pt x="195467" y="51666"/>
                    </a:cubicBezTo>
                    <a:cubicBezTo>
                      <a:pt x="219754" y="51666"/>
                      <a:pt x="231897" y="66349"/>
                      <a:pt x="231897" y="95715"/>
                    </a:cubicBezTo>
                    <a:lnTo>
                      <a:pt x="231897" y="162227"/>
                    </a:lnTo>
                    <a:lnTo>
                      <a:pt x="212852" y="162227"/>
                    </a:lnTo>
                    <a:lnTo>
                      <a:pt x="212852" y="100110"/>
                    </a:lnTo>
                    <a:cubicBezTo>
                      <a:pt x="212852" y="78362"/>
                      <a:pt x="204778" y="67489"/>
                      <a:pt x="188630" y="67489"/>
                    </a:cubicBezTo>
                    <a:cubicBezTo>
                      <a:pt x="180361" y="67489"/>
                      <a:pt x="173492" y="70663"/>
                      <a:pt x="168022" y="77011"/>
                    </a:cubicBezTo>
                    <a:cubicBezTo>
                      <a:pt x="162553" y="83360"/>
                      <a:pt x="159818" y="91352"/>
                      <a:pt x="159818" y="100989"/>
                    </a:cubicBezTo>
                    <a:lnTo>
                      <a:pt x="159818" y="162227"/>
                    </a:lnTo>
                    <a:lnTo>
                      <a:pt x="140675" y="162227"/>
                    </a:lnTo>
                    <a:close/>
                    <a:moveTo>
                      <a:pt x="1506941" y="0"/>
                    </a:moveTo>
                    <a:cubicBezTo>
                      <a:pt x="1512410" y="0"/>
                      <a:pt x="1516773" y="618"/>
                      <a:pt x="1520028" y="1855"/>
                    </a:cubicBezTo>
                    <a:lnTo>
                      <a:pt x="1520028" y="18654"/>
                    </a:lnTo>
                    <a:cubicBezTo>
                      <a:pt x="1516447" y="16766"/>
                      <a:pt x="1512573" y="15822"/>
                      <a:pt x="1508406" y="15822"/>
                    </a:cubicBezTo>
                    <a:cubicBezTo>
                      <a:pt x="1496425" y="15822"/>
                      <a:pt x="1490435" y="23245"/>
                      <a:pt x="1490435" y="38090"/>
                    </a:cubicBezTo>
                    <a:lnTo>
                      <a:pt x="1490435" y="54206"/>
                    </a:lnTo>
                    <a:lnTo>
                      <a:pt x="1515731" y="54206"/>
                    </a:lnTo>
                    <a:lnTo>
                      <a:pt x="1515731" y="70028"/>
                    </a:lnTo>
                    <a:lnTo>
                      <a:pt x="1490435" y="70028"/>
                    </a:lnTo>
                    <a:lnTo>
                      <a:pt x="1490435" y="162227"/>
                    </a:lnTo>
                    <a:lnTo>
                      <a:pt x="1471487" y="162227"/>
                    </a:lnTo>
                    <a:lnTo>
                      <a:pt x="1471487" y="70028"/>
                    </a:lnTo>
                    <a:lnTo>
                      <a:pt x="1453028" y="70028"/>
                    </a:lnTo>
                    <a:lnTo>
                      <a:pt x="1453028" y="54206"/>
                    </a:lnTo>
                    <a:lnTo>
                      <a:pt x="1471487" y="54206"/>
                    </a:lnTo>
                    <a:lnTo>
                      <a:pt x="1471487" y="37211"/>
                    </a:lnTo>
                    <a:cubicBezTo>
                      <a:pt x="1471487" y="25621"/>
                      <a:pt x="1474824" y="16522"/>
                      <a:pt x="1481498" y="9913"/>
                    </a:cubicBezTo>
                    <a:cubicBezTo>
                      <a:pt x="1488172" y="3304"/>
                      <a:pt x="1496653" y="0"/>
                      <a:pt x="150694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63995" tIns="31997" rIns="63995" bIns="3199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120" dirty="0">
                  <a:solidFill>
                    <a:srgbClr val="8B5D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2" name="矩形: 圆角 161">
            <a:extLst>
              <a:ext uri="{FF2B5EF4-FFF2-40B4-BE49-F238E27FC236}">
                <a16:creationId xmlns:a16="http://schemas.microsoft.com/office/drawing/2014/main" id="{9D66E5CA-A15C-4903-A0DB-E99B9D61A8ED}"/>
              </a:ext>
            </a:extLst>
          </p:cNvPr>
          <p:cNvSpPr/>
          <p:nvPr userDrawn="1"/>
        </p:nvSpPr>
        <p:spPr>
          <a:xfrm rot="20001303">
            <a:off x="-63803" y="6980440"/>
            <a:ext cx="1953500" cy="102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5897" y="2497661"/>
            <a:ext cx="5772306" cy="667600"/>
          </a:xfrm>
        </p:spPr>
        <p:txBody>
          <a:bodyPr anchor="ctr">
            <a:noAutofit/>
          </a:bodyPr>
          <a:lstStyle>
            <a:lvl1pPr marL="0" algn="l" defTabSz="457200" rtl="0" eaLnBrk="1" latinLnBrk="0" hangingPunct="1">
              <a:lnSpc>
                <a:spcPct val="110000"/>
              </a:lnSpc>
              <a:defRPr lang="en-US" sz="3600" b="1" kern="1200" spc="0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3" name="副标题 2">
            <a:extLst>
              <a:ext uri="{FF2B5EF4-FFF2-40B4-BE49-F238E27FC236}">
                <a16:creationId xmlns:a16="http://schemas.microsoft.com/office/drawing/2014/main" id="{25A1EA20-4C86-4FA0-A208-9E3A3DB60E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26229" y="3439668"/>
            <a:ext cx="1985272" cy="401218"/>
          </a:xfr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000" kern="1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演讲人：</a:t>
            </a:r>
            <a:r>
              <a:rPr lang="en-US" altLang="zh-CN" dirty="0"/>
              <a:t>XXX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1507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15F0F49-0F64-49A1-BC93-78B44183957F}"/>
              </a:ext>
            </a:extLst>
          </p:cNvPr>
          <p:cNvSpPr/>
          <p:nvPr userDrawn="1"/>
        </p:nvSpPr>
        <p:spPr>
          <a:xfrm rot="20604399">
            <a:off x="-3072634" y="5240546"/>
            <a:ext cx="6530539" cy="93398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266176E-B8AA-46F8-AEEE-8249D8DD1C13}"/>
              </a:ext>
            </a:extLst>
          </p:cNvPr>
          <p:cNvSpPr/>
          <p:nvPr userDrawn="1"/>
        </p:nvSpPr>
        <p:spPr>
          <a:xfrm rot="12600000">
            <a:off x="7289998" y="4862762"/>
            <a:ext cx="4854930" cy="147440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1FFE092-1BBF-49DB-BB7A-6BA1D261A8A9}"/>
              </a:ext>
            </a:extLst>
          </p:cNvPr>
          <p:cNvSpPr/>
          <p:nvPr userDrawn="1"/>
        </p:nvSpPr>
        <p:spPr>
          <a:xfrm rot="20604399">
            <a:off x="-4022242" y="6857898"/>
            <a:ext cx="6530539" cy="2433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31D77"/>
              </a:gs>
              <a:gs pos="47000">
                <a:srgbClr val="731D77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E865EE2-9F0E-4A30-8372-654206E5DB23}"/>
              </a:ext>
            </a:extLst>
          </p:cNvPr>
          <p:cNvSpPr/>
          <p:nvPr userDrawn="1"/>
        </p:nvSpPr>
        <p:spPr>
          <a:xfrm rot="20604399">
            <a:off x="181788" y="4279643"/>
            <a:ext cx="1576404" cy="3662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D77B30B-46FD-40B0-894B-66E5E6AF31FF}"/>
              </a:ext>
            </a:extLst>
          </p:cNvPr>
          <p:cNvSpPr/>
          <p:nvPr userDrawn="1"/>
        </p:nvSpPr>
        <p:spPr>
          <a:xfrm rot="1799568" flipV="1">
            <a:off x="9844478" y="5044935"/>
            <a:ext cx="1743315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30000"/>
                </a:srgbClr>
              </a:gs>
              <a:gs pos="100000">
                <a:srgbClr val="D9B221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4491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rgbClr val="230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1ABDA5-80A3-48BC-85CB-49000D869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67" y="394684"/>
            <a:ext cx="7527253" cy="402546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240" b="1" kern="1200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defTabSz="457200"/>
            <a:r>
              <a:rPr lang="zh-CN" altLang="en-US" dirty="0"/>
              <a:t>单击此处编辑母版标题样式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0BBF927-48D2-4A89-BB56-841141B001A9}"/>
              </a:ext>
            </a:extLst>
          </p:cNvPr>
          <p:cNvGrpSpPr/>
          <p:nvPr userDrawn="1"/>
        </p:nvGrpSpPr>
        <p:grpSpPr>
          <a:xfrm>
            <a:off x="564017" y="276829"/>
            <a:ext cx="1049729" cy="195094"/>
            <a:chOff x="436934" y="302061"/>
            <a:chExt cx="1316119" cy="244603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C15197D3-DD2D-40CE-8440-F17EF9B2C44E}"/>
                </a:ext>
              </a:extLst>
            </p:cNvPr>
            <p:cNvSpPr/>
            <p:nvPr/>
          </p:nvSpPr>
          <p:spPr>
            <a:xfrm>
              <a:off x="458830" y="302061"/>
              <a:ext cx="1250042" cy="83637"/>
            </a:xfrm>
            <a:custGeom>
              <a:avLst/>
              <a:gdLst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80316"/>
                <a:gd name="connsiteY0" fmla="*/ 678426 h 678426"/>
                <a:gd name="connsiteX1" fmla="*/ 356445 w 10680316"/>
                <a:gd name="connsiteY1" fmla="*/ 0 h 678426"/>
                <a:gd name="connsiteX2" fmla="*/ 8202587 w 10680316"/>
                <a:gd name="connsiteY2" fmla="*/ 0 h 678426"/>
                <a:gd name="connsiteX3" fmla="*/ 8881013 w 10680316"/>
                <a:gd name="connsiteY3" fmla="*/ 678426 h 678426"/>
                <a:gd name="connsiteX4" fmla="*/ 10680316 w 10680316"/>
                <a:gd name="connsiteY4" fmla="*/ 678426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316" h="678426">
                  <a:moveTo>
                    <a:pt x="0" y="678426"/>
                  </a:moveTo>
                  <a:lnTo>
                    <a:pt x="356445" y="0"/>
                  </a:lnTo>
                  <a:lnTo>
                    <a:pt x="8202587" y="0"/>
                  </a:lnTo>
                  <a:lnTo>
                    <a:pt x="8881013" y="678426"/>
                  </a:lnTo>
                  <a:lnTo>
                    <a:pt x="10680316" y="678426"/>
                  </a:lnTo>
                </a:path>
              </a:pathLst>
            </a:custGeom>
            <a:noFill/>
            <a:ln w="12700" cap="flat">
              <a:solidFill>
                <a:schemeClr val="bg1">
                  <a:alpha val="28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63993" tIns="31996" rIns="63993" bIns="31996" numCol="1" spcCol="38100" rtlCol="0" anchor="t">
              <a:noAutofit/>
            </a:bodyPr>
            <a:lstStyle/>
            <a:p>
              <a:pPr defTabSz="639943" latinLnBrk="1" hangingPunct="0"/>
              <a:endParaRPr lang="zh-CN" altLang="en-US" sz="1008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18432355-7703-4EC0-BA0F-EBDC57B319DF}"/>
                </a:ext>
              </a:extLst>
            </p:cNvPr>
            <p:cNvSpPr/>
            <p:nvPr/>
          </p:nvSpPr>
          <p:spPr>
            <a:xfrm>
              <a:off x="1434125" y="3896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alpha val="28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63993" tIns="31996" rIns="63993" bIns="31996" numCol="1" spcCol="38100" rtlCol="0" anchor="t">
              <a:noAutofit/>
            </a:bodyPr>
            <a:lstStyle/>
            <a:p>
              <a:pPr defTabSz="639943" latinLnBrk="1" hangingPunct="0"/>
              <a:endParaRPr lang="zh-CN" altLang="en-US" sz="1008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E7541D4-40EA-419B-875D-9FA9A27ABFD5}"/>
                </a:ext>
              </a:extLst>
            </p:cNvPr>
            <p:cNvSpPr/>
            <p:nvPr/>
          </p:nvSpPr>
          <p:spPr>
            <a:xfrm>
              <a:off x="436934" y="502282"/>
              <a:ext cx="44381" cy="44382"/>
            </a:xfrm>
            <a:prstGeom prst="ellipse">
              <a:avLst/>
            </a:prstGeom>
            <a:noFill/>
            <a:ln w="12700" cap="flat">
              <a:solidFill>
                <a:schemeClr val="bg1">
                  <a:alpha val="28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63993" tIns="31996" rIns="63993" bIns="31996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39943" latinLnBrk="1" hangingPunct="0"/>
              <a:endParaRPr lang="zh-CN" altLang="en-US" sz="1008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0A5BB0F-AE3E-44BA-BAF4-934D52DA4722}"/>
                </a:ext>
              </a:extLst>
            </p:cNvPr>
            <p:cNvSpPr/>
            <p:nvPr/>
          </p:nvSpPr>
          <p:spPr>
            <a:xfrm>
              <a:off x="1708672" y="361680"/>
              <a:ext cx="44381" cy="44382"/>
            </a:xfrm>
            <a:prstGeom prst="ellipse">
              <a:avLst/>
            </a:prstGeom>
            <a:solidFill>
              <a:srgbClr val="230B3E"/>
            </a:solidFill>
            <a:ln w="12700" cap="flat">
              <a:solidFill>
                <a:schemeClr val="bg1">
                  <a:alpha val="28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63993" tIns="31996" rIns="63993" bIns="31996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39943" latinLnBrk="1" hangingPunct="0"/>
              <a:endParaRPr lang="zh-CN" altLang="en-US" sz="1008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2BE5663D-31B0-439A-B48C-415D3669A0CB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>
              <a:off x="458830" y="385698"/>
              <a:ext cx="1150" cy="121105"/>
            </a:xfrm>
            <a:prstGeom prst="line">
              <a:avLst/>
            </a:prstGeom>
            <a:noFill/>
            <a:ln w="12700" cap="flat">
              <a:solidFill>
                <a:schemeClr val="bg1">
                  <a:alpha val="28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3E4E5A1-B34F-45E0-A42E-C2BF02A7242C}"/>
              </a:ext>
            </a:extLst>
          </p:cNvPr>
          <p:cNvGrpSpPr/>
          <p:nvPr/>
        </p:nvGrpSpPr>
        <p:grpSpPr>
          <a:xfrm>
            <a:off x="8534298" y="396547"/>
            <a:ext cx="1862222" cy="369651"/>
            <a:chOff x="605936" y="411612"/>
            <a:chExt cx="3980773" cy="790182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433C582-94EC-4673-A588-63C29B129F11}"/>
                </a:ext>
              </a:extLst>
            </p:cNvPr>
            <p:cNvGrpSpPr/>
            <p:nvPr/>
          </p:nvGrpSpPr>
          <p:grpSpPr>
            <a:xfrm>
              <a:off x="605936" y="411612"/>
              <a:ext cx="791064" cy="790182"/>
              <a:chOff x="561486" y="436997"/>
              <a:chExt cx="765664" cy="764812"/>
            </a:xfrm>
          </p:grpSpPr>
          <p:sp>
            <p:nvSpPr>
              <p:cNvPr id="27" name="AutoShape 3">
                <a:extLst>
                  <a:ext uri="{FF2B5EF4-FFF2-40B4-BE49-F238E27FC236}">
                    <a16:creationId xmlns:a16="http://schemas.microsoft.com/office/drawing/2014/main" id="{3268BF4D-78A1-4082-90B4-518D04AD267A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61486" y="436997"/>
                <a:ext cx="765664" cy="76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C78AFA06-2DCE-45D5-9783-8CFD35DD6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706" y="692076"/>
                <a:ext cx="109016" cy="64302"/>
              </a:xfrm>
              <a:custGeom>
                <a:avLst/>
                <a:gdLst>
                  <a:gd name="T0" fmla="*/ 20 w 123"/>
                  <a:gd name="T1" fmla="*/ 64 h 73"/>
                  <a:gd name="T2" fmla="*/ 23 w 123"/>
                  <a:gd name="T3" fmla="*/ 64 h 73"/>
                  <a:gd name="T4" fmla="*/ 25 w 123"/>
                  <a:gd name="T5" fmla="*/ 64 h 73"/>
                  <a:gd name="T6" fmla="*/ 36 w 123"/>
                  <a:gd name="T7" fmla="*/ 73 h 73"/>
                  <a:gd name="T8" fmla="*/ 34 w 123"/>
                  <a:gd name="T9" fmla="*/ 62 h 73"/>
                  <a:gd name="T10" fmla="*/ 123 w 123"/>
                  <a:gd name="T11" fmla="*/ 44 h 73"/>
                  <a:gd name="T12" fmla="*/ 47 w 123"/>
                  <a:gd name="T13" fmla="*/ 39 h 73"/>
                  <a:gd name="T14" fmla="*/ 47 w 123"/>
                  <a:gd name="T15" fmla="*/ 26 h 73"/>
                  <a:gd name="T16" fmla="*/ 48 w 123"/>
                  <a:gd name="T17" fmla="*/ 26 h 73"/>
                  <a:gd name="T18" fmla="*/ 47 w 123"/>
                  <a:gd name="T19" fmla="*/ 25 h 73"/>
                  <a:gd name="T20" fmla="*/ 43 w 123"/>
                  <a:gd name="T21" fmla="*/ 14 h 73"/>
                  <a:gd name="T22" fmla="*/ 28 w 123"/>
                  <a:gd name="T23" fmla="*/ 0 h 73"/>
                  <a:gd name="T24" fmla="*/ 27 w 123"/>
                  <a:gd name="T25" fmla="*/ 0 h 73"/>
                  <a:gd name="T26" fmla="*/ 25 w 123"/>
                  <a:gd name="T27" fmla="*/ 0 h 73"/>
                  <a:gd name="T28" fmla="*/ 2 w 123"/>
                  <a:gd name="T29" fmla="*/ 27 h 73"/>
                  <a:gd name="T30" fmla="*/ 20 w 123"/>
                  <a:gd name="T31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73">
                    <a:moveTo>
                      <a:pt x="20" y="64"/>
                    </a:moveTo>
                    <a:cubicBezTo>
                      <a:pt x="23" y="64"/>
                      <a:pt x="23" y="64"/>
                      <a:pt x="23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4"/>
                      <a:pt x="47" y="30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1"/>
                      <a:pt x="45" y="17"/>
                      <a:pt x="43" y="14"/>
                    </a:cubicBezTo>
                    <a:cubicBezTo>
                      <a:pt x="38" y="4"/>
                      <a:pt x="30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0" y="0"/>
                      <a:pt x="2" y="14"/>
                      <a:pt x="2" y="27"/>
                    </a:cubicBezTo>
                    <a:cubicBezTo>
                      <a:pt x="0" y="59"/>
                      <a:pt x="18" y="63"/>
                      <a:pt x="20" y="64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28662BFE-CB0F-4715-BE2C-F5C0DD59B5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10" y="445088"/>
                <a:ext cx="668146" cy="746075"/>
              </a:xfrm>
              <a:custGeom>
                <a:avLst/>
                <a:gdLst>
                  <a:gd name="T0" fmla="*/ 701 w 754"/>
                  <a:gd name="T1" fmla="*/ 565 h 843"/>
                  <a:gd name="T2" fmla="*/ 628 w 754"/>
                  <a:gd name="T3" fmla="*/ 411 h 843"/>
                  <a:gd name="T4" fmla="*/ 581 w 754"/>
                  <a:gd name="T5" fmla="*/ 360 h 843"/>
                  <a:gd name="T6" fmla="*/ 179 w 754"/>
                  <a:gd name="T7" fmla="*/ 392 h 843"/>
                  <a:gd name="T8" fmla="*/ 609 w 754"/>
                  <a:gd name="T9" fmla="*/ 669 h 843"/>
                  <a:gd name="T10" fmla="*/ 545 w 754"/>
                  <a:gd name="T11" fmla="*/ 615 h 843"/>
                  <a:gd name="T12" fmla="*/ 618 w 754"/>
                  <a:gd name="T13" fmla="*/ 713 h 843"/>
                  <a:gd name="T14" fmla="*/ 587 w 754"/>
                  <a:gd name="T15" fmla="*/ 810 h 843"/>
                  <a:gd name="T16" fmla="*/ 259 w 754"/>
                  <a:gd name="T17" fmla="*/ 771 h 843"/>
                  <a:gd name="T18" fmla="*/ 225 w 754"/>
                  <a:gd name="T19" fmla="*/ 604 h 843"/>
                  <a:gd name="T20" fmla="*/ 215 w 754"/>
                  <a:gd name="T21" fmla="*/ 783 h 843"/>
                  <a:gd name="T22" fmla="*/ 156 w 754"/>
                  <a:gd name="T23" fmla="*/ 803 h 843"/>
                  <a:gd name="T24" fmla="*/ 268 w 754"/>
                  <a:gd name="T25" fmla="*/ 597 h 843"/>
                  <a:gd name="T26" fmla="*/ 124 w 754"/>
                  <a:gd name="T27" fmla="*/ 556 h 843"/>
                  <a:gd name="T28" fmla="*/ 51 w 754"/>
                  <a:gd name="T29" fmla="*/ 615 h 843"/>
                  <a:gd name="T30" fmla="*/ 35 w 754"/>
                  <a:gd name="T31" fmla="*/ 596 h 843"/>
                  <a:gd name="T32" fmla="*/ 333 w 754"/>
                  <a:gd name="T33" fmla="*/ 414 h 843"/>
                  <a:gd name="T34" fmla="*/ 366 w 754"/>
                  <a:gd name="T35" fmla="*/ 139 h 843"/>
                  <a:gd name="T36" fmla="*/ 567 w 754"/>
                  <a:gd name="T37" fmla="*/ 338 h 843"/>
                  <a:gd name="T38" fmla="*/ 558 w 754"/>
                  <a:gd name="T39" fmla="*/ 216 h 843"/>
                  <a:gd name="T40" fmla="*/ 384 w 754"/>
                  <a:gd name="T41" fmla="*/ 25 h 843"/>
                  <a:gd name="T42" fmla="*/ 220 w 754"/>
                  <a:gd name="T43" fmla="*/ 320 h 843"/>
                  <a:gd name="T44" fmla="*/ 236 w 754"/>
                  <a:gd name="T45" fmla="*/ 356 h 843"/>
                  <a:gd name="T46" fmla="*/ 297 w 754"/>
                  <a:gd name="T47" fmla="*/ 329 h 843"/>
                  <a:gd name="T48" fmla="*/ 254 w 754"/>
                  <a:gd name="T49" fmla="*/ 285 h 843"/>
                  <a:gd name="T50" fmla="*/ 319 w 754"/>
                  <a:gd name="T51" fmla="*/ 374 h 843"/>
                  <a:gd name="T52" fmla="*/ 97 w 754"/>
                  <a:gd name="T53" fmla="*/ 513 h 843"/>
                  <a:gd name="T54" fmla="*/ 708 w 754"/>
                  <a:gd name="T55" fmla="*/ 508 h 843"/>
                  <a:gd name="T56" fmla="*/ 675 w 754"/>
                  <a:gd name="T57" fmla="*/ 505 h 843"/>
                  <a:gd name="T58" fmla="*/ 730 w 754"/>
                  <a:gd name="T59" fmla="*/ 507 h 843"/>
                  <a:gd name="T60" fmla="*/ 678 w 754"/>
                  <a:gd name="T61" fmla="*/ 425 h 843"/>
                  <a:gd name="T62" fmla="*/ 593 w 754"/>
                  <a:gd name="T63" fmla="*/ 342 h 843"/>
                  <a:gd name="T64" fmla="*/ 405 w 754"/>
                  <a:gd name="T65" fmla="*/ 21 h 843"/>
                  <a:gd name="T66" fmla="*/ 345 w 754"/>
                  <a:gd name="T67" fmla="*/ 55 h 843"/>
                  <a:gd name="T68" fmla="*/ 337 w 754"/>
                  <a:gd name="T69" fmla="*/ 87 h 843"/>
                  <a:gd name="T70" fmla="*/ 151 w 754"/>
                  <a:gd name="T71" fmla="*/ 322 h 843"/>
                  <a:gd name="T72" fmla="*/ 131 w 754"/>
                  <a:gd name="T73" fmla="*/ 448 h 843"/>
                  <a:gd name="T74" fmla="*/ 84 w 754"/>
                  <a:gd name="T75" fmla="*/ 482 h 843"/>
                  <a:gd name="T76" fmla="*/ 13 w 754"/>
                  <a:gd name="T77" fmla="*/ 571 h 843"/>
                  <a:gd name="T78" fmla="*/ 36 w 754"/>
                  <a:gd name="T79" fmla="*/ 630 h 843"/>
                  <a:gd name="T80" fmla="*/ 141 w 754"/>
                  <a:gd name="T81" fmla="*/ 574 h 843"/>
                  <a:gd name="T82" fmla="*/ 140 w 754"/>
                  <a:gd name="T83" fmla="*/ 510 h 843"/>
                  <a:gd name="T84" fmla="*/ 237 w 754"/>
                  <a:gd name="T85" fmla="*/ 501 h 843"/>
                  <a:gd name="T86" fmla="*/ 223 w 754"/>
                  <a:gd name="T87" fmla="*/ 535 h 843"/>
                  <a:gd name="T88" fmla="*/ 121 w 754"/>
                  <a:gd name="T89" fmla="*/ 678 h 843"/>
                  <a:gd name="T90" fmla="*/ 155 w 754"/>
                  <a:gd name="T91" fmla="*/ 825 h 843"/>
                  <a:gd name="T92" fmla="*/ 281 w 754"/>
                  <a:gd name="T93" fmla="*/ 778 h 843"/>
                  <a:gd name="T94" fmla="*/ 456 w 754"/>
                  <a:gd name="T95" fmla="*/ 529 h 843"/>
                  <a:gd name="T96" fmla="*/ 475 w 754"/>
                  <a:gd name="T97" fmla="*/ 578 h 843"/>
                  <a:gd name="T98" fmla="*/ 530 w 754"/>
                  <a:gd name="T99" fmla="*/ 811 h 843"/>
                  <a:gd name="T100" fmla="*/ 692 w 754"/>
                  <a:gd name="T101" fmla="*/ 813 h 843"/>
                  <a:gd name="T102" fmla="*/ 641 w 754"/>
                  <a:gd name="T103" fmla="*/ 657 h 843"/>
                  <a:gd name="T104" fmla="*/ 526 w 754"/>
                  <a:gd name="T105" fmla="*/ 511 h 843"/>
                  <a:gd name="T106" fmla="*/ 595 w 754"/>
                  <a:gd name="T107" fmla="*/ 419 h 843"/>
                  <a:gd name="T108" fmla="*/ 636 w 754"/>
                  <a:gd name="T109" fmla="*/ 455 h 843"/>
                  <a:gd name="T110" fmla="*/ 605 w 754"/>
                  <a:gd name="T111" fmla="*/ 494 h 843"/>
                  <a:gd name="T112" fmla="*/ 696 w 754"/>
                  <a:gd name="T113" fmla="*/ 587 h 843"/>
                  <a:gd name="T114" fmla="*/ 740 w 754"/>
                  <a:gd name="T115" fmla="*/ 53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4" h="843">
                    <a:moveTo>
                      <a:pt x="701" y="565"/>
                    </a:moveTo>
                    <a:cubicBezTo>
                      <a:pt x="700" y="565"/>
                      <a:pt x="699" y="565"/>
                      <a:pt x="697" y="566"/>
                    </a:cubicBezTo>
                    <a:cubicBezTo>
                      <a:pt x="696" y="565"/>
                      <a:pt x="691" y="560"/>
                      <a:pt x="687" y="546"/>
                    </a:cubicBezTo>
                    <a:cubicBezTo>
                      <a:pt x="686" y="543"/>
                      <a:pt x="685" y="534"/>
                      <a:pt x="687" y="528"/>
                    </a:cubicBezTo>
                    <a:cubicBezTo>
                      <a:pt x="687" y="527"/>
                      <a:pt x="687" y="527"/>
                      <a:pt x="688" y="527"/>
                    </a:cubicBezTo>
                    <a:cubicBezTo>
                      <a:pt x="689" y="530"/>
                      <a:pt x="691" y="535"/>
                      <a:pt x="693" y="546"/>
                    </a:cubicBezTo>
                    <a:cubicBezTo>
                      <a:pt x="693" y="548"/>
                      <a:pt x="695" y="555"/>
                      <a:pt x="701" y="563"/>
                    </a:cubicBezTo>
                    <a:cubicBezTo>
                      <a:pt x="701" y="564"/>
                      <a:pt x="701" y="564"/>
                      <a:pt x="701" y="565"/>
                    </a:cubicBezTo>
                    <a:moveTo>
                      <a:pt x="626" y="500"/>
                    </a:moveTo>
                    <a:cubicBezTo>
                      <a:pt x="627" y="499"/>
                      <a:pt x="629" y="498"/>
                      <a:pt x="634" y="496"/>
                    </a:cubicBezTo>
                    <a:cubicBezTo>
                      <a:pt x="635" y="496"/>
                      <a:pt x="639" y="495"/>
                      <a:pt x="644" y="493"/>
                    </a:cubicBezTo>
                    <a:cubicBezTo>
                      <a:pt x="643" y="494"/>
                      <a:pt x="643" y="495"/>
                      <a:pt x="642" y="497"/>
                    </a:cubicBezTo>
                    <a:cubicBezTo>
                      <a:pt x="640" y="499"/>
                      <a:pt x="636" y="503"/>
                      <a:pt x="632" y="503"/>
                    </a:cubicBezTo>
                    <a:cubicBezTo>
                      <a:pt x="631" y="503"/>
                      <a:pt x="629" y="503"/>
                      <a:pt x="626" y="500"/>
                    </a:cubicBezTo>
                    <a:moveTo>
                      <a:pt x="624" y="427"/>
                    </a:moveTo>
                    <a:cubicBezTo>
                      <a:pt x="624" y="420"/>
                      <a:pt x="625" y="415"/>
                      <a:pt x="628" y="411"/>
                    </a:cubicBezTo>
                    <a:cubicBezTo>
                      <a:pt x="633" y="406"/>
                      <a:pt x="641" y="405"/>
                      <a:pt x="643" y="405"/>
                    </a:cubicBezTo>
                    <a:cubicBezTo>
                      <a:pt x="647" y="406"/>
                      <a:pt x="650" y="407"/>
                      <a:pt x="652" y="409"/>
                    </a:cubicBezTo>
                    <a:cubicBezTo>
                      <a:pt x="642" y="410"/>
                      <a:pt x="636" y="414"/>
                      <a:pt x="633" y="418"/>
                    </a:cubicBezTo>
                    <a:cubicBezTo>
                      <a:pt x="630" y="422"/>
                      <a:pt x="628" y="427"/>
                      <a:pt x="628" y="432"/>
                    </a:cubicBezTo>
                    <a:cubicBezTo>
                      <a:pt x="626" y="430"/>
                      <a:pt x="625" y="428"/>
                      <a:pt x="624" y="427"/>
                    </a:cubicBezTo>
                    <a:moveTo>
                      <a:pt x="572" y="396"/>
                    </a:moveTo>
                    <a:cubicBezTo>
                      <a:pt x="565" y="395"/>
                      <a:pt x="561" y="386"/>
                      <a:pt x="560" y="383"/>
                    </a:cubicBezTo>
                    <a:cubicBezTo>
                      <a:pt x="561" y="365"/>
                      <a:pt x="577" y="361"/>
                      <a:pt x="581" y="360"/>
                    </a:cubicBezTo>
                    <a:cubicBezTo>
                      <a:pt x="584" y="361"/>
                      <a:pt x="586" y="362"/>
                      <a:pt x="588" y="364"/>
                    </a:cubicBezTo>
                    <a:cubicBezTo>
                      <a:pt x="580" y="366"/>
                      <a:pt x="575" y="371"/>
                      <a:pt x="573" y="375"/>
                    </a:cubicBezTo>
                    <a:cubicBezTo>
                      <a:pt x="569" y="382"/>
                      <a:pt x="570" y="390"/>
                      <a:pt x="572" y="396"/>
                    </a:cubicBezTo>
                    <a:moveTo>
                      <a:pt x="449" y="509"/>
                    </a:moveTo>
                    <a:cubicBezTo>
                      <a:pt x="446" y="510"/>
                      <a:pt x="409" y="522"/>
                      <a:pt x="364" y="522"/>
                    </a:cubicBezTo>
                    <a:cubicBezTo>
                      <a:pt x="323" y="522"/>
                      <a:pt x="288" y="512"/>
                      <a:pt x="261" y="492"/>
                    </a:cubicBezTo>
                    <a:cubicBezTo>
                      <a:pt x="260" y="491"/>
                      <a:pt x="260" y="491"/>
                      <a:pt x="260" y="491"/>
                    </a:cubicBezTo>
                    <a:cubicBezTo>
                      <a:pt x="259" y="491"/>
                      <a:pt x="206" y="456"/>
                      <a:pt x="179" y="392"/>
                    </a:cubicBezTo>
                    <a:cubicBezTo>
                      <a:pt x="207" y="414"/>
                      <a:pt x="257" y="439"/>
                      <a:pt x="336" y="439"/>
                    </a:cubicBezTo>
                    <a:cubicBezTo>
                      <a:pt x="349" y="439"/>
                      <a:pt x="363" y="439"/>
                      <a:pt x="377" y="437"/>
                    </a:cubicBezTo>
                    <a:cubicBezTo>
                      <a:pt x="381" y="437"/>
                      <a:pt x="412" y="435"/>
                      <a:pt x="451" y="423"/>
                    </a:cubicBezTo>
                    <a:cubicBezTo>
                      <a:pt x="484" y="411"/>
                      <a:pt x="513" y="395"/>
                      <a:pt x="535" y="374"/>
                    </a:cubicBezTo>
                    <a:cubicBezTo>
                      <a:pt x="535" y="375"/>
                      <a:pt x="535" y="375"/>
                      <a:pt x="535" y="375"/>
                    </a:cubicBezTo>
                    <a:cubicBezTo>
                      <a:pt x="535" y="378"/>
                      <a:pt x="535" y="395"/>
                      <a:pt x="543" y="407"/>
                    </a:cubicBezTo>
                    <a:cubicBezTo>
                      <a:pt x="538" y="424"/>
                      <a:pt x="516" y="481"/>
                      <a:pt x="449" y="509"/>
                    </a:cubicBezTo>
                    <a:moveTo>
                      <a:pt x="609" y="669"/>
                    </a:moveTo>
                    <a:cubicBezTo>
                      <a:pt x="571" y="669"/>
                      <a:pt x="544" y="675"/>
                      <a:pt x="529" y="685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5" y="689"/>
                      <a:pt x="509" y="706"/>
                      <a:pt x="508" y="773"/>
                    </a:cubicBezTo>
                    <a:cubicBezTo>
                      <a:pt x="501" y="765"/>
                      <a:pt x="495" y="758"/>
                      <a:pt x="494" y="755"/>
                    </a:cubicBezTo>
                    <a:cubicBezTo>
                      <a:pt x="494" y="753"/>
                      <a:pt x="487" y="688"/>
                      <a:pt x="509" y="628"/>
                    </a:cubicBezTo>
                    <a:cubicBezTo>
                      <a:pt x="511" y="625"/>
                      <a:pt x="519" y="611"/>
                      <a:pt x="532" y="611"/>
                    </a:cubicBezTo>
                    <a:cubicBezTo>
                      <a:pt x="536" y="611"/>
                      <a:pt x="540" y="613"/>
                      <a:pt x="545" y="615"/>
                    </a:cubicBezTo>
                    <a:cubicBezTo>
                      <a:pt x="550" y="620"/>
                      <a:pt x="582" y="649"/>
                      <a:pt x="618" y="670"/>
                    </a:cubicBezTo>
                    <a:cubicBezTo>
                      <a:pt x="615" y="669"/>
                      <a:pt x="612" y="669"/>
                      <a:pt x="609" y="669"/>
                    </a:cubicBezTo>
                    <a:moveTo>
                      <a:pt x="634" y="813"/>
                    </a:moveTo>
                    <a:cubicBezTo>
                      <a:pt x="632" y="814"/>
                      <a:pt x="632" y="814"/>
                      <a:pt x="632" y="814"/>
                    </a:cubicBezTo>
                    <a:cubicBezTo>
                      <a:pt x="631" y="815"/>
                      <a:pt x="631" y="815"/>
                      <a:pt x="631" y="815"/>
                    </a:cubicBezTo>
                    <a:cubicBezTo>
                      <a:pt x="627" y="817"/>
                      <a:pt x="621" y="819"/>
                      <a:pt x="614" y="820"/>
                    </a:cubicBezTo>
                    <a:cubicBezTo>
                      <a:pt x="608" y="775"/>
                      <a:pt x="583" y="736"/>
                      <a:pt x="570" y="719"/>
                    </a:cubicBezTo>
                    <a:cubicBezTo>
                      <a:pt x="578" y="716"/>
                      <a:pt x="593" y="713"/>
                      <a:pt x="618" y="713"/>
                    </a:cubicBezTo>
                    <a:cubicBezTo>
                      <a:pt x="628" y="713"/>
                      <a:pt x="636" y="714"/>
                      <a:pt x="638" y="714"/>
                    </a:cubicBezTo>
                    <a:cubicBezTo>
                      <a:pt x="644" y="716"/>
                      <a:pt x="649" y="720"/>
                      <a:pt x="654" y="727"/>
                    </a:cubicBezTo>
                    <a:cubicBezTo>
                      <a:pt x="670" y="789"/>
                      <a:pt x="670" y="789"/>
                      <a:pt x="670" y="789"/>
                    </a:cubicBezTo>
                    <a:cubicBezTo>
                      <a:pt x="670" y="794"/>
                      <a:pt x="671" y="799"/>
                      <a:pt x="671" y="803"/>
                    </a:cubicBezTo>
                    <a:cubicBezTo>
                      <a:pt x="664" y="806"/>
                      <a:pt x="649" y="810"/>
                      <a:pt x="634" y="813"/>
                    </a:cubicBezTo>
                    <a:moveTo>
                      <a:pt x="549" y="790"/>
                    </a:moveTo>
                    <a:cubicBezTo>
                      <a:pt x="550" y="778"/>
                      <a:pt x="553" y="759"/>
                      <a:pt x="556" y="743"/>
                    </a:cubicBezTo>
                    <a:cubicBezTo>
                      <a:pt x="566" y="759"/>
                      <a:pt x="580" y="782"/>
                      <a:pt x="587" y="810"/>
                    </a:cubicBezTo>
                    <a:cubicBezTo>
                      <a:pt x="575" y="803"/>
                      <a:pt x="560" y="795"/>
                      <a:pt x="549" y="790"/>
                    </a:cubicBezTo>
                    <a:moveTo>
                      <a:pt x="497" y="581"/>
                    </a:moveTo>
                    <a:cubicBezTo>
                      <a:pt x="498" y="580"/>
                      <a:pt x="505" y="570"/>
                      <a:pt x="519" y="569"/>
                    </a:cubicBezTo>
                    <a:cubicBezTo>
                      <a:pt x="521" y="572"/>
                      <a:pt x="524" y="577"/>
                      <a:pt x="524" y="587"/>
                    </a:cubicBezTo>
                    <a:cubicBezTo>
                      <a:pt x="516" y="589"/>
                      <a:pt x="505" y="593"/>
                      <a:pt x="496" y="603"/>
                    </a:cubicBezTo>
                    <a:cubicBezTo>
                      <a:pt x="494" y="597"/>
                      <a:pt x="493" y="589"/>
                      <a:pt x="497" y="581"/>
                    </a:cubicBezTo>
                    <a:moveTo>
                      <a:pt x="260" y="770"/>
                    </a:moveTo>
                    <a:cubicBezTo>
                      <a:pt x="259" y="771"/>
                      <a:pt x="259" y="771"/>
                      <a:pt x="259" y="771"/>
                    </a:cubicBezTo>
                    <a:cubicBezTo>
                      <a:pt x="259" y="732"/>
                      <a:pt x="253" y="699"/>
                      <a:pt x="252" y="697"/>
                    </a:cubicBezTo>
                    <a:cubicBezTo>
                      <a:pt x="252" y="695"/>
                      <a:pt x="252" y="695"/>
                      <a:pt x="252" y="695"/>
                    </a:cubicBezTo>
                    <a:cubicBezTo>
                      <a:pt x="251" y="693"/>
                      <a:pt x="251" y="693"/>
                      <a:pt x="251" y="693"/>
                    </a:cubicBezTo>
                    <a:cubicBezTo>
                      <a:pt x="247" y="689"/>
                      <a:pt x="245" y="685"/>
                      <a:pt x="186" y="679"/>
                    </a:cubicBezTo>
                    <a:cubicBezTo>
                      <a:pt x="176" y="678"/>
                      <a:pt x="165" y="677"/>
                      <a:pt x="157" y="676"/>
                    </a:cubicBezTo>
                    <a:cubicBezTo>
                      <a:pt x="181" y="653"/>
                      <a:pt x="196" y="630"/>
                      <a:pt x="197" y="629"/>
                    </a:cubicBezTo>
                    <a:cubicBezTo>
                      <a:pt x="197" y="628"/>
                      <a:pt x="197" y="628"/>
                      <a:pt x="197" y="628"/>
                    </a:cubicBezTo>
                    <a:cubicBezTo>
                      <a:pt x="211" y="606"/>
                      <a:pt x="222" y="604"/>
                      <a:pt x="225" y="604"/>
                    </a:cubicBezTo>
                    <a:cubicBezTo>
                      <a:pt x="226" y="604"/>
                      <a:pt x="226" y="604"/>
                      <a:pt x="226" y="604"/>
                    </a:cubicBezTo>
                    <a:cubicBezTo>
                      <a:pt x="227" y="605"/>
                      <a:pt x="227" y="605"/>
                      <a:pt x="227" y="605"/>
                    </a:cubicBezTo>
                    <a:cubicBezTo>
                      <a:pt x="229" y="605"/>
                      <a:pt x="229" y="605"/>
                      <a:pt x="229" y="605"/>
                    </a:cubicBezTo>
                    <a:cubicBezTo>
                      <a:pt x="253" y="606"/>
                      <a:pt x="254" y="625"/>
                      <a:pt x="255" y="629"/>
                    </a:cubicBezTo>
                    <a:cubicBezTo>
                      <a:pt x="255" y="630"/>
                      <a:pt x="255" y="630"/>
                      <a:pt x="255" y="630"/>
                    </a:cubicBezTo>
                    <a:cubicBezTo>
                      <a:pt x="255" y="631"/>
                      <a:pt x="255" y="631"/>
                      <a:pt x="255" y="631"/>
                    </a:cubicBezTo>
                    <a:cubicBezTo>
                      <a:pt x="263" y="661"/>
                      <a:pt x="261" y="746"/>
                      <a:pt x="260" y="770"/>
                    </a:cubicBezTo>
                    <a:moveTo>
                      <a:pt x="215" y="783"/>
                    </a:moveTo>
                    <a:cubicBezTo>
                      <a:pt x="185" y="796"/>
                      <a:pt x="185" y="796"/>
                      <a:pt x="185" y="796"/>
                    </a:cubicBezTo>
                    <a:cubicBezTo>
                      <a:pt x="191" y="778"/>
                      <a:pt x="200" y="756"/>
                      <a:pt x="213" y="741"/>
                    </a:cubicBezTo>
                    <a:cubicBezTo>
                      <a:pt x="215" y="750"/>
                      <a:pt x="216" y="764"/>
                      <a:pt x="215" y="783"/>
                    </a:cubicBezTo>
                    <a:moveTo>
                      <a:pt x="98" y="776"/>
                    </a:moveTo>
                    <a:cubicBezTo>
                      <a:pt x="98" y="775"/>
                      <a:pt x="98" y="775"/>
                      <a:pt x="98" y="775"/>
                    </a:cubicBezTo>
                    <a:cubicBezTo>
                      <a:pt x="98" y="775"/>
                      <a:pt x="103" y="742"/>
                      <a:pt x="126" y="721"/>
                    </a:cubicBezTo>
                    <a:cubicBezTo>
                      <a:pt x="146" y="722"/>
                      <a:pt x="174" y="723"/>
                      <a:pt x="193" y="726"/>
                    </a:cubicBezTo>
                    <a:cubicBezTo>
                      <a:pt x="182" y="739"/>
                      <a:pt x="168" y="763"/>
                      <a:pt x="156" y="803"/>
                    </a:cubicBezTo>
                    <a:cubicBezTo>
                      <a:pt x="149" y="802"/>
                      <a:pt x="132" y="798"/>
                      <a:pt x="98" y="787"/>
                    </a:cubicBezTo>
                    <a:cubicBezTo>
                      <a:pt x="97" y="786"/>
                      <a:pt x="97" y="782"/>
                      <a:pt x="98" y="776"/>
                    </a:cubicBezTo>
                    <a:moveTo>
                      <a:pt x="227" y="710"/>
                    </a:moveTo>
                    <a:cubicBezTo>
                      <a:pt x="228" y="710"/>
                      <a:pt x="229" y="710"/>
                      <a:pt x="229" y="710"/>
                    </a:cubicBezTo>
                    <a:cubicBezTo>
                      <a:pt x="229" y="710"/>
                      <a:pt x="230" y="711"/>
                      <a:pt x="230" y="712"/>
                    </a:cubicBezTo>
                    <a:cubicBezTo>
                      <a:pt x="229" y="711"/>
                      <a:pt x="229" y="711"/>
                      <a:pt x="228" y="710"/>
                    </a:cubicBezTo>
                    <a:lnTo>
                      <a:pt x="227" y="710"/>
                    </a:lnTo>
                    <a:close/>
                    <a:moveTo>
                      <a:pt x="268" y="597"/>
                    </a:moveTo>
                    <a:cubicBezTo>
                      <a:pt x="260" y="587"/>
                      <a:pt x="250" y="582"/>
                      <a:pt x="239" y="580"/>
                    </a:cubicBezTo>
                    <a:cubicBezTo>
                      <a:pt x="242" y="571"/>
                      <a:pt x="248" y="566"/>
                      <a:pt x="252" y="564"/>
                    </a:cubicBezTo>
                    <a:cubicBezTo>
                      <a:pt x="260" y="567"/>
                      <a:pt x="264" y="571"/>
                      <a:pt x="265" y="572"/>
                    </a:cubicBezTo>
                    <a:cubicBezTo>
                      <a:pt x="265" y="572"/>
                      <a:pt x="265" y="572"/>
                      <a:pt x="265" y="572"/>
                    </a:cubicBezTo>
                    <a:cubicBezTo>
                      <a:pt x="270" y="580"/>
                      <a:pt x="270" y="589"/>
                      <a:pt x="268" y="597"/>
                    </a:cubicBezTo>
                    <a:moveTo>
                      <a:pt x="134" y="553"/>
                    </a:moveTo>
                    <a:cubicBezTo>
                      <a:pt x="134" y="553"/>
                      <a:pt x="133" y="554"/>
                      <a:pt x="131" y="555"/>
                    </a:cubicBezTo>
                    <a:cubicBezTo>
                      <a:pt x="130" y="555"/>
                      <a:pt x="127" y="556"/>
                      <a:pt x="124" y="556"/>
                    </a:cubicBezTo>
                    <a:cubicBezTo>
                      <a:pt x="116" y="556"/>
                      <a:pt x="109" y="552"/>
                      <a:pt x="103" y="543"/>
                    </a:cubicBezTo>
                    <a:cubicBezTo>
                      <a:pt x="103" y="541"/>
                      <a:pt x="103" y="541"/>
                      <a:pt x="103" y="541"/>
                    </a:cubicBezTo>
                    <a:cubicBezTo>
                      <a:pt x="104" y="539"/>
                      <a:pt x="107" y="535"/>
                      <a:pt x="112" y="535"/>
                    </a:cubicBezTo>
                    <a:cubicBezTo>
                      <a:pt x="115" y="538"/>
                      <a:pt x="121" y="543"/>
                      <a:pt x="130" y="549"/>
                    </a:cubicBezTo>
                    <a:cubicBezTo>
                      <a:pt x="132" y="550"/>
                      <a:pt x="133" y="552"/>
                      <a:pt x="134" y="553"/>
                    </a:cubicBezTo>
                    <a:moveTo>
                      <a:pt x="62" y="612"/>
                    </a:moveTo>
                    <a:cubicBezTo>
                      <a:pt x="60" y="613"/>
                      <a:pt x="57" y="615"/>
                      <a:pt x="54" y="615"/>
                    </a:cubicBezTo>
                    <a:cubicBezTo>
                      <a:pt x="53" y="615"/>
                      <a:pt x="52" y="615"/>
                      <a:pt x="51" y="615"/>
                    </a:cubicBezTo>
                    <a:cubicBezTo>
                      <a:pt x="52" y="614"/>
                      <a:pt x="52" y="613"/>
                      <a:pt x="53" y="612"/>
                    </a:cubicBezTo>
                    <a:cubicBezTo>
                      <a:pt x="55" y="608"/>
                      <a:pt x="65" y="591"/>
                      <a:pt x="67" y="575"/>
                    </a:cubicBezTo>
                    <a:cubicBezTo>
                      <a:pt x="67" y="575"/>
                      <a:pt x="67" y="575"/>
                      <a:pt x="67" y="576"/>
                    </a:cubicBezTo>
                    <a:cubicBezTo>
                      <a:pt x="67" y="576"/>
                      <a:pt x="67" y="576"/>
                      <a:pt x="67" y="576"/>
                    </a:cubicBezTo>
                    <a:cubicBezTo>
                      <a:pt x="68" y="577"/>
                      <a:pt x="68" y="577"/>
                      <a:pt x="68" y="577"/>
                    </a:cubicBezTo>
                    <a:cubicBezTo>
                      <a:pt x="68" y="579"/>
                      <a:pt x="71" y="592"/>
                      <a:pt x="62" y="612"/>
                    </a:cubicBezTo>
                    <a:moveTo>
                      <a:pt x="27" y="603"/>
                    </a:moveTo>
                    <a:cubicBezTo>
                      <a:pt x="30" y="601"/>
                      <a:pt x="32" y="598"/>
                      <a:pt x="35" y="596"/>
                    </a:cubicBezTo>
                    <a:cubicBezTo>
                      <a:pt x="34" y="598"/>
                      <a:pt x="33" y="600"/>
                      <a:pt x="31" y="602"/>
                    </a:cubicBezTo>
                    <a:cubicBezTo>
                      <a:pt x="30" y="603"/>
                      <a:pt x="29" y="603"/>
                      <a:pt x="27" y="603"/>
                    </a:cubicBezTo>
                    <a:moveTo>
                      <a:pt x="171" y="342"/>
                    </a:moveTo>
                    <a:cubicBezTo>
                      <a:pt x="173" y="345"/>
                      <a:pt x="225" y="402"/>
                      <a:pt x="346" y="402"/>
                    </a:cubicBezTo>
                    <a:cubicBezTo>
                      <a:pt x="353" y="402"/>
                      <a:pt x="360" y="402"/>
                      <a:pt x="367" y="401"/>
                    </a:cubicBezTo>
                    <a:cubicBezTo>
                      <a:pt x="372" y="401"/>
                      <a:pt x="474" y="396"/>
                      <a:pt x="534" y="334"/>
                    </a:cubicBezTo>
                    <a:cubicBezTo>
                      <a:pt x="535" y="334"/>
                      <a:pt x="536" y="334"/>
                      <a:pt x="537" y="334"/>
                    </a:cubicBezTo>
                    <a:cubicBezTo>
                      <a:pt x="519" y="359"/>
                      <a:pt x="464" y="414"/>
                      <a:pt x="333" y="414"/>
                    </a:cubicBezTo>
                    <a:cubicBezTo>
                      <a:pt x="328" y="414"/>
                      <a:pt x="322" y="414"/>
                      <a:pt x="317" y="414"/>
                    </a:cubicBezTo>
                    <a:cubicBezTo>
                      <a:pt x="315" y="414"/>
                      <a:pt x="204" y="407"/>
                      <a:pt x="167" y="338"/>
                    </a:cubicBezTo>
                    <a:lnTo>
                      <a:pt x="171" y="342"/>
                    </a:lnTo>
                    <a:close/>
                    <a:moveTo>
                      <a:pt x="220" y="178"/>
                    </a:moveTo>
                    <a:cubicBezTo>
                      <a:pt x="246" y="142"/>
                      <a:pt x="280" y="119"/>
                      <a:pt x="322" y="111"/>
                    </a:cubicBezTo>
                    <a:cubicBezTo>
                      <a:pt x="325" y="115"/>
                      <a:pt x="325" y="115"/>
                      <a:pt x="325" y="115"/>
                    </a:cubicBezTo>
                    <a:cubicBezTo>
                      <a:pt x="326" y="116"/>
                      <a:pt x="341" y="139"/>
                      <a:pt x="366" y="139"/>
                    </a:cubicBezTo>
                    <a:cubicBezTo>
                      <a:pt x="366" y="139"/>
                      <a:pt x="366" y="139"/>
                      <a:pt x="366" y="139"/>
                    </a:cubicBezTo>
                    <a:cubicBezTo>
                      <a:pt x="378" y="139"/>
                      <a:pt x="391" y="133"/>
                      <a:pt x="403" y="121"/>
                    </a:cubicBezTo>
                    <a:cubicBezTo>
                      <a:pt x="404" y="119"/>
                      <a:pt x="404" y="119"/>
                      <a:pt x="404" y="119"/>
                    </a:cubicBezTo>
                    <a:cubicBezTo>
                      <a:pt x="405" y="117"/>
                      <a:pt x="405" y="117"/>
                      <a:pt x="405" y="117"/>
                    </a:cubicBezTo>
                    <a:cubicBezTo>
                      <a:pt x="406" y="115"/>
                      <a:pt x="407" y="111"/>
                      <a:pt x="407" y="105"/>
                    </a:cubicBezTo>
                    <a:cubicBezTo>
                      <a:pt x="440" y="110"/>
                      <a:pt x="526" y="129"/>
                      <a:pt x="559" y="210"/>
                    </a:cubicBezTo>
                    <a:cubicBezTo>
                      <a:pt x="559" y="211"/>
                      <a:pt x="559" y="211"/>
                      <a:pt x="559" y="211"/>
                    </a:cubicBezTo>
                    <a:cubicBezTo>
                      <a:pt x="560" y="211"/>
                      <a:pt x="585" y="262"/>
                      <a:pt x="573" y="336"/>
                    </a:cubicBezTo>
                    <a:cubicBezTo>
                      <a:pt x="571" y="336"/>
                      <a:pt x="569" y="337"/>
                      <a:pt x="567" y="338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8" y="331"/>
                      <a:pt x="568" y="331"/>
                      <a:pt x="568" y="331"/>
                    </a:cubicBezTo>
                    <a:cubicBezTo>
                      <a:pt x="568" y="328"/>
                      <a:pt x="568" y="328"/>
                      <a:pt x="568" y="328"/>
                    </a:cubicBezTo>
                    <a:cubicBezTo>
                      <a:pt x="568" y="328"/>
                      <a:pt x="568" y="325"/>
                      <a:pt x="569" y="320"/>
                    </a:cubicBezTo>
                    <a:cubicBezTo>
                      <a:pt x="570" y="317"/>
                      <a:pt x="570" y="317"/>
                      <a:pt x="570" y="317"/>
                    </a:cubicBezTo>
                    <a:cubicBezTo>
                      <a:pt x="569" y="317"/>
                      <a:pt x="569" y="317"/>
                      <a:pt x="569" y="317"/>
                    </a:cubicBezTo>
                    <a:cubicBezTo>
                      <a:pt x="569" y="295"/>
                      <a:pt x="569" y="248"/>
                      <a:pt x="558" y="216"/>
                    </a:cubicBezTo>
                    <a:cubicBezTo>
                      <a:pt x="557" y="209"/>
                      <a:pt x="550" y="200"/>
                      <a:pt x="537" y="200"/>
                    </a:cubicBezTo>
                    <a:cubicBezTo>
                      <a:pt x="530" y="200"/>
                      <a:pt x="523" y="202"/>
                      <a:pt x="514" y="206"/>
                    </a:cubicBezTo>
                    <a:cubicBezTo>
                      <a:pt x="513" y="207"/>
                      <a:pt x="403" y="261"/>
                      <a:pt x="299" y="261"/>
                    </a:cubicBezTo>
                    <a:cubicBezTo>
                      <a:pt x="256" y="261"/>
                      <a:pt x="220" y="251"/>
                      <a:pt x="192" y="233"/>
                    </a:cubicBezTo>
                    <a:cubicBezTo>
                      <a:pt x="195" y="222"/>
                      <a:pt x="204" y="200"/>
                      <a:pt x="220" y="178"/>
                    </a:cubicBezTo>
                    <a:moveTo>
                      <a:pt x="367" y="25"/>
                    </a:moveTo>
                    <a:cubicBezTo>
                      <a:pt x="371" y="23"/>
                      <a:pt x="375" y="22"/>
                      <a:pt x="378" y="22"/>
                    </a:cubicBezTo>
                    <a:cubicBezTo>
                      <a:pt x="381" y="22"/>
                      <a:pt x="383" y="24"/>
                      <a:pt x="384" y="25"/>
                    </a:cubicBezTo>
                    <a:cubicBezTo>
                      <a:pt x="385" y="33"/>
                      <a:pt x="383" y="39"/>
                      <a:pt x="380" y="43"/>
                    </a:cubicBezTo>
                    <a:cubicBezTo>
                      <a:pt x="376" y="47"/>
                      <a:pt x="370" y="47"/>
                      <a:pt x="368" y="47"/>
                    </a:cubicBezTo>
                    <a:cubicBezTo>
                      <a:pt x="366" y="47"/>
                      <a:pt x="364" y="45"/>
                      <a:pt x="362" y="43"/>
                    </a:cubicBezTo>
                    <a:cubicBezTo>
                      <a:pt x="358" y="34"/>
                      <a:pt x="365" y="27"/>
                      <a:pt x="367" y="25"/>
                    </a:cubicBezTo>
                    <a:moveTo>
                      <a:pt x="237" y="279"/>
                    </a:moveTo>
                    <a:cubicBezTo>
                      <a:pt x="236" y="280"/>
                      <a:pt x="236" y="280"/>
                      <a:pt x="236" y="280"/>
                    </a:cubicBezTo>
                    <a:cubicBezTo>
                      <a:pt x="235" y="280"/>
                      <a:pt x="227" y="282"/>
                      <a:pt x="222" y="291"/>
                    </a:cubicBezTo>
                    <a:cubicBezTo>
                      <a:pt x="218" y="299"/>
                      <a:pt x="217" y="308"/>
                      <a:pt x="220" y="320"/>
                    </a:cubicBezTo>
                    <a:cubicBezTo>
                      <a:pt x="220" y="320"/>
                      <a:pt x="220" y="320"/>
                      <a:pt x="220" y="321"/>
                    </a:cubicBezTo>
                    <a:cubicBezTo>
                      <a:pt x="218" y="325"/>
                      <a:pt x="218" y="329"/>
                      <a:pt x="220" y="333"/>
                    </a:cubicBezTo>
                    <a:cubicBezTo>
                      <a:pt x="223" y="338"/>
                      <a:pt x="223" y="338"/>
                      <a:pt x="223" y="338"/>
                    </a:cubicBezTo>
                    <a:cubicBezTo>
                      <a:pt x="228" y="339"/>
                      <a:pt x="228" y="339"/>
                      <a:pt x="228" y="339"/>
                    </a:cubicBezTo>
                    <a:cubicBezTo>
                      <a:pt x="228" y="339"/>
                      <a:pt x="230" y="339"/>
                      <a:pt x="233" y="339"/>
                    </a:cubicBezTo>
                    <a:cubicBezTo>
                      <a:pt x="233" y="339"/>
                      <a:pt x="233" y="339"/>
                      <a:pt x="233" y="339"/>
                    </a:cubicBezTo>
                    <a:cubicBezTo>
                      <a:pt x="242" y="352"/>
                      <a:pt x="242" y="352"/>
                      <a:pt x="242" y="352"/>
                    </a:cubicBezTo>
                    <a:cubicBezTo>
                      <a:pt x="240" y="353"/>
                      <a:pt x="238" y="355"/>
                      <a:pt x="236" y="356"/>
                    </a:cubicBezTo>
                    <a:cubicBezTo>
                      <a:pt x="227" y="352"/>
                      <a:pt x="208" y="342"/>
                      <a:pt x="196" y="331"/>
                    </a:cubicBezTo>
                    <a:cubicBezTo>
                      <a:pt x="194" y="323"/>
                      <a:pt x="187" y="294"/>
                      <a:pt x="196" y="266"/>
                    </a:cubicBezTo>
                    <a:cubicBezTo>
                      <a:pt x="204" y="270"/>
                      <a:pt x="218" y="275"/>
                      <a:pt x="237" y="279"/>
                    </a:cubicBezTo>
                    <a:cubicBezTo>
                      <a:pt x="237" y="279"/>
                      <a:pt x="237" y="279"/>
                      <a:pt x="237" y="279"/>
                    </a:cubicBezTo>
                    <a:moveTo>
                      <a:pt x="509" y="237"/>
                    </a:moveTo>
                    <a:cubicBezTo>
                      <a:pt x="513" y="256"/>
                      <a:pt x="520" y="293"/>
                      <a:pt x="518" y="316"/>
                    </a:cubicBezTo>
                    <a:cubicBezTo>
                      <a:pt x="509" y="326"/>
                      <a:pt x="465" y="368"/>
                      <a:pt x="359" y="377"/>
                    </a:cubicBezTo>
                    <a:cubicBezTo>
                      <a:pt x="348" y="366"/>
                      <a:pt x="318" y="336"/>
                      <a:pt x="297" y="329"/>
                    </a:cubicBezTo>
                    <a:cubicBezTo>
                      <a:pt x="295" y="328"/>
                      <a:pt x="293" y="327"/>
                      <a:pt x="291" y="327"/>
                    </a:cubicBezTo>
                    <a:cubicBezTo>
                      <a:pt x="286" y="327"/>
                      <a:pt x="275" y="330"/>
                      <a:pt x="247" y="348"/>
                    </a:cubicBezTo>
                    <a:cubicBezTo>
                      <a:pt x="246" y="336"/>
                      <a:pt x="246" y="336"/>
                      <a:pt x="246" y="336"/>
                    </a:cubicBezTo>
                    <a:cubicBezTo>
                      <a:pt x="253" y="333"/>
                      <a:pt x="258" y="327"/>
                      <a:pt x="259" y="319"/>
                    </a:cubicBezTo>
                    <a:cubicBezTo>
                      <a:pt x="259" y="316"/>
                      <a:pt x="260" y="312"/>
                      <a:pt x="260" y="307"/>
                    </a:cubicBezTo>
                    <a:cubicBezTo>
                      <a:pt x="261" y="307"/>
                      <a:pt x="261" y="307"/>
                      <a:pt x="261" y="307"/>
                    </a:cubicBezTo>
                    <a:cubicBezTo>
                      <a:pt x="260" y="303"/>
                      <a:pt x="260" y="303"/>
                      <a:pt x="260" y="303"/>
                    </a:cubicBezTo>
                    <a:cubicBezTo>
                      <a:pt x="260" y="297"/>
                      <a:pt x="258" y="290"/>
                      <a:pt x="254" y="285"/>
                    </a:cubicBezTo>
                    <a:cubicBezTo>
                      <a:pt x="253" y="284"/>
                      <a:pt x="252" y="283"/>
                      <a:pt x="250" y="282"/>
                    </a:cubicBezTo>
                    <a:cubicBezTo>
                      <a:pt x="266" y="284"/>
                      <a:pt x="284" y="286"/>
                      <a:pt x="305" y="286"/>
                    </a:cubicBezTo>
                    <a:cubicBezTo>
                      <a:pt x="368" y="286"/>
                      <a:pt x="437" y="270"/>
                      <a:pt x="509" y="237"/>
                    </a:cubicBezTo>
                    <a:moveTo>
                      <a:pt x="536" y="229"/>
                    </a:moveTo>
                    <a:cubicBezTo>
                      <a:pt x="538" y="237"/>
                      <a:pt x="540" y="249"/>
                      <a:pt x="542" y="263"/>
                    </a:cubicBezTo>
                    <a:cubicBezTo>
                      <a:pt x="540" y="250"/>
                      <a:pt x="537" y="238"/>
                      <a:pt x="536" y="229"/>
                    </a:cubicBezTo>
                    <a:moveTo>
                      <a:pt x="289" y="353"/>
                    </a:moveTo>
                    <a:cubicBezTo>
                      <a:pt x="296" y="356"/>
                      <a:pt x="308" y="365"/>
                      <a:pt x="319" y="374"/>
                    </a:cubicBezTo>
                    <a:cubicBezTo>
                      <a:pt x="295" y="372"/>
                      <a:pt x="278" y="369"/>
                      <a:pt x="266" y="366"/>
                    </a:cubicBezTo>
                    <a:cubicBezTo>
                      <a:pt x="278" y="358"/>
                      <a:pt x="286" y="354"/>
                      <a:pt x="289" y="353"/>
                    </a:cubicBezTo>
                    <a:moveTo>
                      <a:pt x="564" y="338"/>
                    </a:moveTo>
                    <a:cubicBezTo>
                      <a:pt x="565" y="338"/>
                      <a:pt x="565" y="338"/>
                      <a:pt x="565" y="338"/>
                    </a:cubicBezTo>
                    <a:cubicBezTo>
                      <a:pt x="564" y="338"/>
                      <a:pt x="564" y="339"/>
                      <a:pt x="563" y="339"/>
                    </a:cubicBezTo>
                    <a:cubicBezTo>
                      <a:pt x="564" y="338"/>
                      <a:pt x="564" y="338"/>
                      <a:pt x="564" y="338"/>
                    </a:cubicBezTo>
                    <a:moveTo>
                      <a:pt x="101" y="512"/>
                    </a:moveTo>
                    <a:cubicBezTo>
                      <a:pt x="100" y="513"/>
                      <a:pt x="99" y="513"/>
                      <a:pt x="97" y="513"/>
                    </a:cubicBezTo>
                    <a:cubicBezTo>
                      <a:pt x="98" y="512"/>
                      <a:pt x="99" y="511"/>
                      <a:pt x="99" y="510"/>
                    </a:cubicBezTo>
                    <a:cubicBezTo>
                      <a:pt x="100" y="511"/>
                      <a:pt x="101" y="511"/>
                      <a:pt x="101" y="512"/>
                    </a:cubicBezTo>
                    <a:moveTo>
                      <a:pt x="80" y="552"/>
                    </a:moveTo>
                    <a:cubicBezTo>
                      <a:pt x="80" y="552"/>
                      <a:pt x="80" y="553"/>
                      <a:pt x="80" y="553"/>
                    </a:cubicBezTo>
                    <a:cubicBezTo>
                      <a:pt x="77" y="550"/>
                      <a:pt x="73" y="549"/>
                      <a:pt x="69" y="548"/>
                    </a:cubicBezTo>
                    <a:cubicBezTo>
                      <a:pt x="73" y="545"/>
                      <a:pt x="76" y="542"/>
                      <a:pt x="79" y="539"/>
                    </a:cubicBezTo>
                    <a:cubicBezTo>
                      <a:pt x="79" y="544"/>
                      <a:pt x="80" y="549"/>
                      <a:pt x="80" y="552"/>
                    </a:cubicBezTo>
                    <a:moveTo>
                      <a:pt x="708" y="508"/>
                    </a:moveTo>
                    <a:cubicBezTo>
                      <a:pt x="705" y="505"/>
                      <a:pt x="700" y="500"/>
                      <a:pt x="697" y="494"/>
                    </a:cubicBezTo>
                    <a:cubicBezTo>
                      <a:pt x="697" y="494"/>
                      <a:pt x="697" y="494"/>
                      <a:pt x="697" y="494"/>
                    </a:cubicBezTo>
                    <a:cubicBezTo>
                      <a:pt x="690" y="483"/>
                      <a:pt x="689" y="475"/>
                      <a:pt x="689" y="470"/>
                    </a:cubicBezTo>
                    <a:cubicBezTo>
                      <a:pt x="693" y="473"/>
                      <a:pt x="698" y="480"/>
                      <a:pt x="702" y="487"/>
                    </a:cubicBezTo>
                    <a:cubicBezTo>
                      <a:pt x="702" y="488"/>
                      <a:pt x="702" y="488"/>
                      <a:pt x="702" y="488"/>
                    </a:cubicBezTo>
                    <a:cubicBezTo>
                      <a:pt x="707" y="498"/>
                      <a:pt x="709" y="504"/>
                      <a:pt x="708" y="508"/>
                    </a:cubicBezTo>
                    <a:moveTo>
                      <a:pt x="669" y="492"/>
                    </a:moveTo>
                    <a:cubicBezTo>
                      <a:pt x="670" y="496"/>
                      <a:pt x="672" y="501"/>
                      <a:pt x="675" y="505"/>
                    </a:cubicBezTo>
                    <a:cubicBezTo>
                      <a:pt x="672" y="507"/>
                      <a:pt x="669" y="509"/>
                      <a:pt x="667" y="511"/>
                    </a:cubicBezTo>
                    <a:cubicBezTo>
                      <a:pt x="666" y="510"/>
                      <a:pt x="665" y="509"/>
                      <a:pt x="665" y="507"/>
                    </a:cubicBezTo>
                    <a:cubicBezTo>
                      <a:pt x="667" y="503"/>
                      <a:pt x="669" y="498"/>
                      <a:pt x="669" y="492"/>
                    </a:cubicBezTo>
                    <a:moveTo>
                      <a:pt x="664" y="477"/>
                    </a:moveTo>
                    <a:cubicBezTo>
                      <a:pt x="664" y="476"/>
                      <a:pt x="665" y="476"/>
                      <a:pt x="665" y="476"/>
                    </a:cubicBezTo>
                    <a:cubicBezTo>
                      <a:pt x="665" y="477"/>
                      <a:pt x="665" y="478"/>
                      <a:pt x="665" y="479"/>
                    </a:cubicBezTo>
                    <a:cubicBezTo>
                      <a:pt x="665" y="478"/>
                      <a:pt x="665" y="477"/>
                      <a:pt x="664" y="477"/>
                    </a:cubicBezTo>
                    <a:moveTo>
                      <a:pt x="730" y="507"/>
                    </a:moveTo>
                    <a:cubicBezTo>
                      <a:pt x="730" y="499"/>
                      <a:pt x="727" y="489"/>
                      <a:pt x="721" y="478"/>
                    </a:cubicBezTo>
                    <a:cubicBezTo>
                      <a:pt x="719" y="473"/>
                      <a:pt x="711" y="458"/>
                      <a:pt x="698" y="451"/>
                    </a:cubicBezTo>
                    <a:cubicBezTo>
                      <a:pt x="694" y="446"/>
                      <a:pt x="694" y="446"/>
                      <a:pt x="694" y="446"/>
                    </a:cubicBezTo>
                    <a:cubicBezTo>
                      <a:pt x="692" y="443"/>
                      <a:pt x="692" y="443"/>
                      <a:pt x="692" y="443"/>
                    </a:cubicBezTo>
                    <a:cubicBezTo>
                      <a:pt x="687" y="436"/>
                      <a:pt x="687" y="436"/>
                      <a:pt x="687" y="436"/>
                    </a:cubicBezTo>
                    <a:cubicBezTo>
                      <a:pt x="685" y="433"/>
                      <a:pt x="685" y="433"/>
                      <a:pt x="685" y="433"/>
                    </a:cubicBezTo>
                    <a:cubicBezTo>
                      <a:pt x="684" y="433"/>
                      <a:pt x="684" y="433"/>
                      <a:pt x="684" y="433"/>
                    </a:cubicBezTo>
                    <a:cubicBezTo>
                      <a:pt x="678" y="425"/>
                      <a:pt x="678" y="425"/>
                      <a:pt x="678" y="425"/>
                    </a:cubicBezTo>
                    <a:cubicBezTo>
                      <a:pt x="677" y="423"/>
                      <a:pt x="677" y="423"/>
                      <a:pt x="677" y="423"/>
                    </a:cubicBezTo>
                    <a:cubicBezTo>
                      <a:pt x="677" y="423"/>
                      <a:pt x="676" y="422"/>
                      <a:pt x="675" y="421"/>
                    </a:cubicBezTo>
                    <a:cubicBezTo>
                      <a:pt x="676" y="417"/>
                      <a:pt x="677" y="406"/>
                      <a:pt x="669" y="397"/>
                    </a:cubicBezTo>
                    <a:cubicBezTo>
                      <a:pt x="666" y="392"/>
                      <a:pt x="658" y="386"/>
                      <a:pt x="645" y="384"/>
                    </a:cubicBezTo>
                    <a:cubicBezTo>
                      <a:pt x="637" y="381"/>
                      <a:pt x="637" y="381"/>
                      <a:pt x="637" y="381"/>
                    </a:cubicBezTo>
                    <a:cubicBezTo>
                      <a:pt x="636" y="380"/>
                      <a:pt x="634" y="379"/>
                      <a:pt x="632" y="379"/>
                    </a:cubicBezTo>
                    <a:cubicBezTo>
                      <a:pt x="612" y="371"/>
                      <a:pt x="612" y="371"/>
                      <a:pt x="612" y="371"/>
                    </a:cubicBezTo>
                    <a:cubicBezTo>
                      <a:pt x="611" y="361"/>
                      <a:pt x="606" y="348"/>
                      <a:pt x="593" y="342"/>
                    </a:cubicBezTo>
                    <a:cubicBezTo>
                      <a:pt x="607" y="263"/>
                      <a:pt x="582" y="207"/>
                      <a:pt x="579" y="201"/>
                    </a:cubicBezTo>
                    <a:cubicBezTo>
                      <a:pt x="560" y="155"/>
                      <a:pt x="522" y="119"/>
                      <a:pt x="470" y="99"/>
                    </a:cubicBezTo>
                    <a:cubicBezTo>
                      <a:pt x="430" y="84"/>
                      <a:pt x="397" y="83"/>
                      <a:pt x="395" y="83"/>
                    </a:cubicBezTo>
                    <a:cubicBezTo>
                      <a:pt x="391" y="83"/>
                      <a:pt x="391" y="83"/>
                      <a:pt x="391" y="83"/>
                    </a:cubicBezTo>
                    <a:cubicBezTo>
                      <a:pt x="389" y="81"/>
                      <a:pt x="389" y="81"/>
                      <a:pt x="389" y="81"/>
                    </a:cubicBezTo>
                    <a:cubicBezTo>
                      <a:pt x="389" y="63"/>
                      <a:pt x="389" y="63"/>
                      <a:pt x="389" y="63"/>
                    </a:cubicBezTo>
                    <a:cubicBezTo>
                      <a:pt x="391" y="61"/>
                      <a:pt x="394" y="59"/>
                      <a:pt x="396" y="57"/>
                    </a:cubicBezTo>
                    <a:cubicBezTo>
                      <a:pt x="403" y="49"/>
                      <a:pt x="407" y="37"/>
                      <a:pt x="405" y="21"/>
                    </a:cubicBezTo>
                    <a:cubicBezTo>
                      <a:pt x="405" y="20"/>
                      <a:pt x="405" y="20"/>
                      <a:pt x="405" y="20"/>
                    </a:cubicBezTo>
                    <a:cubicBezTo>
                      <a:pt x="405" y="19"/>
                      <a:pt x="405" y="19"/>
                      <a:pt x="405" y="19"/>
                    </a:cubicBezTo>
                    <a:cubicBezTo>
                      <a:pt x="402" y="12"/>
                      <a:pt x="393" y="0"/>
                      <a:pt x="378" y="0"/>
                    </a:cubicBezTo>
                    <a:cubicBezTo>
                      <a:pt x="371" y="0"/>
                      <a:pt x="364" y="2"/>
                      <a:pt x="357" y="6"/>
                    </a:cubicBezTo>
                    <a:cubicBezTo>
                      <a:pt x="356" y="7"/>
                      <a:pt x="356" y="7"/>
                      <a:pt x="356" y="7"/>
                    </a:cubicBezTo>
                    <a:cubicBezTo>
                      <a:pt x="355" y="7"/>
                      <a:pt x="355" y="7"/>
                      <a:pt x="355" y="7"/>
                    </a:cubicBezTo>
                    <a:cubicBezTo>
                      <a:pt x="346" y="14"/>
                      <a:pt x="332" y="32"/>
                      <a:pt x="344" y="55"/>
                    </a:cubicBezTo>
                    <a:cubicBezTo>
                      <a:pt x="345" y="55"/>
                      <a:pt x="345" y="55"/>
                      <a:pt x="345" y="55"/>
                    </a:cubicBezTo>
                    <a:cubicBezTo>
                      <a:pt x="345" y="56"/>
                      <a:pt x="345" y="56"/>
                      <a:pt x="345" y="56"/>
                    </a:cubicBezTo>
                    <a:cubicBezTo>
                      <a:pt x="346" y="57"/>
                      <a:pt x="348" y="59"/>
                      <a:pt x="351" y="62"/>
                    </a:cubicBezTo>
                    <a:cubicBezTo>
                      <a:pt x="351" y="63"/>
                      <a:pt x="350" y="64"/>
                      <a:pt x="350" y="65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6" y="76"/>
                      <a:pt x="346" y="79"/>
                      <a:pt x="346" y="81"/>
                    </a:cubicBezTo>
                    <a:cubicBezTo>
                      <a:pt x="343" y="83"/>
                      <a:pt x="341" y="84"/>
                      <a:pt x="339" y="87"/>
                    </a:cubicBezTo>
                    <a:cubicBezTo>
                      <a:pt x="337" y="87"/>
                      <a:pt x="337" y="87"/>
                      <a:pt x="337" y="87"/>
                    </a:cubicBezTo>
                    <a:cubicBezTo>
                      <a:pt x="281" y="93"/>
                      <a:pt x="235" y="121"/>
                      <a:pt x="202" y="166"/>
                    </a:cubicBezTo>
                    <a:cubicBezTo>
                      <a:pt x="177" y="201"/>
                      <a:pt x="169" y="233"/>
                      <a:pt x="169" y="235"/>
                    </a:cubicBezTo>
                    <a:cubicBezTo>
                      <a:pt x="167" y="241"/>
                      <a:pt x="167" y="241"/>
                      <a:pt x="167" y="241"/>
                    </a:cubicBezTo>
                    <a:cubicBezTo>
                      <a:pt x="173" y="246"/>
                      <a:pt x="173" y="246"/>
                      <a:pt x="173" y="246"/>
                    </a:cubicBezTo>
                    <a:cubicBezTo>
                      <a:pt x="175" y="247"/>
                      <a:pt x="177" y="249"/>
                      <a:pt x="179" y="250"/>
                    </a:cubicBezTo>
                    <a:cubicBezTo>
                      <a:pt x="170" y="270"/>
                      <a:pt x="169" y="291"/>
                      <a:pt x="170" y="308"/>
                    </a:cubicBezTo>
                    <a:cubicBezTo>
                      <a:pt x="163" y="311"/>
                      <a:pt x="156" y="316"/>
                      <a:pt x="152" y="320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47" y="330"/>
                      <a:pt x="147" y="330"/>
                      <a:pt x="147" y="330"/>
                    </a:cubicBezTo>
                    <a:cubicBezTo>
                      <a:pt x="145" y="353"/>
                      <a:pt x="145" y="353"/>
                      <a:pt x="145" y="353"/>
                    </a:cubicBezTo>
                    <a:cubicBezTo>
                      <a:pt x="148" y="372"/>
                      <a:pt x="154" y="388"/>
                      <a:pt x="160" y="403"/>
                    </a:cubicBezTo>
                    <a:cubicBezTo>
                      <a:pt x="153" y="412"/>
                      <a:pt x="155" y="426"/>
                      <a:pt x="156" y="433"/>
                    </a:cubicBezTo>
                    <a:cubicBezTo>
                      <a:pt x="149" y="440"/>
                      <a:pt x="149" y="440"/>
                      <a:pt x="149" y="440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139" y="447"/>
                      <a:pt x="139" y="447"/>
                      <a:pt x="139" y="447"/>
                    </a:cubicBezTo>
                    <a:cubicBezTo>
                      <a:pt x="136" y="447"/>
                      <a:pt x="134" y="448"/>
                      <a:pt x="131" y="448"/>
                    </a:cubicBezTo>
                    <a:cubicBezTo>
                      <a:pt x="130" y="448"/>
                      <a:pt x="130" y="448"/>
                      <a:pt x="130" y="448"/>
                    </a:cubicBezTo>
                    <a:cubicBezTo>
                      <a:pt x="124" y="450"/>
                      <a:pt x="111" y="458"/>
                      <a:pt x="108" y="477"/>
                    </a:cubicBezTo>
                    <a:cubicBezTo>
                      <a:pt x="108" y="477"/>
                      <a:pt x="108" y="477"/>
                      <a:pt x="108" y="477"/>
                    </a:cubicBezTo>
                    <a:cubicBezTo>
                      <a:pt x="106" y="479"/>
                      <a:pt x="106" y="479"/>
                      <a:pt x="106" y="479"/>
                    </a:cubicBezTo>
                    <a:cubicBezTo>
                      <a:pt x="105" y="479"/>
                      <a:pt x="103" y="479"/>
                      <a:pt x="101" y="481"/>
                    </a:cubicBezTo>
                    <a:cubicBezTo>
                      <a:pt x="90" y="481"/>
                      <a:pt x="90" y="481"/>
                      <a:pt x="90" y="481"/>
                    </a:cubicBezTo>
                    <a:cubicBezTo>
                      <a:pt x="87" y="482"/>
                      <a:pt x="87" y="482"/>
                      <a:pt x="87" y="482"/>
                    </a:cubicBezTo>
                    <a:cubicBezTo>
                      <a:pt x="84" y="482"/>
                      <a:pt x="84" y="482"/>
                      <a:pt x="84" y="482"/>
                    </a:cubicBezTo>
                    <a:cubicBezTo>
                      <a:pt x="80" y="484"/>
                      <a:pt x="74" y="486"/>
                      <a:pt x="67" y="492"/>
                    </a:cubicBezTo>
                    <a:cubicBezTo>
                      <a:pt x="65" y="494"/>
                      <a:pt x="65" y="494"/>
                      <a:pt x="65" y="494"/>
                    </a:cubicBezTo>
                    <a:cubicBezTo>
                      <a:pt x="61" y="497"/>
                      <a:pt x="61" y="497"/>
                      <a:pt x="61" y="497"/>
                    </a:cubicBezTo>
                    <a:cubicBezTo>
                      <a:pt x="51" y="507"/>
                      <a:pt x="40" y="522"/>
                      <a:pt x="34" y="546"/>
                    </a:cubicBezTo>
                    <a:cubicBezTo>
                      <a:pt x="33" y="553"/>
                      <a:pt x="33" y="553"/>
                      <a:pt x="33" y="553"/>
                    </a:cubicBezTo>
                    <a:cubicBezTo>
                      <a:pt x="31" y="556"/>
                      <a:pt x="31" y="556"/>
                      <a:pt x="31" y="556"/>
                    </a:cubicBezTo>
                    <a:cubicBezTo>
                      <a:pt x="31" y="557"/>
                      <a:pt x="31" y="557"/>
                      <a:pt x="31" y="557"/>
                    </a:cubicBezTo>
                    <a:cubicBezTo>
                      <a:pt x="28" y="561"/>
                      <a:pt x="22" y="566"/>
                      <a:pt x="13" y="571"/>
                    </a:cubicBezTo>
                    <a:cubicBezTo>
                      <a:pt x="11" y="572"/>
                      <a:pt x="11" y="572"/>
                      <a:pt x="11" y="572"/>
                    </a:cubicBezTo>
                    <a:cubicBezTo>
                      <a:pt x="10" y="573"/>
                      <a:pt x="10" y="573"/>
                      <a:pt x="10" y="573"/>
                    </a:cubicBezTo>
                    <a:cubicBezTo>
                      <a:pt x="7" y="576"/>
                      <a:pt x="0" y="584"/>
                      <a:pt x="1" y="593"/>
                    </a:cubicBezTo>
                    <a:cubicBezTo>
                      <a:pt x="1" y="596"/>
                      <a:pt x="3" y="599"/>
                      <a:pt x="5" y="602"/>
                    </a:cubicBezTo>
                    <a:cubicBezTo>
                      <a:pt x="5" y="608"/>
                      <a:pt x="6" y="613"/>
                      <a:pt x="10" y="617"/>
                    </a:cubicBezTo>
                    <a:cubicBezTo>
                      <a:pt x="13" y="620"/>
                      <a:pt x="18" y="624"/>
                      <a:pt x="28" y="624"/>
                    </a:cubicBezTo>
                    <a:cubicBezTo>
                      <a:pt x="29" y="624"/>
                      <a:pt x="30" y="624"/>
                      <a:pt x="31" y="624"/>
                    </a:cubicBezTo>
                    <a:cubicBezTo>
                      <a:pt x="33" y="627"/>
                      <a:pt x="35" y="629"/>
                      <a:pt x="36" y="630"/>
                    </a:cubicBezTo>
                    <a:cubicBezTo>
                      <a:pt x="42" y="635"/>
                      <a:pt x="48" y="637"/>
                      <a:pt x="54" y="637"/>
                    </a:cubicBezTo>
                    <a:cubicBezTo>
                      <a:pt x="68" y="637"/>
                      <a:pt x="78" y="626"/>
                      <a:pt x="79" y="625"/>
                    </a:cubicBezTo>
                    <a:cubicBezTo>
                      <a:pt x="80" y="624"/>
                      <a:pt x="80" y="624"/>
                      <a:pt x="80" y="624"/>
                    </a:cubicBezTo>
                    <a:cubicBezTo>
                      <a:pt x="80" y="622"/>
                      <a:pt x="80" y="622"/>
                      <a:pt x="80" y="622"/>
                    </a:cubicBezTo>
                    <a:cubicBezTo>
                      <a:pt x="92" y="599"/>
                      <a:pt x="90" y="581"/>
                      <a:pt x="89" y="574"/>
                    </a:cubicBezTo>
                    <a:cubicBezTo>
                      <a:pt x="91" y="572"/>
                      <a:pt x="93" y="570"/>
                      <a:pt x="96" y="567"/>
                    </a:cubicBezTo>
                    <a:cubicBezTo>
                      <a:pt x="106" y="576"/>
                      <a:pt x="116" y="578"/>
                      <a:pt x="124" y="578"/>
                    </a:cubicBezTo>
                    <a:cubicBezTo>
                      <a:pt x="133" y="578"/>
                      <a:pt x="140" y="574"/>
                      <a:pt x="141" y="574"/>
                    </a:cubicBezTo>
                    <a:cubicBezTo>
                      <a:pt x="142" y="573"/>
                      <a:pt x="142" y="573"/>
                      <a:pt x="142" y="573"/>
                    </a:cubicBezTo>
                    <a:cubicBezTo>
                      <a:pt x="153" y="567"/>
                      <a:pt x="155" y="559"/>
                      <a:pt x="155" y="553"/>
                    </a:cubicBezTo>
                    <a:cubicBezTo>
                      <a:pt x="156" y="541"/>
                      <a:pt x="144" y="533"/>
                      <a:pt x="142" y="531"/>
                    </a:cubicBezTo>
                    <a:cubicBezTo>
                      <a:pt x="137" y="527"/>
                      <a:pt x="133" y="525"/>
                      <a:pt x="131" y="523"/>
                    </a:cubicBezTo>
                    <a:cubicBezTo>
                      <a:pt x="133" y="519"/>
                      <a:pt x="133" y="519"/>
                      <a:pt x="133" y="519"/>
                    </a:cubicBezTo>
                    <a:cubicBezTo>
                      <a:pt x="136" y="516"/>
                      <a:pt x="136" y="516"/>
                      <a:pt x="136" y="516"/>
                    </a:cubicBezTo>
                    <a:cubicBezTo>
                      <a:pt x="136" y="515"/>
                      <a:pt x="136" y="515"/>
                      <a:pt x="136" y="515"/>
                    </a:cubicBezTo>
                    <a:cubicBezTo>
                      <a:pt x="140" y="510"/>
                      <a:pt x="140" y="510"/>
                      <a:pt x="140" y="510"/>
                    </a:cubicBezTo>
                    <a:cubicBezTo>
                      <a:pt x="141" y="510"/>
                      <a:pt x="142" y="510"/>
                      <a:pt x="143" y="510"/>
                    </a:cubicBezTo>
                    <a:cubicBezTo>
                      <a:pt x="156" y="510"/>
                      <a:pt x="170" y="502"/>
                      <a:pt x="171" y="479"/>
                    </a:cubicBezTo>
                    <a:cubicBezTo>
                      <a:pt x="175" y="474"/>
                      <a:pt x="175" y="474"/>
                      <a:pt x="175" y="474"/>
                    </a:cubicBezTo>
                    <a:cubicBezTo>
                      <a:pt x="179" y="471"/>
                      <a:pt x="179" y="471"/>
                      <a:pt x="179" y="471"/>
                    </a:cubicBezTo>
                    <a:cubicBezTo>
                      <a:pt x="181" y="466"/>
                      <a:pt x="181" y="466"/>
                      <a:pt x="181" y="466"/>
                    </a:cubicBezTo>
                    <a:cubicBezTo>
                      <a:pt x="183" y="467"/>
                      <a:pt x="185" y="467"/>
                      <a:pt x="187" y="467"/>
                    </a:cubicBezTo>
                    <a:cubicBezTo>
                      <a:pt x="192" y="467"/>
                      <a:pt x="197" y="466"/>
                      <a:pt x="200" y="465"/>
                    </a:cubicBezTo>
                    <a:cubicBezTo>
                      <a:pt x="214" y="481"/>
                      <a:pt x="228" y="493"/>
                      <a:pt x="237" y="501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1" y="515"/>
                      <a:pt x="231" y="515"/>
                      <a:pt x="231" y="515"/>
                    </a:cubicBezTo>
                    <a:cubicBezTo>
                      <a:pt x="228" y="521"/>
                      <a:pt x="226" y="525"/>
                      <a:pt x="225" y="528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4" y="531"/>
                      <a:pt x="224" y="533"/>
                      <a:pt x="223" y="534"/>
                    </a:cubicBezTo>
                    <a:cubicBezTo>
                      <a:pt x="223" y="535"/>
                      <a:pt x="223" y="535"/>
                      <a:pt x="223" y="535"/>
                    </a:cubicBezTo>
                    <a:cubicBezTo>
                      <a:pt x="219" y="545"/>
                      <a:pt x="219" y="545"/>
                      <a:pt x="219" y="545"/>
                    </a:cubicBezTo>
                    <a:cubicBezTo>
                      <a:pt x="214" y="547"/>
                      <a:pt x="209" y="551"/>
                      <a:pt x="205" y="555"/>
                    </a:cubicBezTo>
                    <a:cubicBezTo>
                      <a:pt x="190" y="572"/>
                      <a:pt x="192" y="597"/>
                      <a:pt x="192" y="598"/>
                    </a:cubicBezTo>
                    <a:cubicBezTo>
                      <a:pt x="193" y="599"/>
                      <a:pt x="193" y="599"/>
                      <a:pt x="193" y="599"/>
                    </a:cubicBezTo>
                    <a:cubicBezTo>
                      <a:pt x="188" y="604"/>
                      <a:pt x="184" y="610"/>
                      <a:pt x="179" y="617"/>
                    </a:cubicBezTo>
                    <a:cubicBezTo>
                      <a:pt x="177" y="620"/>
                      <a:pt x="156" y="651"/>
                      <a:pt x="124" y="676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0" y="679"/>
                      <a:pt x="119" y="679"/>
                      <a:pt x="119" y="680"/>
                    </a:cubicBezTo>
                    <a:cubicBezTo>
                      <a:pt x="113" y="687"/>
                      <a:pt x="113" y="687"/>
                      <a:pt x="113" y="687"/>
                    </a:cubicBezTo>
                    <a:cubicBezTo>
                      <a:pt x="112" y="693"/>
                      <a:pt x="112" y="693"/>
                      <a:pt x="112" y="693"/>
                    </a:cubicBezTo>
                    <a:cubicBezTo>
                      <a:pt x="112" y="697"/>
                      <a:pt x="111" y="700"/>
                      <a:pt x="112" y="705"/>
                    </a:cubicBezTo>
                    <a:cubicBezTo>
                      <a:pt x="84" y="730"/>
                      <a:pt x="77" y="768"/>
                      <a:pt x="77" y="772"/>
                    </a:cubicBezTo>
                    <a:cubicBezTo>
                      <a:pt x="72" y="799"/>
                      <a:pt x="87" y="806"/>
                      <a:pt x="91" y="807"/>
                    </a:cubicBezTo>
                    <a:cubicBezTo>
                      <a:pt x="91" y="807"/>
                      <a:pt x="91" y="807"/>
                      <a:pt x="91" y="807"/>
                    </a:cubicBezTo>
                    <a:cubicBezTo>
                      <a:pt x="122" y="817"/>
                      <a:pt x="143" y="823"/>
                      <a:pt x="155" y="825"/>
                    </a:cubicBezTo>
                    <a:cubicBezTo>
                      <a:pt x="160" y="825"/>
                      <a:pt x="160" y="825"/>
                      <a:pt x="160" y="825"/>
                    </a:cubicBezTo>
                    <a:cubicBezTo>
                      <a:pt x="232" y="799"/>
                      <a:pt x="232" y="799"/>
                      <a:pt x="232" y="799"/>
                    </a:cubicBezTo>
                    <a:cubicBezTo>
                      <a:pt x="236" y="800"/>
                      <a:pt x="236" y="800"/>
                      <a:pt x="236" y="800"/>
                    </a:cubicBezTo>
                    <a:cubicBezTo>
                      <a:pt x="239" y="801"/>
                      <a:pt x="239" y="801"/>
                      <a:pt x="239" y="801"/>
                    </a:cubicBezTo>
                    <a:cubicBezTo>
                      <a:pt x="245" y="801"/>
                      <a:pt x="245" y="801"/>
                      <a:pt x="245" y="801"/>
                    </a:cubicBezTo>
                    <a:cubicBezTo>
                      <a:pt x="254" y="797"/>
                      <a:pt x="254" y="797"/>
                      <a:pt x="254" y="797"/>
                    </a:cubicBezTo>
                    <a:cubicBezTo>
                      <a:pt x="281" y="784"/>
                      <a:pt x="281" y="784"/>
                      <a:pt x="281" y="784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1" y="773"/>
                      <a:pt x="286" y="671"/>
                      <a:pt x="277" y="630"/>
                    </a:cubicBezTo>
                    <a:cubicBezTo>
                      <a:pt x="278" y="627"/>
                      <a:pt x="278" y="627"/>
                      <a:pt x="278" y="627"/>
                    </a:cubicBezTo>
                    <a:cubicBezTo>
                      <a:pt x="279" y="626"/>
                      <a:pt x="299" y="596"/>
                      <a:pt x="287" y="56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6" y="533"/>
                      <a:pt x="296" y="533"/>
                      <a:pt x="296" y="533"/>
                    </a:cubicBezTo>
                    <a:cubicBezTo>
                      <a:pt x="317" y="540"/>
                      <a:pt x="339" y="543"/>
                      <a:pt x="364" y="543"/>
                    </a:cubicBezTo>
                    <a:cubicBezTo>
                      <a:pt x="414" y="543"/>
                      <a:pt x="454" y="529"/>
                      <a:pt x="456" y="529"/>
                    </a:cubicBezTo>
                    <a:cubicBezTo>
                      <a:pt x="456" y="529"/>
                      <a:pt x="456" y="529"/>
                      <a:pt x="456" y="529"/>
                    </a:cubicBezTo>
                    <a:cubicBezTo>
                      <a:pt x="458" y="528"/>
                      <a:pt x="460" y="527"/>
                      <a:pt x="462" y="526"/>
                    </a:cubicBezTo>
                    <a:cubicBezTo>
                      <a:pt x="462" y="528"/>
                      <a:pt x="462" y="529"/>
                      <a:pt x="463" y="529"/>
                    </a:cubicBezTo>
                    <a:cubicBezTo>
                      <a:pt x="463" y="531"/>
                      <a:pt x="463" y="531"/>
                      <a:pt x="463" y="531"/>
                    </a:cubicBezTo>
                    <a:cubicBezTo>
                      <a:pt x="463" y="535"/>
                      <a:pt x="467" y="547"/>
                      <a:pt x="468" y="552"/>
                    </a:cubicBezTo>
                    <a:cubicBezTo>
                      <a:pt x="469" y="557"/>
                      <a:pt x="469" y="557"/>
                      <a:pt x="469" y="557"/>
                    </a:cubicBezTo>
                    <a:cubicBezTo>
                      <a:pt x="470" y="564"/>
                      <a:pt x="472" y="571"/>
                      <a:pt x="474" y="577"/>
                    </a:cubicBezTo>
                    <a:cubicBezTo>
                      <a:pt x="475" y="578"/>
                      <a:pt x="475" y="578"/>
                      <a:pt x="475" y="578"/>
                    </a:cubicBezTo>
                    <a:cubicBezTo>
                      <a:pt x="467" y="604"/>
                      <a:pt x="483" y="626"/>
                      <a:pt x="486" y="629"/>
                    </a:cubicBezTo>
                    <a:cubicBezTo>
                      <a:pt x="466" y="691"/>
                      <a:pt x="472" y="752"/>
                      <a:pt x="473" y="757"/>
                    </a:cubicBezTo>
                    <a:cubicBezTo>
                      <a:pt x="473" y="762"/>
                      <a:pt x="476" y="770"/>
                      <a:pt x="494" y="789"/>
                    </a:cubicBezTo>
                    <a:cubicBezTo>
                      <a:pt x="502" y="798"/>
                      <a:pt x="511" y="806"/>
                      <a:pt x="512" y="807"/>
                    </a:cubicBezTo>
                    <a:cubicBezTo>
                      <a:pt x="512" y="808"/>
                      <a:pt x="512" y="808"/>
                      <a:pt x="512" y="808"/>
                    </a:cubicBezTo>
                    <a:cubicBezTo>
                      <a:pt x="516" y="811"/>
                      <a:pt x="516" y="811"/>
                      <a:pt x="516" y="811"/>
                    </a:cubicBezTo>
                    <a:cubicBezTo>
                      <a:pt x="523" y="812"/>
                      <a:pt x="523" y="812"/>
                      <a:pt x="523" y="812"/>
                    </a:cubicBezTo>
                    <a:cubicBezTo>
                      <a:pt x="530" y="811"/>
                      <a:pt x="530" y="811"/>
                      <a:pt x="530" y="811"/>
                    </a:cubicBezTo>
                    <a:cubicBezTo>
                      <a:pt x="534" y="811"/>
                      <a:pt x="537" y="810"/>
                      <a:pt x="538" y="809"/>
                    </a:cubicBezTo>
                    <a:cubicBezTo>
                      <a:pt x="554" y="816"/>
                      <a:pt x="583" y="832"/>
                      <a:pt x="595" y="839"/>
                    </a:cubicBezTo>
                    <a:cubicBezTo>
                      <a:pt x="602" y="843"/>
                      <a:pt x="602" y="843"/>
                      <a:pt x="602" y="843"/>
                    </a:cubicBezTo>
                    <a:cubicBezTo>
                      <a:pt x="607" y="842"/>
                      <a:pt x="607" y="842"/>
                      <a:pt x="607" y="842"/>
                    </a:cubicBezTo>
                    <a:cubicBezTo>
                      <a:pt x="612" y="842"/>
                      <a:pt x="612" y="842"/>
                      <a:pt x="612" y="842"/>
                    </a:cubicBezTo>
                    <a:cubicBezTo>
                      <a:pt x="620" y="841"/>
                      <a:pt x="632" y="838"/>
                      <a:pt x="640" y="834"/>
                    </a:cubicBezTo>
                    <a:cubicBezTo>
                      <a:pt x="656" y="830"/>
                      <a:pt x="682" y="824"/>
                      <a:pt x="689" y="816"/>
                    </a:cubicBezTo>
                    <a:cubicBezTo>
                      <a:pt x="692" y="813"/>
                      <a:pt x="692" y="813"/>
                      <a:pt x="692" y="813"/>
                    </a:cubicBezTo>
                    <a:cubicBezTo>
                      <a:pt x="692" y="809"/>
                      <a:pt x="692" y="809"/>
                      <a:pt x="692" y="809"/>
                    </a:cubicBezTo>
                    <a:cubicBezTo>
                      <a:pt x="692" y="800"/>
                      <a:pt x="692" y="746"/>
                      <a:pt x="671" y="714"/>
                    </a:cubicBezTo>
                    <a:cubicBezTo>
                      <a:pt x="671" y="696"/>
                      <a:pt x="671" y="696"/>
                      <a:pt x="671" y="696"/>
                    </a:cubicBezTo>
                    <a:cubicBezTo>
                      <a:pt x="671" y="695"/>
                      <a:pt x="671" y="695"/>
                      <a:pt x="671" y="695"/>
                    </a:cubicBezTo>
                    <a:cubicBezTo>
                      <a:pt x="668" y="686"/>
                      <a:pt x="668" y="686"/>
                      <a:pt x="668" y="68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55" y="668"/>
                      <a:pt x="642" y="658"/>
                      <a:pt x="641" y="658"/>
                    </a:cubicBezTo>
                    <a:cubicBezTo>
                      <a:pt x="641" y="657"/>
                      <a:pt x="641" y="657"/>
                      <a:pt x="641" y="657"/>
                    </a:cubicBezTo>
                    <a:cubicBezTo>
                      <a:pt x="640" y="657"/>
                      <a:pt x="640" y="657"/>
                      <a:pt x="640" y="657"/>
                    </a:cubicBezTo>
                    <a:cubicBezTo>
                      <a:pt x="610" y="642"/>
                      <a:pt x="580" y="618"/>
                      <a:pt x="566" y="606"/>
                    </a:cubicBezTo>
                    <a:cubicBezTo>
                      <a:pt x="567" y="602"/>
                      <a:pt x="571" y="577"/>
                      <a:pt x="558" y="561"/>
                    </a:cubicBezTo>
                    <a:cubicBezTo>
                      <a:pt x="554" y="557"/>
                      <a:pt x="550" y="553"/>
                      <a:pt x="545" y="551"/>
                    </a:cubicBezTo>
                    <a:cubicBezTo>
                      <a:pt x="545" y="550"/>
                      <a:pt x="545" y="550"/>
                      <a:pt x="545" y="550"/>
                    </a:cubicBezTo>
                    <a:cubicBezTo>
                      <a:pt x="547" y="550"/>
                      <a:pt x="547" y="550"/>
                      <a:pt x="547" y="550"/>
                    </a:cubicBezTo>
                    <a:cubicBezTo>
                      <a:pt x="535" y="530"/>
                      <a:pt x="535" y="530"/>
                      <a:pt x="535" y="530"/>
                    </a:cubicBezTo>
                    <a:cubicBezTo>
                      <a:pt x="533" y="527"/>
                      <a:pt x="529" y="517"/>
                      <a:pt x="526" y="511"/>
                    </a:cubicBezTo>
                    <a:cubicBezTo>
                      <a:pt x="526" y="511"/>
                      <a:pt x="526" y="511"/>
                      <a:pt x="526" y="511"/>
                    </a:cubicBezTo>
                    <a:cubicBezTo>
                      <a:pt x="526" y="510"/>
                      <a:pt x="526" y="510"/>
                      <a:pt x="526" y="510"/>
                    </a:cubicBezTo>
                    <a:cubicBezTo>
                      <a:pt x="524" y="502"/>
                      <a:pt x="520" y="493"/>
                      <a:pt x="518" y="489"/>
                    </a:cubicBezTo>
                    <a:cubicBezTo>
                      <a:pt x="546" y="461"/>
                      <a:pt x="558" y="431"/>
                      <a:pt x="563" y="416"/>
                    </a:cubicBezTo>
                    <a:cubicBezTo>
                      <a:pt x="566" y="417"/>
                      <a:pt x="569" y="417"/>
                      <a:pt x="573" y="417"/>
                    </a:cubicBezTo>
                    <a:cubicBezTo>
                      <a:pt x="573" y="417"/>
                      <a:pt x="573" y="417"/>
                      <a:pt x="573" y="417"/>
                    </a:cubicBezTo>
                    <a:cubicBezTo>
                      <a:pt x="578" y="417"/>
                      <a:pt x="583" y="416"/>
                      <a:pt x="589" y="414"/>
                    </a:cubicBezTo>
                    <a:cubicBezTo>
                      <a:pt x="590" y="416"/>
                      <a:pt x="593" y="417"/>
                      <a:pt x="595" y="419"/>
                    </a:cubicBezTo>
                    <a:cubicBezTo>
                      <a:pt x="596" y="421"/>
                      <a:pt x="598" y="425"/>
                      <a:pt x="602" y="428"/>
                    </a:cubicBezTo>
                    <a:cubicBezTo>
                      <a:pt x="603" y="430"/>
                      <a:pt x="603" y="430"/>
                      <a:pt x="603" y="430"/>
                    </a:cubicBezTo>
                    <a:cubicBezTo>
                      <a:pt x="603" y="430"/>
                      <a:pt x="603" y="430"/>
                      <a:pt x="603" y="431"/>
                    </a:cubicBezTo>
                    <a:cubicBezTo>
                      <a:pt x="603" y="432"/>
                      <a:pt x="603" y="432"/>
                      <a:pt x="603" y="432"/>
                    </a:cubicBezTo>
                    <a:cubicBezTo>
                      <a:pt x="604" y="434"/>
                      <a:pt x="604" y="434"/>
                      <a:pt x="604" y="434"/>
                    </a:cubicBezTo>
                    <a:cubicBezTo>
                      <a:pt x="607" y="442"/>
                      <a:pt x="617" y="456"/>
                      <a:pt x="634" y="456"/>
                    </a:cubicBezTo>
                    <a:cubicBezTo>
                      <a:pt x="634" y="456"/>
                      <a:pt x="634" y="456"/>
                      <a:pt x="634" y="456"/>
                    </a:cubicBezTo>
                    <a:cubicBezTo>
                      <a:pt x="635" y="456"/>
                      <a:pt x="636" y="456"/>
                      <a:pt x="636" y="455"/>
                    </a:cubicBezTo>
                    <a:cubicBezTo>
                      <a:pt x="641" y="467"/>
                      <a:pt x="641" y="467"/>
                      <a:pt x="641" y="467"/>
                    </a:cubicBezTo>
                    <a:cubicBezTo>
                      <a:pt x="642" y="465"/>
                      <a:pt x="642" y="465"/>
                      <a:pt x="642" y="465"/>
                    </a:cubicBezTo>
                    <a:cubicBezTo>
                      <a:pt x="643" y="468"/>
                      <a:pt x="643" y="468"/>
                      <a:pt x="643" y="468"/>
                    </a:cubicBezTo>
                    <a:cubicBezTo>
                      <a:pt x="643" y="469"/>
                      <a:pt x="642" y="470"/>
                      <a:pt x="642" y="471"/>
                    </a:cubicBezTo>
                    <a:cubicBezTo>
                      <a:pt x="640" y="472"/>
                      <a:pt x="640" y="472"/>
                      <a:pt x="640" y="472"/>
                    </a:cubicBezTo>
                    <a:cubicBezTo>
                      <a:pt x="638" y="473"/>
                      <a:pt x="632" y="475"/>
                      <a:pt x="628" y="476"/>
                    </a:cubicBezTo>
                    <a:cubicBezTo>
                      <a:pt x="628" y="476"/>
                      <a:pt x="628" y="476"/>
                      <a:pt x="628" y="476"/>
                    </a:cubicBezTo>
                    <a:cubicBezTo>
                      <a:pt x="615" y="480"/>
                      <a:pt x="608" y="486"/>
                      <a:pt x="605" y="494"/>
                    </a:cubicBezTo>
                    <a:cubicBezTo>
                      <a:pt x="603" y="502"/>
                      <a:pt x="606" y="510"/>
                      <a:pt x="610" y="514"/>
                    </a:cubicBezTo>
                    <a:cubicBezTo>
                      <a:pt x="610" y="514"/>
                      <a:pt x="610" y="514"/>
                      <a:pt x="610" y="514"/>
                    </a:cubicBezTo>
                    <a:cubicBezTo>
                      <a:pt x="618" y="522"/>
                      <a:pt x="626" y="524"/>
                      <a:pt x="632" y="524"/>
                    </a:cubicBezTo>
                    <a:cubicBezTo>
                      <a:pt x="638" y="524"/>
                      <a:pt x="643" y="522"/>
                      <a:pt x="647" y="520"/>
                    </a:cubicBezTo>
                    <a:cubicBezTo>
                      <a:pt x="653" y="530"/>
                      <a:pt x="661" y="537"/>
                      <a:pt x="665" y="540"/>
                    </a:cubicBezTo>
                    <a:cubicBezTo>
                      <a:pt x="665" y="546"/>
                      <a:pt x="666" y="551"/>
                      <a:pt x="667" y="552"/>
                    </a:cubicBezTo>
                    <a:cubicBezTo>
                      <a:pt x="667" y="552"/>
                      <a:pt x="667" y="552"/>
                      <a:pt x="667" y="552"/>
                    </a:cubicBezTo>
                    <a:cubicBezTo>
                      <a:pt x="675" y="581"/>
                      <a:pt x="687" y="587"/>
                      <a:pt x="696" y="587"/>
                    </a:cubicBezTo>
                    <a:cubicBezTo>
                      <a:pt x="697" y="587"/>
                      <a:pt x="698" y="587"/>
                      <a:pt x="698" y="587"/>
                    </a:cubicBezTo>
                    <a:cubicBezTo>
                      <a:pt x="704" y="587"/>
                      <a:pt x="709" y="585"/>
                      <a:pt x="712" y="583"/>
                    </a:cubicBezTo>
                    <a:cubicBezTo>
                      <a:pt x="715" y="584"/>
                      <a:pt x="718" y="585"/>
                      <a:pt x="721" y="585"/>
                    </a:cubicBezTo>
                    <a:cubicBezTo>
                      <a:pt x="723" y="585"/>
                      <a:pt x="724" y="585"/>
                      <a:pt x="725" y="585"/>
                    </a:cubicBezTo>
                    <a:cubicBezTo>
                      <a:pt x="735" y="583"/>
                      <a:pt x="740" y="578"/>
                      <a:pt x="742" y="574"/>
                    </a:cubicBezTo>
                    <a:cubicBezTo>
                      <a:pt x="745" y="570"/>
                      <a:pt x="746" y="566"/>
                      <a:pt x="746" y="562"/>
                    </a:cubicBezTo>
                    <a:cubicBezTo>
                      <a:pt x="746" y="561"/>
                      <a:pt x="746" y="561"/>
                      <a:pt x="746" y="561"/>
                    </a:cubicBezTo>
                    <a:cubicBezTo>
                      <a:pt x="754" y="551"/>
                      <a:pt x="749" y="538"/>
                      <a:pt x="740" y="530"/>
                    </a:cubicBezTo>
                    <a:cubicBezTo>
                      <a:pt x="735" y="524"/>
                      <a:pt x="732" y="521"/>
                      <a:pt x="730" y="519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0754CE4D-F6BA-4829-9BFD-2763B47D4E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083" y="446792"/>
                <a:ext cx="49824" cy="51101"/>
              </a:xfrm>
              <a:custGeom>
                <a:avLst/>
                <a:gdLst>
                  <a:gd name="T0" fmla="*/ 25 w 56"/>
                  <a:gd name="T1" fmla="*/ 56 h 58"/>
                  <a:gd name="T2" fmla="*/ 53 w 56"/>
                  <a:gd name="T3" fmla="*/ 20 h 58"/>
                  <a:gd name="T4" fmla="*/ 20 w 56"/>
                  <a:gd name="T5" fmla="*/ 14 h 58"/>
                  <a:gd name="T6" fmla="*/ 11 w 56"/>
                  <a:gd name="T7" fmla="*/ 47 h 58"/>
                  <a:gd name="T8" fmla="*/ 25 w 56"/>
                  <a:gd name="T9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8">
                    <a:moveTo>
                      <a:pt x="25" y="56"/>
                    </a:moveTo>
                    <a:cubicBezTo>
                      <a:pt x="25" y="56"/>
                      <a:pt x="56" y="58"/>
                      <a:pt x="53" y="20"/>
                    </a:cubicBezTo>
                    <a:cubicBezTo>
                      <a:pt x="53" y="20"/>
                      <a:pt x="45" y="0"/>
                      <a:pt x="20" y="14"/>
                    </a:cubicBezTo>
                    <a:cubicBezTo>
                      <a:pt x="20" y="14"/>
                      <a:pt x="0" y="27"/>
                      <a:pt x="11" y="47"/>
                    </a:cubicBezTo>
                    <a:cubicBezTo>
                      <a:pt x="11" y="47"/>
                      <a:pt x="18" y="55"/>
                      <a:pt x="25" y="56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C7B8C53F-35CA-45CB-B857-C2C349E837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65" y="497041"/>
                <a:ext cx="16608" cy="14479"/>
              </a:xfrm>
              <a:custGeom>
                <a:avLst/>
                <a:gdLst>
                  <a:gd name="T0" fmla="*/ 2 w 19"/>
                  <a:gd name="T1" fmla="*/ 2 h 16"/>
                  <a:gd name="T2" fmla="*/ 18 w 19"/>
                  <a:gd name="T3" fmla="*/ 0 h 16"/>
                  <a:gd name="T4" fmla="*/ 18 w 19"/>
                  <a:gd name="T5" fmla="*/ 11 h 16"/>
                  <a:gd name="T6" fmla="*/ 0 w 19"/>
                  <a:gd name="T7" fmla="*/ 9 h 16"/>
                  <a:gd name="T8" fmla="*/ 2 w 19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2" y="2"/>
                    </a:moveTo>
                    <a:cubicBezTo>
                      <a:pt x="2" y="2"/>
                      <a:pt x="10" y="4"/>
                      <a:pt x="18" y="0"/>
                    </a:cubicBezTo>
                    <a:cubicBezTo>
                      <a:pt x="18" y="0"/>
                      <a:pt x="19" y="9"/>
                      <a:pt x="18" y="11"/>
                    </a:cubicBezTo>
                    <a:cubicBezTo>
                      <a:pt x="18" y="11"/>
                      <a:pt x="10" y="16"/>
                      <a:pt x="0" y="9"/>
                    </a:cubicBezTo>
                    <a:cubicBezTo>
                      <a:pt x="0" y="9"/>
                      <a:pt x="2" y="4"/>
                      <a:pt x="2" y="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234F22F5-7DCC-4178-AA0F-0F547E4F8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433" y="508538"/>
                <a:ext cx="19589" cy="18737"/>
              </a:xfrm>
              <a:custGeom>
                <a:avLst/>
                <a:gdLst>
                  <a:gd name="T0" fmla="*/ 3 w 22"/>
                  <a:gd name="T1" fmla="*/ 0 h 21"/>
                  <a:gd name="T2" fmla="*/ 22 w 22"/>
                  <a:gd name="T3" fmla="*/ 1 h 21"/>
                  <a:gd name="T4" fmla="*/ 22 w 22"/>
                  <a:gd name="T5" fmla="*/ 13 h 21"/>
                  <a:gd name="T6" fmla="*/ 1 w 22"/>
                  <a:gd name="T7" fmla="*/ 9 h 21"/>
                  <a:gd name="T8" fmla="*/ 3 w 2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3" y="0"/>
                    </a:moveTo>
                    <a:cubicBezTo>
                      <a:pt x="3" y="0"/>
                      <a:pt x="15" y="6"/>
                      <a:pt x="22" y="1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5" y="21"/>
                      <a:pt x="1" y="9"/>
                    </a:cubicBezTo>
                    <a:cubicBezTo>
                      <a:pt x="0" y="8"/>
                      <a:pt x="3" y="0"/>
                      <a:pt x="3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72D14C92-EB79-486A-9F45-52A9AA7F5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581" y="520036"/>
                <a:ext cx="20440" cy="24273"/>
              </a:xfrm>
              <a:custGeom>
                <a:avLst/>
                <a:gdLst>
                  <a:gd name="T0" fmla="*/ 2 w 23"/>
                  <a:gd name="T1" fmla="*/ 0 h 27"/>
                  <a:gd name="T2" fmla="*/ 23 w 23"/>
                  <a:gd name="T3" fmla="*/ 3 h 27"/>
                  <a:gd name="T4" fmla="*/ 23 w 23"/>
                  <a:gd name="T5" fmla="*/ 11 h 27"/>
                  <a:gd name="T6" fmla="*/ 0 w 23"/>
                  <a:gd name="T7" fmla="*/ 7 h 27"/>
                  <a:gd name="T8" fmla="*/ 2 w 23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7">
                    <a:moveTo>
                      <a:pt x="2" y="0"/>
                    </a:moveTo>
                    <a:cubicBezTo>
                      <a:pt x="2" y="0"/>
                      <a:pt x="11" y="8"/>
                      <a:pt x="23" y="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16" y="27"/>
                      <a:pt x="0" y="7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D1CF5DCF-D114-4F05-9C58-C0B7A17258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677" y="524720"/>
                <a:ext cx="48546" cy="43436"/>
              </a:xfrm>
              <a:custGeom>
                <a:avLst/>
                <a:gdLst>
                  <a:gd name="T0" fmla="*/ 14 w 55"/>
                  <a:gd name="T1" fmla="*/ 0 h 49"/>
                  <a:gd name="T2" fmla="*/ 31 w 55"/>
                  <a:gd name="T3" fmla="*/ 16 h 49"/>
                  <a:gd name="T4" fmla="*/ 44 w 55"/>
                  <a:gd name="T5" fmla="*/ 0 h 49"/>
                  <a:gd name="T6" fmla="*/ 53 w 55"/>
                  <a:gd name="T7" fmla="*/ 5 h 49"/>
                  <a:gd name="T8" fmla="*/ 53 w 55"/>
                  <a:gd name="T9" fmla="*/ 22 h 49"/>
                  <a:gd name="T10" fmla="*/ 0 w 55"/>
                  <a:gd name="T11" fmla="*/ 21 h 49"/>
                  <a:gd name="T12" fmla="*/ 14 w 55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49">
                    <a:moveTo>
                      <a:pt x="14" y="0"/>
                    </a:moveTo>
                    <a:cubicBezTo>
                      <a:pt x="14" y="0"/>
                      <a:pt x="9" y="15"/>
                      <a:pt x="31" y="16"/>
                    </a:cubicBezTo>
                    <a:cubicBezTo>
                      <a:pt x="31" y="16"/>
                      <a:pt x="45" y="17"/>
                      <a:pt x="44" y="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5" y="17"/>
                      <a:pt x="53" y="22"/>
                    </a:cubicBezTo>
                    <a:cubicBezTo>
                      <a:pt x="53" y="22"/>
                      <a:pt x="29" y="49"/>
                      <a:pt x="0" y="21"/>
                    </a:cubicBezTo>
                    <a:cubicBezTo>
                      <a:pt x="0" y="21"/>
                      <a:pt x="5" y="3"/>
                      <a:pt x="14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2C3152F3-0B34-4D56-9F26-D69DAC0E7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528127"/>
                <a:ext cx="391775" cy="412641"/>
              </a:xfrm>
              <a:custGeom>
                <a:avLst/>
                <a:gdLst>
                  <a:gd name="T0" fmla="*/ 239 w 442"/>
                  <a:gd name="T1" fmla="*/ 0 h 466"/>
                  <a:gd name="T2" fmla="*/ 413 w 442"/>
                  <a:gd name="T3" fmla="*/ 112 h 466"/>
                  <a:gd name="T4" fmla="*/ 426 w 442"/>
                  <a:gd name="T5" fmla="*/ 251 h 466"/>
                  <a:gd name="T6" fmla="*/ 389 w 442"/>
                  <a:gd name="T7" fmla="*/ 281 h 466"/>
                  <a:gd name="T8" fmla="*/ 399 w 442"/>
                  <a:gd name="T9" fmla="*/ 311 h 466"/>
                  <a:gd name="T10" fmla="*/ 296 w 442"/>
                  <a:gd name="T11" fmla="*/ 425 h 466"/>
                  <a:gd name="T12" fmla="*/ 98 w 442"/>
                  <a:gd name="T13" fmla="*/ 406 h 466"/>
                  <a:gd name="T14" fmla="*/ 0 w 442"/>
                  <a:gd name="T15" fmla="*/ 258 h 466"/>
                  <a:gd name="T16" fmla="*/ 220 w 442"/>
                  <a:gd name="T17" fmla="*/ 333 h 466"/>
                  <a:gd name="T18" fmla="*/ 402 w 442"/>
                  <a:gd name="T19" fmla="*/ 234 h 466"/>
                  <a:gd name="T20" fmla="*/ 392 w 442"/>
                  <a:gd name="T21" fmla="*/ 125 h 466"/>
                  <a:gd name="T22" fmla="*/ 363 w 442"/>
                  <a:gd name="T23" fmla="*/ 122 h 466"/>
                  <a:gd name="T24" fmla="*/ 23 w 442"/>
                  <a:gd name="T25" fmla="*/ 143 h 466"/>
                  <a:gd name="T26" fmla="*/ 182 w 442"/>
                  <a:gd name="T27" fmla="*/ 4 h 466"/>
                  <a:gd name="T28" fmla="*/ 178 w 442"/>
                  <a:gd name="T29" fmla="*/ 15 h 466"/>
                  <a:gd name="T30" fmla="*/ 239 w 442"/>
                  <a:gd name="T31" fmla="*/ 20 h 466"/>
                  <a:gd name="T32" fmla="*/ 239 w 442"/>
                  <a:gd name="T33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2" h="466">
                    <a:moveTo>
                      <a:pt x="239" y="0"/>
                    </a:moveTo>
                    <a:cubicBezTo>
                      <a:pt x="239" y="0"/>
                      <a:pt x="369" y="4"/>
                      <a:pt x="413" y="112"/>
                    </a:cubicBezTo>
                    <a:cubicBezTo>
                      <a:pt x="413" y="112"/>
                      <a:pt x="442" y="169"/>
                      <a:pt x="426" y="251"/>
                    </a:cubicBezTo>
                    <a:cubicBezTo>
                      <a:pt x="426" y="251"/>
                      <a:pt x="399" y="250"/>
                      <a:pt x="389" y="281"/>
                    </a:cubicBezTo>
                    <a:cubicBezTo>
                      <a:pt x="389" y="281"/>
                      <a:pt x="389" y="301"/>
                      <a:pt x="399" y="311"/>
                    </a:cubicBezTo>
                    <a:cubicBezTo>
                      <a:pt x="399" y="311"/>
                      <a:pt x="382" y="390"/>
                      <a:pt x="296" y="425"/>
                    </a:cubicBezTo>
                    <a:cubicBezTo>
                      <a:pt x="296" y="425"/>
                      <a:pt x="180" y="466"/>
                      <a:pt x="98" y="406"/>
                    </a:cubicBezTo>
                    <a:cubicBezTo>
                      <a:pt x="98" y="406"/>
                      <a:pt x="17" y="354"/>
                      <a:pt x="0" y="258"/>
                    </a:cubicBezTo>
                    <a:cubicBezTo>
                      <a:pt x="0" y="258"/>
                      <a:pt x="52" y="350"/>
                      <a:pt x="220" y="333"/>
                    </a:cubicBezTo>
                    <a:cubicBezTo>
                      <a:pt x="220" y="333"/>
                      <a:pt x="350" y="328"/>
                      <a:pt x="402" y="234"/>
                    </a:cubicBezTo>
                    <a:cubicBezTo>
                      <a:pt x="402" y="234"/>
                      <a:pt x="406" y="165"/>
                      <a:pt x="392" y="125"/>
                    </a:cubicBezTo>
                    <a:cubicBezTo>
                      <a:pt x="392" y="125"/>
                      <a:pt x="390" y="108"/>
                      <a:pt x="363" y="122"/>
                    </a:cubicBezTo>
                    <a:cubicBezTo>
                      <a:pt x="363" y="122"/>
                      <a:pt x="142" y="231"/>
                      <a:pt x="23" y="143"/>
                    </a:cubicBezTo>
                    <a:cubicBezTo>
                      <a:pt x="23" y="143"/>
                      <a:pt x="54" y="18"/>
                      <a:pt x="182" y="4"/>
                    </a:cubicBezTo>
                    <a:cubicBezTo>
                      <a:pt x="178" y="15"/>
                      <a:pt x="178" y="15"/>
                      <a:pt x="178" y="15"/>
                    </a:cubicBezTo>
                    <a:cubicBezTo>
                      <a:pt x="178" y="15"/>
                      <a:pt x="204" y="55"/>
                      <a:pt x="239" y="20"/>
                    </a:cubicBezTo>
                    <a:cubicBezTo>
                      <a:pt x="239" y="20"/>
                      <a:pt x="243" y="7"/>
                      <a:pt x="239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F91EC3F8-8266-414C-992D-029F73596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483" y="641401"/>
                <a:ext cx="321085" cy="146916"/>
              </a:xfrm>
              <a:custGeom>
                <a:avLst/>
                <a:gdLst>
                  <a:gd name="T0" fmla="*/ 19 w 362"/>
                  <a:gd name="T1" fmla="*/ 29 h 166"/>
                  <a:gd name="T2" fmla="*/ 345 w 362"/>
                  <a:gd name="T3" fmla="*/ 0 h 166"/>
                  <a:gd name="T4" fmla="*/ 357 w 362"/>
                  <a:gd name="T5" fmla="*/ 98 h 166"/>
                  <a:gd name="T6" fmla="*/ 184 w 362"/>
                  <a:gd name="T7" fmla="*/ 166 h 166"/>
                  <a:gd name="T8" fmla="*/ 122 w 362"/>
                  <a:gd name="T9" fmla="*/ 116 h 166"/>
                  <a:gd name="T10" fmla="*/ 67 w 362"/>
                  <a:gd name="T11" fmla="*/ 146 h 166"/>
                  <a:gd name="T12" fmla="*/ 15 w 362"/>
                  <a:gd name="T13" fmla="*/ 115 h 166"/>
                  <a:gd name="T14" fmla="*/ 19 w 362"/>
                  <a:gd name="T15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2" h="166">
                    <a:moveTo>
                      <a:pt x="19" y="29"/>
                    </a:moveTo>
                    <a:cubicBezTo>
                      <a:pt x="19" y="29"/>
                      <a:pt x="134" y="100"/>
                      <a:pt x="345" y="0"/>
                    </a:cubicBezTo>
                    <a:cubicBezTo>
                      <a:pt x="345" y="0"/>
                      <a:pt x="362" y="64"/>
                      <a:pt x="357" y="98"/>
                    </a:cubicBezTo>
                    <a:cubicBezTo>
                      <a:pt x="357" y="98"/>
                      <a:pt x="314" y="157"/>
                      <a:pt x="184" y="166"/>
                    </a:cubicBezTo>
                    <a:cubicBezTo>
                      <a:pt x="184" y="166"/>
                      <a:pt x="144" y="124"/>
                      <a:pt x="122" y="116"/>
                    </a:cubicBezTo>
                    <a:cubicBezTo>
                      <a:pt x="122" y="116"/>
                      <a:pt x="116" y="111"/>
                      <a:pt x="67" y="146"/>
                    </a:cubicBezTo>
                    <a:cubicBezTo>
                      <a:pt x="67" y="146"/>
                      <a:pt x="33" y="133"/>
                      <a:pt x="15" y="115"/>
                    </a:cubicBezTo>
                    <a:cubicBezTo>
                      <a:pt x="15" y="115"/>
                      <a:pt x="0" y="69"/>
                      <a:pt x="19" y="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6D5C5C5A-E95D-4CAC-8A65-435F55850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49" y="698890"/>
                <a:ext cx="28106" cy="38326"/>
              </a:xfrm>
              <a:custGeom>
                <a:avLst/>
                <a:gdLst>
                  <a:gd name="T0" fmla="*/ 8 w 32"/>
                  <a:gd name="T1" fmla="*/ 41 h 43"/>
                  <a:gd name="T2" fmla="*/ 26 w 32"/>
                  <a:gd name="T3" fmla="*/ 30 h 43"/>
                  <a:gd name="T4" fmla="*/ 17 w 32"/>
                  <a:gd name="T5" fmla="*/ 3 h 43"/>
                  <a:gd name="T6" fmla="*/ 10 w 32"/>
                  <a:gd name="T7" fmla="*/ 37 h 43"/>
                  <a:gd name="T8" fmla="*/ 8 w 32"/>
                  <a:gd name="T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3">
                    <a:moveTo>
                      <a:pt x="8" y="41"/>
                    </a:moveTo>
                    <a:cubicBezTo>
                      <a:pt x="8" y="41"/>
                      <a:pt x="25" y="43"/>
                      <a:pt x="26" y="30"/>
                    </a:cubicBezTo>
                    <a:cubicBezTo>
                      <a:pt x="26" y="30"/>
                      <a:pt x="32" y="0"/>
                      <a:pt x="17" y="3"/>
                    </a:cubicBezTo>
                    <a:cubicBezTo>
                      <a:pt x="17" y="3"/>
                      <a:pt x="0" y="7"/>
                      <a:pt x="10" y="37"/>
                    </a:cubicBezTo>
                    <a:cubicBezTo>
                      <a:pt x="10" y="37"/>
                      <a:pt x="5" y="37"/>
                      <a:pt x="8" y="41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39BD620B-BEB5-4506-95B6-1D0D3C495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010" y="696335"/>
                <a:ext cx="14053" cy="32790"/>
              </a:xfrm>
              <a:custGeom>
                <a:avLst/>
                <a:gdLst>
                  <a:gd name="T0" fmla="*/ 5 w 16"/>
                  <a:gd name="T1" fmla="*/ 37 h 37"/>
                  <a:gd name="T2" fmla="*/ 16 w 16"/>
                  <a:gd name="T3" fmla="*/ 14 h 37"/>
                  <a:gd name="T4" fmla="*/ 2 w 16"/>
                  <a:gd name="T5" fmla="*/ 19 h 37"/>
                  <a:gd name="T6" fmla="*/ 5 w 16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7">
                    <a:moveTo>
                      <a:pt x="5" y="37"/>
                    </a:moveTo>
                    <a:cubicBezTo>
                      <a:pt x="5" y="37"/>
                      <a:pt x="2" y="15"/>
                      <a:pt x="16" y="14"/>
                    </a:cubicBezTo>
                    <a:cubicBezTo>
                      <a:pt x="16" y="14"/>
                      <a:pt x="9" y="0"/>
                      <a:pt x="2" y="19"/>
                    </a:cubicBezTo>
                    <a:cubicBezTo>
                      <a:pt x="2" y="19"/>
                      <a:pt x="0" y="30"/>
                      <a:pt x="5" y="3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9" name="Freeform 16">
                <a:extLst>
                  <a:ext uri="{FF2B5EF4-FFF2-40B4-BE49-F238E27FC236}">
                    <a16:creationId xmlns:a16="http://schemas.microsoft.com/office/drawing/2014/main" id="{674EF31C-ED3A-44EA-80D6-5869E6ACE2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500" y="701019"/>
                <a:ext cx="28957" cy="37900"/>
              </a:xfrm>
              <a:custGeom>
                <a:avLst/>
                <a:gdLst>
                  <a:gd name="T0" fmla="*/ 32 w 33"/>
                  <a:gd name="T1" fmla="*/ 39 h 43"/>
                  <a:gd name="T2" fmla="*/ 11 w 33"/>
                  <a:gd name="T3" fmla="*/ 43 h 43"/>
                  <a:gd name="T4" fmla="*/ 1 w 33"/>
                  <a:gd name="T5" fmla="*/ 18 h 43"/>
                  <a:gd name="T6" fmla="*/ 14 w 33"/>
                  <a:gd name="T7" fmla="*/ 1 h 43"/>
                  <a:gd name="T8" fmla="*/ 22 w 33"/>
                  <a:gd name="T9" fmla="*/ 38 h 43"/>
                  <a:gd name="T10" fmla="*/ 32 w 33"/>
                  <a:gd name="T11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43">
                    <a:moveTo>
                      <a:pt x="32" y="39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0" y="41"/>
                      <a:pt x="1" y="18"/>
                    </a:cubicBezTo>
                    <a:cubicBezTo>
                      <a:pt x="1" y="18"/>
                      <a:pt x="2" y="0"/>
                      <a:pt x="14" y="1"/>
                    </a:cubicBezTo>
                    <a:cubicBezTo>
                      <a:pt x="14" y="1"/>
                      <a:pt x="33" y="6"/>
                      <a:pt x="22" y="38"/>
                    </a:cubicBezTo>
                    <a:lnTo>
                      <a:pt x="32" y="39"/>
                    </a:lnTo>
                    <a:close/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5A89CDD2-85DD-4B9A-A296-BFD363AC4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203" y="693780"/>
                <a:ext cx="15756" cy="38752"/>
              </a:xfrm>
              <a:custGeom>
                <a:avLst/>
                <a:gdLst>
                  <a:gd name="T0" fmla="*/ 7 w 18"/>
                  <a:gd name="T1" fmla="*/ 44 h 44"/>
                  <a:gd name="T2" fmla="*/ 18 w 18"/>
                  <a:gd name="T3" fmla="*/ 17 h 44"/>
                  <a:gd name="T4" fmla="*/ 3 w 18"/>
                  <a:gd name="T5" fmla="*/ 21 h 44"/>
                  <a:gd name="T6" fmla="*/ 7 w 1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4">
                    <a:moveTo>
                      <a:pt x="7" y="44"/>
                    </a:moveTo>
                    <a:cubicBezTo>
                      <a:pt x="7" y="44"/>
                      <a:pt x="3" y="20"/>
                      <a:pt x="18" y="17"/>
                    </a:cubicBezTo>
                    <a:cubicBezTo>
                      <a:pt x="18" y="17"/>
                      <a:pt x="9" y="0"/>
                      <a:pt x="3" y="21"/>
                    </a:cubicBezTo>
                    <a:cubicBezTo>
                      <a:pt x="3" y="21"/>
                      <a:pt x="0" y="37"/>
                      <a:pt x="7" y="4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71C4D5CB-2080-4F18-88BF-EB4EA8BDAC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60" y="747862"/>
                <a:ext cx="93259" cy="38752"/>
              </a:xfrm>
              <a:custGeom>
                <a:avLst/>
                <a:gdLst>
                  <a:gd name="T0" fmla="*/ 0 w 105"/>
                  <a:gd name="T1" fmla="*/ 27 h 44"/>
                  <a:gd name="T2" fmla="*/ 105 w 105"/>
                  <a:gd name="T3" fmla="*/ 44 h 44"/>
                  <a:gd name="T4" fmla="*/ 46 w 105"/>
                  <a:gd name="T5" fmla="*/ 0 h 44"/>
                  <a:gd name="T6" fmla="*/ 0 w 105"/>
                  <a:gd name="T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44">
                    <a:moveTo>
                      <a:pt x="0" y="27"/>
                    </a:moveTo>
                    <a:cubicBezTo>
                      <a:pt x="0" y="27"/>
                      <a:pt x="31" y="43"/>
                      <a:pt x="105" y="44"/>
                    </a:cubicBezTo>
                    <a:cubicBezTo>
                      <a:pt x="105" y="44"/>
                      <a:pt x="65" y="5"/>
                      <a:pt x="46" y="0"/>
                    </a:cubicBezTo>
                    <a:cubicBezTo>
                      <a:pt x="46" y="0"/>
                      <a:pt x="33" y="2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2" name="Freeform 19">
                <a:extLst>
                  <a:ext uri="{FF2B5EF4-FFF2-40B4-BE49-F238E27FC236}">
                    <a16:creationId xmlns:a16="http://schemas.microsoft.com/office/drawing/2014/main" id="{E8C174DD-40A5-4B98-920B-BA58C2CBC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724866"/>
                <a:ext cx="352597" cy="101776"/>
              </a:xfrm>
              <a:custGeom>
                <a:avLst/>
                <a:gdLst>
                  <a:gd name="T0" fmla="*/ 23 w 398"/>
                  <a:gd name="T1" fmla="*/ 1 h 115"/>
                  <a:gd name="T2" fmla="*/ 28 w 398"/>
                  <a:gd name="T3" fmla="*/ 19 h 115"/>
                  <a:gd name="T4" fmla="*/ 23 w 398"/>
                  <a:gd name="T5" fmla="*/ 19 h 115"/>
                  <a:gd name="T6" fmla="*/ 211 w 398"/>
                  <a:gd name="T7" fmla="*/ 75 h 115"/>
                  <a:gd name="T8" fmla="*/ 376 w 398"/>
                  <a:gd name="T9" fmla="*/ 5 h 115"/>
                  <a:gd name="T10" fmla="*/ 398 w 398"/>
                  <a:gd name="T11" fmla="*/ 10 h 115"/>
                  <a:gd name="T12" fmla="*/ 160 w 398"/>
                  <a:gd name="T13" fmla="*/ 108 h 115"/>
                  <a:gd name="T14" fmla="*/ 0 w 398"/>
                  <a:gd name="T15" fmla="*/ 23 h 115"/>
                  <a:gd name="T16" fmla="*/ 3 w 398"/>
                  <a:gd name="T17" fmla="*/ 12 h 115"/>
                  <a:gd name="T18" fmla="*/ 23 w 398"/>
                  <a:gd name="T19" fmla="*/ 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8" h="115">
                    <a:moveTo>
                      <a:pt x="23" y="1"/>
                    </a:moveTo>
                    <a:cubicBezTo>
                      <a:pt x="23" y="1"/>
                      <a:pt x="25" y="14"/>
                      <a:pt x="28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78" y="82"/>
                      <a:pt x="211" y="75"/>
                    </a:cubicBezTo>
                    <a:cubicBezTo>
                      <a:pt x="211" y="75"/>
                      <a:pt x="318" y="70"/>
                      <a:pt x="376" y="5"/>
                    </a:cubicBezTo>
                    <a:cubicBezTo>
                      <a:pt x="376" y="5"/>
                      <a:pt x="381" y="9"/>
                      <a:pt x="398" y="10"/>
                    </a:cubicBezTo>
                    <a:cubicBezTo>
                      <a:pt x="398" y="10"/>
                      <a:pt x="352" y="115"/>
                      <a:pt x="160" y="108"/>
                    </a:cubicBezTo>
                    <a:cubicBezTo>
                      <a:pt x="160" y="108"/>
                      <a:pt x="38" y="103"/>
                      <a:pt x="0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17" y="0"/>
                      <a:pt x="23" y="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3" name="Freeform 20">
                <a:extLst>
                  <a:ext uri="{FF2B5EF4-FFF2-40B4-BE49-F238E27FC236}">
                    <a16:creationId xmlns:a16="http://schemas.microsoft.com/office/drawing/2014/main" id="{2032A0C7-BF7A-4839-874F-3C455FE16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626" y="635439"/>
                <a:ext cx="29383" cy="97092"/>
              </a:xfrm>
              <a:custGeom>
                <a:avLst/>
                <a:gdLst>
                  <a:gd name="T0" fmla="*/ 0 w 33"/>
                  <a:gd name="T1" fmla="*/ 4 h 110"/>
                  <a:gd name="T2" fmla="*/ 11 w 33"/>
                  <a:gd name="T3" fmla="*/ 104 h 110"/>
                  <a:gd name="T4" fmla="*/ 33 w 33"/>
                  <a:gd name="T5" fmla="*/ 110 h 110"/>
                  <a:gd name="T6" fmla="*/ 18 w 33"/>
                  <a:gd name="T7" fmla="*/ 0 h 110"/>
                  <a:gd name="T8" fmla="*/ 0 w 33"/>
                  <a:gd name="T9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0">
                    <a:moveTo>
                      <a:pt x="0" y="4"/>
                    </a:moveTo>
                    <a:cubicBezTo>
                      <a:pt x="0" y="4"/>
                      <a:pt x="16" y="76"/>
                      <a:pt x="11" y="104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2" y="19"/>
                      <a:pt x="18" y="0"/>
                    </a:cubicBezTo>
                    <a:cubicBezTo>
                      <a:pt x="18" y="0"/>
                      <a:pt x="6" y="1"/>
                      <a:pt x="0" y="4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4" name="Freeform 21">
                <a:extLst>
                  <a:ext uri="{FF2B5EF4-FFF2-40B4-BE49-F238E27FC236}">
                    <a16:creationId xmlns:a16="http://schemas.microsoft.com/office/drawing/2014/main" id="{DA77B175-56DB-4020-A979-6DD21385C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473" y="754675"/>
                <a:ext cx="45991" cy="60470"/>
              </a:xfrm>
              <a:custGeom>
                <a:avLst/>
                <a:gdLst>
                  <a:gd name="T0" fmla="*/ 37 w 52"/>
                  <a:gd name="T1" fmla="*/ 53 h 68"/>
                  <a:gd name="T2" fmla="*/ 52 w 52"/>
                  <a:gd name="T3" fmla="*/ 24 h 68"/>
                  <a:gd name="T4" fmla="*/ 31 w 52"/>
                  <a:gd name="T5" fmla="*/ 0 h 68"/>
                  <a:gd name="T6" fmla="*/ 0 w 52"/>
                  <a:gd name="T7" fmla="*/ 34 h 68"/>
                  <a:gd name="T8" fmla="*/ 37 w 52"/>
                  <a:gd name="T9" fmla="*/ 5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8">
                    <a:moveTo>
                      <a:pt x="37" y="53"/>
                    </a:moveTo>
                    <a:cubicBezTo>
                      <a:pt x="37" y="53"/>
                      <a:pt x="17" y="21"/>
                      <a:pt x="52" y="24"/>
                    </a:cubicBezTo>
                    <a:cubicBezTo>
                      <a:pt x="52" y="24"/>
                      <a:pt x="50" y="0"/>
                      <a:pt x="31" y="0"/>
                    </a:cubicBezTo>
                    <a:cubicBezTo>
                      <a:pt x="31" y="0"/>
                      <a:pt x="0" y="3"/>
                      <a:pt x="0" y="34"/>
                    </a:cubicBezTo>
                    <a:cubicBezTo>
                      <a:pt x="0" y="34"/>
                      <a:pt x="7" y="68"/>
                      <a:pt x="37" y="53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6737F86E-A5B3-4873-BD24-B9B1B3C0A9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153" y="775116"/>
                <a:ext cx="18311" cy="22144"/>
              </a:xfrm>
              <a:custGeom>
                <a:avLst/>
                <a:gdLst>
                  <a:gd name="T0" fmla="*/ 8 w 21"/>
                  <a:gd name="T1" fmla="*/ 25 h 25"/>
                  <a:gd name="T2" fmla="*/ 21 w 21"/>
                  <a:gd name="T3" fmla="*/ 8 h 25"/>
                  <a:gd name="T4" fmla="*/ 4 w 21"/>
                  <a:gd name="T5" fmla="*/ 9 h 25"/>
                  <a:gd name="T6" fmla="*/ 8 w 21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5">
                    <a:moveTo>
                      <a:pt x="8" y="25"/>
                    </a:moveTo>
                    <a:cubicBezTo>
                      <a:pt x="8" y="25"/>
                      <a:pt x="9" y="12"/>
                      <a:pt x="21" y="8"/>
                    </a:cubicBezTo>
                    <a:cubicBezTo>
                      <a:pt x="21" y="8"/>
                      <a:pt x="14" y="0"/>
                      <a:pt x="4" y="9"/>
                    </a:cubicBezTo>
                    <a:cubicBezTo>
                      <a:pt x="4" y="9"/>
                      <a:pt x="0" y="17"/>
                      <a:pt x="8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6" name="Freeform 23">
                <a:extLst>
                  <a:ext uri="{FF2B5EF4-FFF2-40B4-BE49-F238E27FC236}">
                    <a16:creationId xmlns:a16="http://schemas.microsoft.com/office/drawing/2014/main" id="{E68BEA8B-1FDF-4612-A1F2-F42ECFC955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818" y="782355"/>
                <a:ext cx="27680" cy="26402"/>
              </a:xfrm>
              <a:custGeom>
                <a:avLst/>
                <a:gdLst>
                  <a:gd name="T0" fmla="*/ 12 w 31"/>
                  <a:gd name="T1" fmla="*/ 30 h 30"/>
                  <a:gd name="T2" fmla="*/ 31 w 31"/>
                  <a:gd name="T3" fmla="*/ 5 h 30"/>
                  <a:gd name="T4" fmla="*/ 19 w 31"/>
                  <a:gd name="T5" fmla="*/ 0 h 30"/>
                  <a:gd name="T6" fmla="*/ 2 w 31"/>
                  <a:gd name="T7" fmla="*/ 21 h 30"/>
                  <a:gd name="T8" fmla="*/ 12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12" y="30"/>
                    </a:moveTo>
                    <a:cubicBezTo>
                      <a:pt x="12" y="30"/>
                      <a:pt x="9" y="15"/>
                      <a:pt x="3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0" y="5"/>
                      <a:pt x="2" y="21"/>
                    </a:cubicBezTo>
                    <a:cubicBezTo>
                      <a:pt x="2" y="21"/>
                      <a:pt x="8" y="27"/>
                      <a:pt x="12" y="3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810AA4E8-2BE2-4283-A5EF-05F9018F93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593" y="787465"/>
                <a:ext cx="24699" cy="29383"/>
              </a:xfrm>
              <a:custGeom>
                <a:avLst/>
                <a:gdLst>
                  <a:gd name="T0" fmla="*/ 5 w 28"/>
                  <a:gd name="T1" fmla="*/ 33 h 33"/>
                  <a:gd name="T2" fmla="*/ 28 w 28"/>
                  <a:gd name="T3" fmla="*/ 4 h 33"/>
                  <a:gd name="T4" fmla="*/ 17 w 28"/>
                  <a:gd name="T5" fmla="*/ 2 h 33"/>
                  <a:gd name="T6" fmla="*/ 0 w 28"/>
                  <a:gd name="T7" fmla="*/ 26 h 33"/>
                  <a:gd name="T8" fmla="*/ 5 w 28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5" y="33"/>
                    </a:moveTo>
                    <a:cubicBezTo>
                      <a:pt x="5" y="33"/>
                      <a:pt x="8" y="13"/>
                      <a:pt x="28" y="4"/>
                    </a:cubicBezTo>
                    <a:cubicBezTo>
                      <a:pt x="28" y="4"/>
                      <a:pt x="24" y="0"/>
                      <a:pt x="17" y="2"/>
                    </a:cubicBezTo>
                    <a:cubicBezTo>
                      <a:pt x="17" y="2"/>
                      <a:pt x="0" y="6"/>
                      <a:pt x="0" y="26"/>
                    </a:cubicBezTo>
                    <a:cubicBezTo>
                      <a:pt x="0" y="26"/>
                      <a:pt x="1" y="30"/>
                      <a:pt x="5" y="33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3D00B2ED-3C12-4872-B2FA-956E909382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703" y="793853"/>
                <a:ext cx="52379" cy="48546"/>
              </a:xfrm>
              <a:custGeom>
                <a:avLst/>
                <a:gdLst>
                  <a:gd name="T0" fmla="*/ 29 w 59"/>
                  <a:gd name="T1" fmla="*/ 50 h 55"/>
                  <a:gd name="T2" fmla="*/ 55 w 59"/>
                  <a:gd name="T3" fmla="*/ 26 h 55"/>
                  <a:gd name="T4" fmla="*/ 33 w 59"/>
                  <a:gd name="T5" fmla="*/ 1 h 55"/>
                  <a:gd name="T6" fmla="*/ 4 w 59"/>
                  <a:gd name="T7" fmla="*/ 36 h 55"/>
                  <a:gd name="T8" fmla="*/ 29 w 59"/>
                  <a:gd name="T9" fmla="*/ 5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29" y="50"/>
                    </a:moveTo>
                    <a:cubicBezTo>
                      <a:pt x="29" y="50"/>
                      <a:pt x="20" y="19"/>
                      <a:pt x="55" y="26"/>
                    </a:cubicBezTo>
                    <a:cubicBezTo>
                      <a:pt x="55" y="26"/>
                      <a:pt x="59" y="3"/>
                      <a:pt x="33" y="1"/>
                    </a:cubicBezTo>
                    <a:cubicBezTo>
                      <a:pt x="33" y="1"/>
                      <a:pt x="0" y="0"/>
                      <a:pt x="4" y="36"/>
                    </a:cubicBezTo>
                    <a:cubicBezTo>
                      <a:pt x="4" y="36"/>
                      <a:pt x="11" y="55"/>
                      <a:pt x="29" y="5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B3AED805-0996-4372-A4FE-06B02333A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402" y="814293"/>
                <a:ext cx="26828" cy="23847"/>
              </a:xfrm>
              <a:custGeom>
                <a:avLst/>
                <a:gdLst>
                  <a:gd name="T0" fmla="*/ 5 w 30"/>
                  <a:gd name="T1" fmla="*/ 27 h 27"/>
                  <a:gd name="T2" fmla="*/ 30 w 30"/>
                  <a:gd name="T3" fmla="*/ 12 h 27"/>
                  <a:gd name="T4" fmla="*/ 9 w 30"/>
                  <a:gd name="T5" fmla="*/ 8 h 27"/>
                  <a:gd name="T6" fmla="*/ 5 w 30"/>
                  <a:gd name="T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7">
                    <a:moveTo>
                      <a:pt x="5" y="27"/>
                    </a:moveTo>
                    <a:cubicBezTo>
                      <a:pt x="5" y="27"/>
                      <a:pt x="15" y="13"/>
                      <a:pt x="30" y="12"/>
                    </a:cubicBezTo>
                    <a:cubicBezTo>
                      <a:pt x="30" y="12"/>
                      <a:pt x="23" y="0"/>
                      <a:pt x="9" y="8"/>
                    </a:cubicBezTo>
                    <a:cubicBezTo>
                      <a:pt x="9" y="8"/>
                      <a:pt x="0" y="13"/>
                      <a:pt x="5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F6DC8AB6-8BC8-4185-BFFC-94D4A1063B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790" y="825791"/>
                <a:ext cx="28106" cy="21292"/>
              </a:xfrm>
              <a:custGeom>
                <a:avLst/>
                <a:gdLst>
                  <a:gd name="T0" fmla="*/ 5 w 32"/>
                  <a:gd name="T1" fmla="*/ 24 h 24"/>
                  <a:gd name="T2" fmla="*/ 32 w 32"/>
                  <a:gd name="T3" fmla="*/ 11 h 24"/>
                  <a:gd name="T4" fmla="*/ 25 w 32"/>
                  <a:gd name="T5" fmla="*/ 2 h 24"/>
                  <a:gd name="T6" fmla="*/ 0 w 32"/>
                  <a:gd name="T7" fmla="*/ 16 h 24"/>
                  <a:gd name="T8" fmla="*/ 5 w 3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5" y="24"/>
                    </a:moveTo>
                    <a:cubicBezTo>
                      <a:pt x="5" y="24"/>
                      <a:pt x="12" y="10"/>
                      <a:pt x="32" y="11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8" y="0"/>
                      <a:pt x="0" y="16"/>
                    </a:cubicBezTo>
                    <a:cubicBezTo>
                      <a:pt x="0" y="16"/>
                      <a:pt x="2" y="20"/>
                      <a:pt x="5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BC1AC6DB-07F7-418C-9D52-0397CB6F4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35159"/>
                <a:ext cx="30235" cy="22144"/>
              </a:xfrm>
              <a:custGeom>
                <a:avLst/>
                <a:gdLst>
                  <a:gd name="T0" fmla="*/ 3 w 34"/>
                  <a:gd name="T1" fmla="*/ 25 h 25"/>
                  <a:gd name="T2" fmla="*/ 34 w 34"/>
                  <a:gd name="T3" fmla="*/ 13 h 25"/>
                  <a:gd name="T4" fmla="*/ 27 w 34"/>
                  <a:gd name="T5" fmla="*/ 2 h 25"/>
                  <a:gd name="T6" fmla="*/ 0 w 34"/>
                  <a:gd name="T7" fmla="*/ 17 h 25"/>
                  <a:gd name="T8" fmla="*/ 3 w 34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" y="25"/>
                    </a:moveTo>
                    <a:cubicBezTo>
                      <a:pt x="3" y="25"/>
                      <a:pt x="21" y="11"/>
                      <a:pt x="34" y="1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7" y="0"/>
                      <a:pt x="0" y="17"/>
                    </a:cubicBezTo>
                    <a:lnTo>
                      <a:pt x="3" y="2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388B5952-13ED-48D2-920F-117E6AD98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43250"/>
                <a:ext cx="48120" cy="63876"/>
              </a:xfrm>
              <a:custGeom>
                <a:avLst/>
                <a:gdLst>
                  <a:gd name="T0" fmla="*/ 41 w 54"/>
                  <a:gd name="T1" fmla="*/ 70 h 72"/>
                  <a:gd name="T2" fmla="*/ 38 w 54"/>
                  <a:gd name="T3" fmla="*/ 33 h 72"/>
                  <a:gd name="T4" fmla="*/ 7 w 54"/>
                  <a:gd name="T5" fmla="*/ 10 h 72"/>
                  <a:gd name="T6" fmla="*/ 15 w 54"/>
                  <a:gd name="T7" fmla="*/ 50 h 72"/>
                  <a:gd name="T8" fmla="*/ 41 w 54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41" y="70"/>
                    </a:moveTo>
                    <a:cubicBezTo>
                      <a:pt x="41" y="70"/>
                      <a:pt x="54" y="63"/>
                      <a:pt x="38" y="33"/>
                    </a:cubicBezTo>
                    <a:cubicBezTo>
                      <a:pt x="38" y="33"/>
                      <a:pt x="23" y="0"/>
                      <a:pt x="7" y="10"/>
                    </a:cubicBezTo>
                    <a:cubicBezTo>
                      <a:pt x="7" y="10"/>
                      <a:pt x="0" y="25"/>
                      <a:pt x="15" y="50"/>
                    </a:cubicBezTo>
                    <a:cubicBezTo>
                      <a:pt x="15" y="50"/>
                      <a:pt x="27" y="72"/>
                      <a:pt x="41" y="7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05AC29EB-CA10-4DB2-8687-57B3C1B6DB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51341"/>
                <a:ext cx="38326" cy="65580"/>
              </a:xfrm>
              <a:custGeom>
                <a:avLst/>
                <a:gdLst>
                  <a:gd name="T0" fmla="*/ 0 w 43"/>
                  <a:gd name="T1" fmla="*/ 18 h 74"/>
                  <a:gd name="T2" fmla="*/ 26 w 43"/>
                  <a:gd name="T3" fmla="*/ 0 h 74"/>
                  <a:gd name="T4" fmla="*/ 43 w 43"/>
                  <a:gd name="T5" fmla="*/ 55 h 74"/>
                  <a:gd name="T6" fmla="*/ 22 w 43"/>
                  <a:gd name="T7" fmla="*/ 61 h 74"/>
                  <a:gd name="T8" fmla="*/ 22 w 43"/>
                  <a:gd name="T9" fmla="*/ 74 h 74"/>
                  <a:gd name="T10" fmla="*/ 2 w 43"/>
                  <a:gd name="T11" fmla="*/ 47 h 74"/>
                  <a:gd name="T12" fmla="*/ 0 w 43"/>
                  <a:gd name="T13" fmla="*/ 1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74">
                    <a:moveTo>
                      <a:pt x="0" y="18"/>
                    </a:moveTo>
                    <a:cubicBezTo>
                      <a:pt x="0" y="18"/>
                      <a:pt x="3" y="6"/>
                      <a:pt x="26" y="0"/>
                    </a:cubicBezTo>
                    <a:cubicBezTo>
                      <a:pt x="26" y="0"/>
                      <a:pt x="16" y="23"/>
                      <a:pt x="43" y="55"/>
                    </a:cubicBezTo>
                    <a:cubicBezTo>
                      <a:pt x="43" y="55"/>
                      <a:pt x="31" y="51"/>
                      <a:pt x="22" y="61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74"/>
                      <a:pt x="8" y="64"/>
                      <a:pt x="2" y="47"/>
                    </a:cubicBezTo>
                    <a:cubicBezTo>
                      <a:pt x="2" y="47"/>
                      <a:pt x="15" y="34"/>
                      <a:pt x="0" y="1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EAAEC2CE-4932-400E-9D93-6BCD17BBA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81" y="901591"/>
                <a:ext cx="8943" cy="8091"/>
              </a:xfrm>
              <a:custGeom>
                <a:avLst/>
                <a:gdLst>
                  <a:gd name="T0" fmla="*/ 0 w 21"/>
                  <a:gd name="T1" fmla="*/ 0 h 19"/>
                  <a:gd name="T2" fmla="*/ 21 w 21"/>
                  <a:gd name="T3" fmla="*/ 13 h 19"/>
                  <a:gd name="T4" fmla="*/ 10 w 21"/>
                  <a:gd name="T5" fmla="*/ 19 h 19"/>
                  <a:gd name="T6" fmla="*/ 0 w 21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lnTo>
                      <a:pt x="21" y="13"/>
                    </a:lnTo>
                    <a:lnTo>
                      <a:pt x="1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5" name="Freeform 32">
                <a:extLst>
                  <a:ext uri="{FF2B5EF4-FFF2-40B4-BE49-F238E27FC236}">
                    <a16:creationId xmlns:a16="http://schemas.microsoft.com/office/drawing/2014/main" id="{D010B190-58B3-41B4-8D26-7F7066523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296" y="870930"/>
                <a:ext cx="49398" cy="37048"/>
              </a:xfrm>
              <a:custGeom>
                <a:avLst/>
                <a:gdLst>
                  <a:gd name="T0" fmla="*/ 39 w 56"/>
                  <a:gd name="T1" fmla="*/ 0 h 42"/>
                  <a:gd name="T2" fmla="*/ 45 w 56"/>
                  <a:gd name="T3" fmla="*/ 22 h 42"/>
                  <a:gd name="T4" fmla="*/ 12 w 56"/>
                  <a:gd name="T5" fmla="*/ 26 h 42"/>
                  <a:gd name="T6" fmla="*/ 25 w 56"/>
                  <a:gd name="T7" fmla="*/ 5 h 42"/>
                  <a:gd name="T8" fmla="*/ 39 w 56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2">
                    <a:moveTo>
                      <a:pt x="39" y="0"/>
                    </a:moveTo>
                    <a:cubicBezTo>
                      <a:pt x="39" y="0"/>
                      <a:pt x="56" y="1"/>
                      <a:pt x="45" y="22"/>
                    </a:cubicBezTo>
                    <a:cubicBezTo>
                      <a:pt x="45" y="22"/>
                      <a:pt x="28" y="42"/>
                      <a:pt x="12" y="26"/>
                    </a:cubicBezTo>
                    <a:cubicBezTo>
                      <a:pt x="12" y="26"/>
                      <a:pt x="0" y="12"/>
                      <a:pt x="25" y="5"/>
                    </a:cubicBezTo>
                    <a:cubicBezTo>
                      <a:pt x="25" y="5"/>
                      <a:pt x="35" y="2"/>
                      <a:pt x="39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6" name="Freeform 33">
                <a:extLst>
                  <a:ext uri="{FF2B5EF4-FFF2-40B4-BE49-F238E27FC236}">
                    <a16:creationId xmlns:a16="http://schemas.microsoft.com/office/drawing/2014/main" id="{ECBA054D-450B-4C17-B354-0EA88C295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99035"/>
                <a:ext cx="38326" cy="59192"/>
              </a:xfrm>
              <a:custGeom>
                <a:avLst/>
                <a:gdLst>
                  <a:gd name="T0" fmla="*/ 4 w 43"/>
                  <a:gd name="T1" fmla="*/ 10 h 67"/>
                  <a:gd name="T2" fmla="*/ 20 w 43"/>
                  <a:gd name="T3" fmla="*/ 3 h 67"/>
                  <a:gd name="T4" fmla="*/ 31 w 43"/>
                  <a:gd name="T5" fmla="*/ 31 h 67"/>
                  <a:gd name="T6" fmla="*/ 37 w 43"/>
                  <a:gd name="T7" fmla="*/ 45 h 67"/>
                  <a:gd name="T8" fmla="*/ 24 w 43"/>
                  <a:gd name="T9" fmla="*/ 63 h 67"/>
                  <a:gd name="T10" fmla="*/ 4 w 43"/>
                  <a:gd name="T11" fmla="*/ 36 h 67"/>
                  <a:gd name="T12" fmla="*/ 4 w 43"/>
                  <a:gd name="T13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7">
                    <a:moveTo>
                      <a:pt x="4" y="10"/>
                    </a:moveTo>
                    <a:cubicBezTo>
                      <a:pt x="4" y="10"/>
                      <a:pt x="10" y="0"/>
                      <a:pt x="20" y="3"/>
                    </a:cubicBezTo>
                    <a:cubicBezTo>
                      <a:pt x="20" y="3"/>
                      <a:pt x="27" y="8"/>
                      <a:pt x="31" y="31"/>
                    </a:cubicBezTo>
                    <a:cubicBezTo>
                      <a:pt x="31" y="31"/>
                      <a:pt x="31" y="37"/>
                      <a:pt x="37" y="45"/>
                    </a:cubicBezTo>
                    <a:cubicBezTo>
                      <a:pt x="37" y="45"/>
                      <a:pt x="43" y="63"/>
                      <a:pt x="24" y="63"/>
                    </a:cubicBezTo>
                    <a:cubicBezTo>
                      <a:pt x="24" y="63"/>
                      <a:pt x="13" y="67"/>
                      <a:pt x="4" y="36"/>
                    </a:cubicBezTo>
                    <a:cubicBezTo>
                      <a:pt x="4" y="36"/>
                      <a:pt x="0" y="21"/>
                      <a:pt x="4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7" name="Freeform 34">
                <a:extLst>
                  <a:ext uri="{FF2B5EF4-FFF2-40B4-BE49-F238E27FC236}">
                    <a16:creationId xmlns:a16="http://schemas.microsoft.com/office/drawing/2014/main" id="{2F3DBACD-A916-461A-B4E6-FC16F4819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187" y="904572"/>
                <a:ext cx="33642" cy="50249"/>
              </a:xfrm>
              <a:custGeom>
                <a:avLst/>
                <a:gdLst>
                  <a:gd name="T0" fmla="*/ 13 w 38"/>
                  <a:gd name="T1" fmla="*/ 52 h 57"/>
                  <a:gd name="T2" fmla="*/ 7 w 38"/>
                  <a:gd name="T3" fmla="*/ 30 h 57"/>
                  <a:gd name="T4" fmla="*/ 2 w 38"/>
                  <a:gd name="T5" fmla="*/ 9 h 57"/>
                  <a:gd name="T6" fmla="*/ 11 w 38"/>
                  <a:gd name="T7" fmla="*/ 7 h 57"/>
                  <a:gd name="T8" fmla="*/ 33 w 38"/>
                  <a:gd name="T9" fmla="*/ 38 h 57"/>
                  <a:gd name="T10" fmla="*/ 22 w 38"/>
                  <a:gd name="T11" fmla="*/ 55 h 57"/>
                  <a:gd name="T12" fmla="*/ 13 w 38"/>
                  <a:gd name="T13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7">
                    <a:moveTo>
                      <a:pt x="13" y="52"/>
                    </a:moveTo>
                    <a:cubicBezTo>
                      <a:pt x="13" y="52"/>
                      <a:pt x="17" y="41"/>
                      <a:pt x="7" y="30"/>
                    </a:cubicBezTo>
                    <a:cubicBezTo>
                      <a:pt x="7" y="30"/>
                      <a:pt x="0" y="19"/>
                      <a:pt x="2" y="9"/>
                    </a:cubicBezTo>
                    <a:cubicBezTo>
                      <a:pt x="2" y="9"/>
                      <a:pt x="7" y="0"/>
                      <a:pt x="11" y="7"/>
                    </a:cubicBezTo>
                    <a:cubicBezTo>
                      <a:pt x="11" y="7"/>
                      <a:pt x="16" y="22"/>
                      <a:pt x="33" y="38"/>
                    </a:cubicBezTo>
                    <a:cubicBezTo>
                      <a:pt x="33" y="38"/>
                      <a:pt x="38" y="52"/>
                      <a:pt x="22" y="55"/>
                    </a:cubicBezTo>
                    <a:cubicBezTo>
                      <a:pt x="22" y="55"/>
                      <a:pt x="17" y="57"/>
                      <a:pt x="13" y="5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8" name="Freeform 35">
                <a:extLst>
                  <a:ext uri="{FF2B5EF4-FFF2-40B4-BE49-F238E27FC236}">
                    <a16:creationId xmlns:a16="http://schemas.microsoft.com/office/drawing/2014/main" id="{8D3AACFB-2EE5-48C1-A854-E96A83933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2833" y="906275"/>
                <a:ext cx="27680" cy="29809"/>
              </a:xfrm>
              <a:custGeom>
                <a:avLst/>
                <a:gdLst>
                  <a:gd name="T0" fmla="*/ 0 w 31"/>
                  <a:gd name="T1" fmla="*/ 1 h 34"/>
                  <a:gd name="T2" fmla="*/ 6 w 31"/>
                  <a:gd name="T3" fmla="*/ 0 h 34"/>
                  <a:gd name="T4" fmla="*/ 20 w 31"/>
                  <a:gd name="T5" fmla="*/ 17 h 34"/>
                  <a:gd name="T6" fmla="*/ 25 w 31"/>
                  <a:gd name="T7" fmla="*/ 34 h 34"/>
                  <a:gd name="T8" fmla="*/ 13 w 31"/>
                  <a:gd name="T9" fmla="*/ 22 h 34"/>
                  <a:gd name="T10" fmla="*/ 3 w 31"/>
                  <a:gd name="T11" fmla="*/ 4 h 34"/>
                  <a:gd name="T12" fmla="*/ 0 w 31"/>
                  <a:gd name="T1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4">
                    <a:moveTo>
                      <a:pt x="0" y="1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3"/>
                      <a:pt x="20" y="17"/>
                    </a:cubicBezTo>
                    <a:cubicBezTo>
                      <a:pt x="20" y="17"/>
                      <a:pt x="31" y="26"/>
                      <a:pt x="25" y="34"/>
                    </a:cubicBezTo>
                    <a:cubicBezTo>
                      <a:pt x="25" y="34"/>
                      <a:pt x="16" y="25"/>
                      <a:pt x="13" y="22"/>
                    </a:cubicBezTo>
                    <a:cubicBezTo>
                      <a:pt x="13" y="22"/>
                      <a:pt x="5" y="12"/>
                      <a:pt x="3" y="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9" name="Freeform 36">
                <a:extLst>
                  <a:ext uri="{FF2B5EF4-FFF2-40B4-BE49-F238E27FC236}">
                    <a16:creationId xmlns:a16="http://schemas.microsoft.com/office/drawing/2014/main" id="{29CCDED6-823F-4214-AD7A-C9F9EB23A5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07054"/>
                <a:ext cx="31938" cy="44287"/>
              </a:xfrm>
              <a:custGeom>
                <a:avLst/>
                <a:gdLst>
                  <a:gd name="T0" fmla="*/ 6 w 36"/>
                  <a:gd name="T1" fmla="*/ 0 h 50"/>
                  <a:gd name="T2" fmla="*/ 36 w 36"/>
                  <a:gd name="T3" fmla="*/ 45 h 50"/>
                  <a:gd name="T4" fmla="*/ 16 w 36"/>
                  <a:gd name="T5" fmla="*/ 45 h 50"/>
                  <a:gd name="T6" fmla="*/ 4 w 36"/>
                  <a:gd name="T7" fmla="*/ 26 h 50"/>
                  <a:gd name="T8" fmla="*/ 6 w 3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6" y="0"/>
                    </a:moveTo>
                    <a:cubicBezTo>
                      <a:pt x="6" y="0"/>
                      <a:pt x="26" y="34"/>
                      <a:pt x="36" y="45"/>
                    </a:cubicBezTo>
                    <a:cubicBezTo>
                      <a:pt x="36" y="45"/>
                      <a:pt x="23" y="50"/>
                      <a:pt x="16" y="45"/>
                    </a:cubicBezTo>
                    <a:cubicBezTo>
                      <a:pt x="16" y="45"/>
                      <a:pt x="29" y="26"/>
                      <a:pt x="4" y="26"/>
                    </a:cubicBezTo>
                    <a:cubicBezTo>
                      <a:pt x="4" y="26"/>
                      <a:pt x="0" y="8"/>
                      <a:pt x="6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0" name="Freeform 37">
                <a:extLst>
                  <a:ext uri="{FF2B5EF4-FFF2-40B4-BE49-F238E27FC236}">
                    <a16:creationId xmlns:a16="http://schemas.microsoft.com/office/drawing/2014/main" id="{206AB043-EAA3-45A1-BDC6-10A5F916F9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29198"/>
                <a:ext cx="16608" cy="15756"/>
              </a:xfrm>
              <a:custGeom>
                <a:avLst/>
                <a:gdLst>
                  <a:gd name="T0" fmla="*/ 0 w 19"/>
                  <a:gd name="T1" fmla="*/ 8 h 18"/>
                  <a:gd name="T2" fmla="*/ 13 w 19"/>
                  <a:gd name="T3" fmla="*/ 18 h 18"/>
                  <a:gd name="T4" fmla="*/ 13 w 19"/>
                  <a:gd name="T5" fmla="*/ 4 h 18"/>
                  <a:gd name="T6" fmla="*/ 0 w 19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0" y="8"/>
                    </a:moveTo>
                    <a:cubicBezTo>
                      <a:pt x="0" y="8"/>
                      <a:pt x="9" y="10"/>
                      <a:pt x="13" y="18"/>
                    </a:cubicBezTo>
                    <a:cubicBezTo>
                      <a:pt x="13" y="18"/>
                      <a:pt x="19" y="8"/>
                      <a:pt x="13" y="4"/>
                    </a:cubicBezTo>
                    <a:cubicBezTo>
                      <a:pt x="13" y="4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1" name="Freeform 38">
                <a:extLst>
                  <a:ext uri="{FF2B5EF4-FFF2-40B4-BE49-F238E27FC236}">
                    <a16:creationId xmlns:a16="http://schemas.microsoft.com/office/drawing/2014/main" id="{7972735E-64B7-439B-A4F9-03262C83D1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79" y="837288"/>
                <a:ext cx="18737" cy="16608"/>
              </a:xfrm>
              <a:custGeom>
                <a:avLst/>
                <a:gdLst>
                  <a:gd name="T0" fmla="*/ 0 w 21"/>
                  <a:gd name="T1" fmla="*/ 6 h 19"/>
                  <a:gd name="T2" fmla="*/ 16 w 21"/>
                  <a:gd name="T3" fmla="*/ 19 h 19"/>
                  <a:gd name="T4" fmla="*/ 21 w 21"/>
                  <a:gd name="T5" fmla="*/ 11 h 19"/>
                  <a:gd name="T6" fmla="*/ 7 w 21"/>
                  <a:gd name="T7" fmla="*/ 0 h 19"/>
                  <a:gd name="T8" fmla="*/ 0 w 21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6"/>
                    </a:moveTo>
                    <a:cubicBezTo>
                      <a:pt x="0" y="6"/>
                      <a:pt x="13" y="8"/>
                      <a:pt x="16" y="1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19" y="4"/>
                      <a:pt x="7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2" name="Freeform 39">
                <a:extLst>
                  <a:ext uri="{FF2B5EF4-FFF2-40B4-BE49-F238E27FC236}">
                    <a16:creationId xmlns:a16="http://schemas.microsoft.com/office/drawing/2014/main" id="{7D6099F1-4FD3-435D-BDE4-3B027438C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617" y="844102"/>
                <a:ext cx="18311" cy="17885"/>
              </a:xfrm>
              <a:custGeom>
                <a:avLst/>
                <a:gdLst>
                  <a:gd name="T0" fmla="*/ 0 w 21"/>
                  <a:gd name="T1" fmla="*/ 3 h 20"/>
                  <a:gd name="T2" fmla="*/ 16 w 21"/>
                  <a:gd name="T3" fmla="*/ 20 h 20"/>
                  <a:gd name="T4" fmla="*/ 21 w 21"/>
                  <a:gd name="T5" fmla="*/ 14 h 20"/>
                  <a:gd name="T6" fmla="*/ 4 w 21"/>
                  <a:gd name="T7" fmla="*/ 0 h 20"/>
                  <a:gd name="T8" fmla="*/ 0 w 21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3"/>
                    </a:moveTo>
                    <a:cubicBezTo>
                      <a:pt x="0" y="3"/>
                      <a:pt x="15" y="10"/>
                      <a:pt x="16" y="2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"/>
                      <a:pt x="4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3" name="Freeform 40">
                <a:extLst>
                  <a:ext uri="{FF2B5EF4-FFF2-40B4-BE49-F238E27FC236}">
                    <a16:creationId xmlns:a16="http://schemas.microsoft.com/office/drawing/2014/main" id="{EFA72623-27D4-4938-8296-37930667C8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92" y="844953"/>
                <a:ext cx="37474" cy="45991"/>
              </a:xfrm>
              <a:custGeom>
                <a:avLst/>
                <a:gdLst>
                  <a:gd name="T0" fmla="*/ 0 w 42"/>
                  <a:gd name="T1" fmla="*/ 27 h 52"/>
                  <a:gd name="T2" fmla="*/ 22 w 42"/>
                  <a:gd name="T3" fmla="*/ 28 h 52"/>
                  <a:gd name="T4" fmla="*/ 19 w 42"/>
                  <a:gd name="T5" fmla="*/ 47 h 52"/>
                  <a:gd name="T6" fmla="*/ 41 w 42"/>
                  <a:gd name="T7" fmla="*/ 26 h 52"/>
                  <a:gd name="T8" fmla="*/ 14 w 42"/>
                  <a:gd name="T9" fmla="*/ 7 h 52"/>
                  <a:gd name="T10" fmla="*/ 0 w 42"/>
                  <a:gd name="T11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52">
                    <a:moveTo>
                      <a:pt x="0" y="27"/>
                    </a:moveTo>
                    <a:cubicBezTo>
                      <a:pt x="0" y="27"/>
                      <a:pt x="10" y="12"/>
                      <a:pt x="22" y="28"/>
                    </a:cubicBezTo>
                    <a:cubicBezTo>
                      <a:pt x="22" y="28"/>
                      <a:pt x="29" y="33"/>
                      <a:pt x="19" y="47"/>
                    </a:cubicBezTo>
                    <a:cubicBezTo>
                      <a:pt x="19" y="47"/>
                      <a:pt x="40" y="52"/>
                      <a:pt x="41" y="26"/>
                    </a:cubicBezTo>
                    <a:cubicBezTo>
                      <a:pt x="41" y="26"/>
                      <a:pt x="42" y="0"/>
                      <a:pt x="14" y="7"/>
                    </a:cubicBezTo>
                    <a:cubicBezTo>
                      <a:pt x="14" y="7"/>
                      <a:pt x="2" y="10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4" name="Freeform 41">
                <a:extLst>
                  <a:ext uri="{FF2B5EF4-FFF2-40B4-BE49-F238E27FC236}">
                    <a16:creationId xmlns:a16="http://schemas.microsoft.com/office/drawing/2014/main" id="{9EF54A32-4ED8-4728-B406-2162C50C3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177" y="862839"/>
                <a:ext cx="16608" cy="20440"/>
              </a:xfrm>
              <a:custGeom>
                <a:avLst/>
                <a:gdLst>
                  <a:gd name="T0" fmla="*/ 0 w 19"/>
                  <a:gd name="T1" fmla="*/ 8 h 23"/>
                  <a:gd name="T2" fmla="*/ 12 w 19"/>
                  <a:gd name="T3" fmla="*/ 23 h 23"/>
                  <a:gd name="T4" fmla="*/ 13 w 19"/>
                  <a:gd name="T5" fmla="*/ 8 h 23"/>
                  <a:gd name="T6" fmla="*/ 0 w 19"/>
                  <a:gd name="T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3">
                    <a:moveTo>
                      <a:pt x="0" y="8"/>
                    </a:moveTo>
                    <a:cubicBezTo>
                      <a:pt x="0" y="8"/>
                      <a:pt x="9" y="12"/>
                      <a:pt x="12" y="23"/>
                    </a:cubicBezTo>
                    <a:cubicBezTo>
                      <a:pt x="12" y="23"/>
                      <a:pt x="19" y="18"/>
                      <a:pt x="13" y="8"/>
                    </a:cubicBezTo>
                    <a:cubicBezTo>
                      <a:pt x="13" y="8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5" name="Freeform 42">
                <a:extLst>
                  <a:ext uri="{FF2B5EF4-FFF2-40B4-BE49-F238E27FC236}">
                    <a16:creationId xmlns:a16="http://schemas.microsoft.com/office/drawing/2014/main" id="{241A0A40-C159-434E-956B-233911321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234" y="871782"/>
                <a:ext cx="18737" cy="22996"/>
              </a:xfrm>
              <a:custGeom>
                <a:avLst/>
                <a:gdLst>
                  <a:gd name="T0" fmla="*/ 0 w 21"/>
                  <a:gd name="T1" fmla="*/ 5 h 26"/>
                  <a:gd name="T2" fmla="*/ 14 w 21"/>
                  <a:gd name="T3" fmla="*/ 26 h 26"/>
                  <a:gd name="T4" fmla="*/ 21 w 21"/>
                  <a:gd name="T5" fmla="*/ 17 h 26"/>
                  <a:gd name="T6" fmla="*/ 7 w 21"/>
                  <a:gd name="T7" fmla="*/ 0 h 26"/>
                  <a:gd name="T8" fmla="*/ 0 w 21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0" y="5"/>
                    </a:moveTo>
                    <a:cubicBezTo>
                      <a:pt x="0" y="5"/>
                      <a:pt x="13" y="9"/>
                      <a:pt x="14" y="2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19" y="3"/>
                      <a:pt x="7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6" name="Freeform 43">
                <a:extLst>
                  <a:ext uri="{FF2B5EF4-FFF2-40B4-BE49-F238E27FC236}">
                    <a16:creationId xmlns:a16="http://schemas.microsoft.com/office/drawing/2014/main" id="{6C49D4FE-5402-4C9D-BD26-1E30D9055A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885" y="876892"/>
                <a:ext cx="23847" cy="24699"/>
              </a:xfrm>
              <a:custGeom>
                <a:avLst/>
                <a:gdLst>
                  <a:gd name="T0" fmla="*/ 0 w 27"/>
                  <a:gd name="T1" fmla="*/ 6 h 28"/>
                  <a:gd name="T2" fmla="*/ 21 w 27"/>
                  <a:gd name="T3" fmla="*/ 28 h 28"/>
                  <a:gd name="T4" fmla="*/ 26 w 27"/>
                  <a:gd name="T5" fmla="*/ 23 h 28"/>
                  <a:gd name="T6" fmla="*/ 10 w 27"/>
                  <a:gd name="T7" fmla="*/ 0 h 28"/>
                  <a:gd name="T8" fmla="*/ 0 w 27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0" y="6"/>
                    </a:moveTo>
                    <a:cubicBezTo>
                      <a:pt x="0" y="6"/>
                      <a:pt x="17" y="13"/>
                      <a:pt x="21" y="28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7" y="4"/>
                      <a:pt x="10" y="0"/>
                    </a:cubicBezTo>
                    <a:cubicBezTo>
                      <a:pt x="10" y="0"/>
                      <a:pt x="4" y="3"/>
                      <a:pt x="0" y="6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7" name="Freeform 44">
                <a:extLst>
                  <a:ext uri="{FF2B5EF4-FFF2-40B4-BE49-F238E27FC236}">
                    <a16:creationId xmlns:a16="http://schemas.microsoft.com/office/drawing/2014/main" id="{7C95CCB7-4846-4D56-819C-C07B950233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0298"/>
                <a:ext cx="40881" cy="51527"/>
              </a:xfrm>
              <a:custGeom>
                <a:avLst/>
                <a:gdLst>
                  <a:gd name="T0" fmla="*/ 0 w 46"/>
                  <a:gd name="T1" fmla="*/ 58 h 58"/>
                  <a:gd name="T2" fmla="*/ 46 w 46"/>
                  <a:gd name="T3" fmla="*/ 0 h 58"/>
                  <a:gd name="T4" fmla="*/ 0 w 46"/>
                  <a:gd name="T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58">
                    <a:moveTo>
                      <a:pt x="0" y="58"/>
                    </a:moveTo>
                    <a:cubicBezTo>
                      <a:pt x="0" y="58"/>
                      <a:pt x="43" y="33"/>
                      <a:pt x="46" y="0"/>
                    </a:cubicBezTo>
                    <a:cubicBezTo>
                      <a:pt x="46" y="0"/>
                      <a:pt x="13" y="7"/>
                      <a:pt x="0" y="5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8" name="Freeform 45">
                <a:extLst>
                  <a:ext uri="{FF2B5EF4-FFF2-40B4-BE49-F238E27FC236}">
                    <a16:creationId xmlns:a16="http://schemas.microsoft.com/office/drawing/2014/main" id="{A2CE1869-C8AE-425F-BAC7-735927BDAE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645" y="905423"/>
                <a:ext cx="55785" cy="50249"/>
              </a:xfrm>
              <a:custGeom>
                <a:avLst/>
                <a:gdLst>
                  <a:gd name="T0" fmla="*/ 0 w 63"/>
                  <a:gd name="T1" fmla="*/ 27 h 57"/>
                  <a:gd name="T2" fmla="*/ 0 w 63"/>
                  <a:gd name="T3" fmla="*/ 18 h 57"/>
                  <a:gd name="T4" fmla="*/ 26 w 63"/>
                  <a:gd name="T5" fmla="*/ 5 h 57"/>
                  <a:gd name="T6" fmla="*/ 44 w 63"/>
                  <a:gd name="T7" fmla="*/ 20 h 57"/>
                  <a:gd name="T8" fmla="*/ 44 w 63"/>
                  <a:gd name="T9" fmla="*/ 44 h 57"/>
                  <a:gd name="T10" fmla="*/ 0 w 63"/>
                  <a:gd name="T11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57">
                    <a:moveTo>
                      <a:pt x="0" y="27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8" y="0"/>
                      <a:pt x="26" y="5"/>
                    </a:cubicBezTo>
                    <a:cubicBezTo>
                      <a:pt x="26" y="5"/>
                      <a:pt x="26" y="8"/>
                      <a:pt x="44" y="20"/>
                    </a:cubicBezTo>
                    <a:cubicBezTo>
                      <a:pt x="44" y="20"/>
                      <a:pt x="63" y="33"/>
                      <a:pt x="44" y="44"/>
                    </a:cubicBezTo>
                    <a:cubicBezTo>
                      <a:pt x="44" y="44"/>
                      <a:pt x="19" y="57"/>
                      <a:pt x="0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9" name="Freeform 46">
                <a:extLst>
                  <a:ext uri="{FF2B5EF4-FFF2-40B4-BE49-F238E27FC236}">
                    <a16:creationId xmlns:a16="http://schemas.microsoft.com/office/drawing/2014/main" id="{AAC3966A-075E-4607-A366-46A32E913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48" y="937361"/>
                <a:ext cx="41307" cy="68135"/>
              </a:xfrm>
              <a:custGeom>
                <a:avLst/>
                <a:gdLst>
                  <a:gd name="T0" fmla="*/ 20 w 47"/>
                  <a:gd name="T1" fmla="*/ 8 h 77"/>
                  <a:gd name="T2" fmla="*/ 42 w 47"/>
                  <a:gd name="T3" fmla="*/ 18 h 77"/>
                  <a:gd name="T4" fmla="*/ 35 w 47"/>
                  <a:gd name="T5" fmla="*/ 62 h 77"/>
                  <a:gd name="T6" fmla="*/ 7 w 47"/>
                  <a:gd name="T7" fmla="*/ 66 h 77"/>
                  <a:gd name="T8" fmla="*/ 8 w 47"/>
                  <a:gd name="T9" fmla="*/ 51 h 77"/>
                  <a:gd name="T10" fmla="*/ 20 w 47"/>
                  <a:gd name="T11" fmla="*/ 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77">
                    <a:moveTo>
                      <a:pt x="20" y="8"/>
                    </a:moveTo>
                    <a:cubicBezTo>
                      <a:pt x="20" y="8"/>
                      <a:pt x="39" y="0"/>
                      <a:pt x="42" y="18"/>
                    </a:cubicBezTo>
                    <a:cubicBezTo>
                      <a:pt x="42" y="18"/>
                      <a:pt x="47" y="35"/>
                      <a:pt x="35" y="62"/>
                    </a:cubicBezTo>
                    <a:cubicBezTo>
                      <a:pt x="35" y="62"/>
                      <a:pt x="22" y="77"/>
                      <a:pt x="7" y="66"/>
                    </a:cubicBezTo>
                    <a:cubicBezTo>
                      <a:pt x="7" y="66"/>
                      <a:pt x="0" y="62"/>
                      <a:pt x="8" y="51"/>
                    </a:cubicBezTo>
                    <a:cubicBezTo>
                      <a:pt x="8" y="51"/>
                      <a:pt x="25" y="24"/>
                      <a:pt x="2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0" name="Freeform 47">
                <a:extLst>
                  <a:ext uri="{FF2B5EF4-FFF2-40B4-BE49-F238E27FC236}">
                    <a16:creationId xmlns:a16="http://schemas.microsoft.com/office/drawing/2014/main" id="{D514CF73-26B5-4AE2-975E-C8D500DE8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56" y="940768"/>
                <a:ext cx="40455" cy="53230"/>
              </a:xfrm>
              <a:custGeom>
                <a:avLst/>
                <a:gdLst>
                  <a:gd name="T0" fmla="*/ 35 w 46"/>
                  <a:gd name="T1" fmla="*/ 0 h 60"/>
                  <a:gd name="T2" fmla="*/ 41 w 46"/>
                  <a:gd name="T3" fmla="*/ 4 h 60"/>
                  <a:gd name="T4" fmla="*/ 26 w 46"/>
                  <a:gd name="T5" fmla="*/ 52 h 60"/>
                  <a:gd name="T6" fmla="*/ 4 w 46"/>
                  <a:gd name="T7" fmla="*/ 39 h 60"/>
                  <a:gd name="T8" fmla="*/ 35 w 4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60">
                    <a:moveTo>
                      <a:pt x="35" y="0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6" y="21"/>
                      <a:pt x="26" y="52"/>
                    </a:cubicBezTo>
                    <a:cubicBezTo>
                      <a:pt x="26" y="52"/>
                      <a:pt x="0" y="60"/>
                      <a:pt x="4" y="39"/>
                    </a:cubicBezTo>
                    <a:cubicBezTo>
                      <a:pt x="4" y="39"/>
                      <a:pt x="28" y="20"/>
                      <a:pt x="35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1" name="Freeform 48">
                <a:extLst>
                  <a:ext uri="{FF2B5EF4-FFF2-40B4-BE49-F238E27FC236}">
                    <a16:creationId xmlns:a16="http://schemas.microsoft.com/office/drawing/2014/main" id="{05BFDAC2-5A2F-42E1-BB89-4DE819FC0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23" y="938213"/>
                <a:ext cx="31938" cy="33642"/>
              </a:xfrm>
              <a:custGeom>
                <a:avLst/>
                <a:gdLst>
                  <a:gd name="T0" fmla="*/ 6 w 36"/>
                  <a:gd name="T1" fmla="*/ 38 h 38"/>
                  <a:gd name="T2" fmla="*/ 36 w 36"/>
                  <a:gd name="T3" fmla="*/ 0 h 38"/>
                  <a:gd name="T4" fmla="*/ 10 w 36"/>
                  <a:gd name="T5" fmla="*/ 24 h 38"/>
                  <a:gd name="T6" fmla="*/ 6 w 36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8">
                    <a:moveTo>
                      <a:pt x="6" y="38"/>
                    </a:moveTo>
                    <a:cubicBezTo>
                      <a:pt x="6" y="38"/>
                      <a:pt x="32" y="19"/>
                      <a:pt x="36" y="0"/>
                    </a:cubicBezTo>
                    <a:cubicBezTo>
                      <a:pt x="36" y="0"/>
                      <a:pt x="30" y="13"/>
                      <a:pt x="10" y="24"/>
                    </a:cubicBezTo>
                    <a:cubicBezTo>
                      <a:pt x="10" y="24"/>
                      <a:pt x="0" y="34"/>
                      <a:pt x="6" y="3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2" name="Freeform 49">
                <a:extLst>
                  <a:ext uri="{FF2B5EF4-FFF2-40B4-BE49-F238E27FC236}">
                    <a16:creationId xmlns:a16="http://schemas.microsoft.com/office/drawing/2014/main" id="{4B2911EC-FA89-4F28-B014-6228D0A6E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2427"/>
                <a:ext cx="65580" cy="65154"/>
              </a:xfrm>
              <a:custGeom>
                <a:avLst/>
                <a:gdLst>
                  <a:gd name="T0" fmla="*/ 10 w 74"/>
                  <a:gd name="T1" fmla="*/ 67 h 74"/>
                  <a:gd name="T2" fmla="*/ 35 w 74"/>
                  <a:gd name="T3" fmla="*/ 74 h 74"/>
                  <a:gd name="T4" fmla="*/ 48 w 74"/>
                  <a:gd name="T5" fmla="*/ 59 h 74"/>
                  <a:gd name="T6" fmla="*/ 72 w 74"/>
                  <a:gd name="T7" fmla="*/ 27 h 74"/>
                  <a:gd name="T8" fmla="*/ 49 w 74"/>
                  <a:gd name="T9" fmla="*/ 0 h 74"/>
                  <a:gd name="T10" fmla="*/ 0 w 74"/>
                  <a:gd name="T11" fmla="*/ 59 h 74"/>
                  <a:gd name="T12" fmla="*/ 10 w 74"/>
                  <a:gd name="T13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4">
                    <a:moveTo>
                      <a:pt x="10" y="67"/>
                    </a:moveTo>
                    <a:cubicBezTo>
                      <a:pt x="10" y="67"/>
                      <a:pt x="30" y="59"/>
                      <a:pt x="35" y="74"/>
                    </a:cubicBezTo>
                    <a:cubicBezTo>
                      <a:pt x="35" y="74"/>
                      <a:pt x="46" y="66"/>
                      <a:pt x="48" y="59"/>
                    </a:cubicBezTo>
                    <a:cubicBezTo>
                      <a:pt x="48" y="59"/>
                      <a:pt x="35" y="27"/>
                      <a:pt x="72" y="27"/>
                    </a:cubicBezTo>
                    <a:cubicBezTo>
                      <a:pt x="72" y="27"/>
                      <a:pt x="74" y="12"/>
                      <a:pt x="49" y="0"/>
                    </a:cubicBezTo>
                    <a:cubicBezTo>
                      <a:pt x="49" y="0"/>
                      <a:pt x="44" y="34"/>
                      <a:pt x="0" y="59"/>
                    </a:cubicBezTo>
                    <a:lnTo>
                      <a:pt x="10" y="67"/>
                    </a:lnTo>
                    <a:close/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3" name="Freeform 50">
                <a:extLst>
                  <a:ext uri="{FF2B5EF4-FFF2-40B4-BE49-F238E27FC236}">
                    <a16:creationId xmlns:a16="http://schemas.microsoft.com/office/drawing/2014/main" id="{E785DE3F-C11E-485C-85ED-0F494F7F0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8" y="888389"/>
                <a:ext cx="41733" cy="26828"/>
              </a:xfrm>
              <a:custGeom>
                <a:avLst/>
                <a:gdLst>
                  <a:gd name="T0" fmla="*/ 6 w 47"/>
                  <a:gd name="T1" fmla="*/ 0 h 30"/>
                  <a:gd name="T2" fmla="*/ 47 w 47"/>
                  <a:gd name="T3" fmla="*/ 23 h 30"/>
                  <a:gd name="T4" fmla="*/ 44 w 47"/>
                  <a:gd name="T5" fmla="*/ 30 h 30"/>
                  <a:gd name="T6" fmla="*/ 0 w 47"/>
                  <a:gd name="T7" fmla="*/ 15 h 30"/>
                  <a:gd name="T8" fmla="*/ 6 w 47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0">
                    <a:moveTo>
                      <a:pt x="6" y="0"/>
                    </a:moveTo>
                    <a:cubicBezTo>
                      <a:pt x="6" y="0"/>
                      <a:pt x="28" y="15"/>
                      <a:pt x="47" y="23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28" y="12"/>
                      <a:pt x="0" y="15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4" name="Freeform 51">
                <a:extLst>
                  <a:ext uri="{FF2B5EF4-FFF2-40B4-BE49-F238E27FC236}">
                    <a16:creationId xmlns:a16="http://schemas.microsoft.com/office/drawing/2014/main" id="{3573526A-04E1-4BA1-9978-FDE24717C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695" y="899887"/>
                <a:ext cx="45139" cy="29383"/>
              </a:xfrm>
              <a:custGeom>
                <a:avLst/>
                <a:gdLst>
                  <a:gd name="T0" fmla="*/ 0 w 51"/>
                  <a:gd name="T1" fmla="*/ 24 h 33"/>
                  <a:gd name="T2" fmla="*/ 47 w 51"/>
                  <a:gd name="T3" fmla="*/ 33 h 33"/>
                  <a:gd name="T4" fmla="*/ 51 w 51"/>
                  <a:gd name="T5" fmla="*/ 19 h 33"/>
                  <a:gd name="T6" fmla="*/ 6 w 51"/>
                  <a:gd name="T7" fmla="*/ 5 h 33"/>
                  <a:gd name="T8" fmla="*/ 0 w 5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24"/>
                    </a:moveTo>
                    <a:cubicBezTo>
                      <a:pt x="0" y="24"/>
                      <a:pt x="15" y="10"/>
                      <a:pt x="47" y="3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36" y="0"/>
                      <a:pt x="6" y="5"/>
                    </a:cubicBezTo>
                    <a:cubicBezTo>
                      <a:pt x="6" y="5"/>
                      <a:pt x="0" y="20"/>
                      <a:pt x="0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5" name="Freeform 52">
                <a:extLst>
                  <a:ext uri="{FF2B5EF4-FFF2-40B4-BE49-F238E27FC236}">
                    <a16:creationId xmlns:a16="http://schemas.microsoft.com/office/drawing/2014/main" id="{C39789BF-0805-4EFA-B926-25A994B29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862" y="916069"/>
                <a:ext cx="44287" cy="28106"/>
              </a:xfrm>
              <a:custGeom>
                <a:avLst/>
                <a:gdLst>
                  <a:gd name="T0" fmla="*/ 47 w 50"/>
                  <a:gd name="T1" fmla="*/ 32 h 32"/>
                  <a:gd name="T2" fmla="*/ 0 w 50"/>
                  <a:gd name="T3" fmla="*/ 15 h 32"/>
                  <a:gd name="T4" fmla="*/ 1 w 50"/>
                  <a:gd name="T5" fmla="*/ 11 h 32"/>
                  <a:gd name="T6" fmla="*/ 4 w 50"/>
                  <a:gd name="T7" fmla="*/ 10 h 32"/>
                  <a:gd name="T8" fmla="*/ 9 w 50"/>
                  <a:gd name="T9" fmla="*/ 5 h 32"/>
                  <a:gd name="T10" fmla="*/ 50 w 50"/>
                  <a:gd name="T11" fmla="*/ 18 h 32"/>
                  <a:gd name="T12" fmla="*/ 47 w 5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2">
                    <a:moveTo>
                      <a:pt x="47" y="32"/>
                    </a:moveTo>
                    <a:cubicBezTo>
                      <a:pt x="47" y="32"/>
                      <a:pt x="35" y="13"/>
                      <a:pt x="0" y="15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35" y="0"/>
                      <a:pt x="50" y="18"/>
                    </a:cubicBezTo>
                    <a:lnTo>
                      <a:pt x="47" y="32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6" name="Freeform 53">
                <a:extLst>
                  <a:ext uri="{FF2B5EF4-FFF2-40B4-BE49-F238E27FC236}">
                    <a16:creationId xmlns:a16="http://schemas.microsoft.com/office/drawing/2014/main" id="{5311E7F2-FC09-45D7-8471-B5BF3C711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57" y="929270"/>
                <a:ext cx="42584" cy="44287"/>
              </a:xfrm>
              <a:custGeom>
                <a:avLst/>
                <a:gdLst>
                  <a:gd name="T0" fmla="*/ 48 w 48"/>
                  <a:gd name="T1" fmla="*/ 5 h 50"/>
                  <a:gd name="T2" fmla="*/ 27 w 48"/>
                  <a:gd name="T3" fmla="*/ 43 h 50"/>
                  <a:gd name="T4" fmla="*/ 5 w 48"/>
                  <a:gd name="T5" fmla="*/ 50 h 50"/>
                  <a:gd name="T6" fmla="*/ 48 w 48"/>
                  <a:gd name="T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50">
                    <a:moveTo>
                      <a:pt x="48" y="5"/>
                    </a:moveTo>
                    <a:cubicBezTo>
                      <a:pt x="48" y="5"/>
                      <a:pt x="26" y="17"/>
                      <a:pt x="27" y="43"/>
                    </a:cubicBezTo>
                    <a:cubicBezTo>
                      <a:pt x="27" y="43"/>
                      <a:pt x="15" y="41"/>
                      <a:pt x="5" y="50"/>
                    </a:cubicBezTo>
                    <a:cubicBezTo>
                      <a:pt x="5" y="50"/>
                      <a:pt x="0" y="0"/>
                      <a:pt x="48" y="5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7" name="Freeform 54">
                <a:extLst>
                  <a:ext uri="{FF2B5EF4-FFF2-40B4-BE49-F238E27FC236}">
                    <a16:creationId xmlns:a16="http://schemas.microsoft.com/office/drawing/2014/main" id="{432CB9BC-E1C8-4C0E-A601-1AD61489A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307" y="934380"/>
                <a:ext cx="55785" cy="60470"/>
              </a:xfrm>
              <a:custGeom>
                <a:avLst/>
                <a:gdLst>
                  <a:gd name="T0" fmla="*/ 0 w 63"/>
                  <a:gd name="T1" fmla="*/ 37 h 68"/>
                  <a:gd name="T2" fmla="*/ 43 w 63"/>
                  <a:gd name="T3" fmla="*/ 68 h 68"/>
                  <a:gd name="T4" fmla="*/ 47 w 63"/>
                  <a:gd name="T5" fmla="*/ 13 h 68"/>
                  <a:gd name="T6" fmla="*/ 23 w 63"/>
                  <a:gd name="T7" fmla="*/ 0 h 68"/>
                  <a:gd name="T8" fmla="*/ 0 w 63"/>
                  <a:gd name="T9" fmla="*/ 3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8">
                    <a:moveTo>
                      <a:pt x="0" y="37"/>
                    </a:moveTo>
                    <a:cubicBezTo>
                      <a:pt x="0" y="37"/>
                      <a:pt x="34" y="35"/>
                      <a:pt x="43" y="68"/>
                    </a:cubicBezTo>
                    <a:cubicBezTo>
                      <a:pt x="43" y="68"/>
                      <a:pt x="63" y="38"/>
                      <a:pt x="47" y="13"/>
                    </a:cubicBezTo>
                    <a:cubicBezTo>
                      <a:pt x="47" y="13"/>
                      <a:pt x="40" y="3"/>
                      <a:pt x="23" y="0"/>
                    </a:cubicBezTo>
                    <a:cubicBezTo>
                      <a:pt x="23" y="0"/>
                      <a:pt x="1" y="9"/>
                      <a:pt x="0" y="3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8" name="Freeform 55">
                <a:extLst>
                  <a:ext uri="{FF2B5EF4-FFF2-40B4-BE49-F238E27FC236}">
                    <a16:creationId xmlns:a16="http://schemas.microsoft.com/office/drawing/2014/main" id="{CA4F21D6-1562-4595-966C-5154787BF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39" y="964615"/>
                <a:ext cx="127753" cy="178002"/>
              </a:xfrm>
              <a:custGeom>
                <a:avLst/>
                <a:gdLst>
                  <a:gd name="T0" fmla="*/ 0 w 144"/>
                  <a:gd name="T1" fmla="*/ 97 h 201"/>
                  <a:gd name="T2" fmla="*/ 111 w 144"/>
                  <a:gd name="T3" fmla="*/ 112 h 201"/>
                  <a:gd name="T4" fmla="*/ 116 w 144"/>
                  <a:gd name="T5" fmla="*/ 201 h 201"/>
                  <a:gd name="T6" fmla="*/ 139 w 144"/>
                  <a:gd name="T7" fmla="*/ 190 h 201"/>
                  <a:gd name="T8" fmla="*/ 134 w 144"/>
                  <a:gd name="T9" fmla="*/ 42 h 201"/>
                  <a:gd name="T10" fmla="*/ 99 w 144"/>
                  <a:gd name="T11" fmla="*/ 7 h 201"/>
                  <a:gd name="T12" fmla="*/ 57 w 144"/>
                  <a:gd name="T13" fmla="*/ 36 h 201"/>
                  <a:gd name="T14" fmla="*/ 0 w 144"/>
                  <a:gd name="T15" fmla="*/ 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201">
                    <a:moveTo>
                      <a:pt x="0" y="97"/>
                    </a:moveTo>
                    <a:cubicBezTo>
                      <a:pt x="0" y="97"/>
                      <a:pt x="106" y="106"/>
                      <a:pt x="111" y="112"/>
                    </a:cubicBezTo>
                    <a:cubicBezTo>
                      <a:pt x="111" y="112"/>
                      <a:pt x="120" y="155"/>
                      <a:pt x="116" y="201"/>
                    </a:cubicBezTo>
                    <a:cubicBezTo>
                      <a:pt x="139" y="190"/>
                      <a:pt x="139" y="190"/>
                      <a:pt x="139" y="190"/>
                    </a:cubicBezTo>
                    <a:cubicBezTo>
                      <a:pt x="139" y="190"/>
                      <a:pt x="144" y="78"/>
                      <a:pt x="134" y="42"/>
                    </a:cubicBezTo>
                    <a:cubicBezTo>
                      <a:pt x="134" y="42"/>
                      <a:pt x="134" y="9"/>
                      <a:pt x="99" y="7"/>
                    </a:cubicBezTo>
                    <a:cubicBezTo>
                      <a:pt x="99" y="7"/>
                      <a:pt x="79" y="0"/>
                      <a:pt x="57" y="36"/>
                    </a:cubicBezTo>
                    <a:cubicBezTo>
                      <a:pt x="57" y="36"/>
                      <a:pt x="34" y="70"/>
                      <a:pt x="0" y="9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9" name="Freeform 56">
                <a:extLst>
                  <a:ext uri="{FF2B5EF4-FFF2-40B4-BE49-F238E27FC236}">
                    <a16:creationId xmlns:a16="http://schemas.microsoft.com/office/drawing/2014/main" id="{0A1DF3EE-C498-4C2A-BD54-FF31E9671C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96" y="1053190"/>
                <a:ext cx="113700" cy="91130"/>
              </a:xfrm>
              <a:custGeom>
                <a:avLst/>
                <a:gdLst>
                  <a:gd name="T0" fmla="*/ 6 w 128"/>
                  <a:gd name="T1" fmla="*/ 0 h 103"/>
                  <a:gd name="T2" fmla="*/ 1 w 128"/>
                  <a:gd name="T3" fmla="*/ 19 h 103"/>
                  <a:gd name="T4" fmla="*/ 101 w 128"/>
                  <a:gd name="T5" fmla="*/ 32 h 103"/>
                  <a:gd name="T6" fmla="*/ 109 w 128"/>
                  <a:gd name="T7" fmla="*/ 101 h 103"/>
                  <a:gd name="T8" fmla="*/ 123 w 128"/>
                  <a:gd name="T9" fmla="*/ 103 h 103"/>
                  <a:gd name="T10" fmla="*/ 116 w 128"/>
                  <a:gd name="T11" fmla="*/ 13 h 103"/>
                  <a:gd name="T12" fmla="*/ 6 w 128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03">
                    <a:moveTo>
                      <a:pt x="6" y="0"/>
                    </a:moveTo>
                    <a:cubicBezTo>
                      <a:pt x="6" y="0"/>
                      <a:pt x="0" y="4"/>
                      <a:pt x="1" y="19"/>
                    </a:cubicBezTo>
                    <a:cubicBezTo>
                      <a:pt x="1" y="19"/>
                      <a:pt x="74" y="21"/>
                      <a:pt x="101" y="32"/>
                    </a:cubicBezTo>
                    <a:cubicBezTo>
                      <a:pt x="101" y="32"/>
                      <a:pt x="111" y="40"/>
                      <a:pt x="109" y="101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3" y="103"/>
                      <a:pt x="128" y="40"/>
                      <a:pt x="116" y="13"/>
                    </a:cubicBezTo>
                    <a:cubicBezTo>
                      <a:pt x="116" y="13"/>
                      <a:pt x="38" y="1"/>
                      <a:pt x="6" y="0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0" name="Freeform 57">
                <a:extLst>
                  <a:ext uri="{FF2B5EF4-FFF2-40B4-BE49-F238E27FC236}">
                    <a16:creationId xmlns:a16="http://schemas.microsoft.com/office/drawing/2014/main" id="{405EF7DE-0EB9-4FAB-BB4B-5051A37B1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780" y="1084277"/>
                <a:ext cx="52379" cy="81336"/>
              </a:xfrm>
              <a:custGeom>
                <a:avLst/>
                <a:gdLst>
                  <a:gd name="T0" fmla="*/ 50 w 59"/>
                  <a:gd name="T1" fmla="*/ 0 h 92"/>
                  <a:gd name="T2" fmla="*/ 57 w 59"/>
                  <a:gd name="T3" fmla="*/ 68 h 92"/>
                  <a:gd name="T4" fmla="*/ 0 w 59"/>
                  <a:gd name="T5" fmla="*/ 92 h 92"/>
                  <a:gd name="T6" fmla="*/ 50 w 59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92">
                    <a:moveTo>
                      <a:pt x="50" y="0"/>
                    </a:moveTo>
                    <a:cubicBezTo>
                      <a:pt x="50" y="0"/>
                      <a:pt x="59" y="19"/>
                      <a:pt x="57" y="6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15" y="23"/>
                      <a:pt x="50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1" name="Freeform 58">
                <a:extLst>
                  <a:ext uri="{FF2B5EF4-FFF2-40B4-BE49-F238E27FC236}">
                    <a16:creationId xmlns:a16="http://schemas.microsoft.com/office/drawing/2014/main" id="{1A73230B-37F7-46BC-95C8-01C258BA23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54" y="1073631"/>
                <a:ext cx="117107" cy="96240"/>
              </a:xfrm>
              <a:custGeom>
                <a:avLst/>
                <a:gdLst>
                  <a:gd name="T0" fmla="*/ 132 w 132"/>
                  <a:gd name="T1" fmla="*/ 10 h 109"/>
                  <a:gd name="T2" fmla="*/ 81 w 132"/>
                  <a:gd name="T3" fmla="*/ 104 h 109"/>
                  <a:gd name="T4" fmla="*/ 11 w 132"/>
                  <a:gd name="T5" fmla="*/ 87 h 109"/>
                  <a:gd name="T6" fmla="*/ 4 w 132"/>
                  <a:gd name="T7" fmla="*/ 64 h 109"/>
                  <a:gd name="T8" fmla="*/ 39 w 132"/>
                  <a:gd name="T9" fmla="*/ 0 h 109"/>
                  <a:gd name="T10" fmla="*/ 132 w 132"/>
                  <a:gd name="T11" fmla="*/ 1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09">
                    <a:moveTo>
                      <a:pt x="132" y="10"/>
                    </a:moveTo>
                    <a:cubicBezTo>
                      <a:pt x="132" y="10"/>
                      <a:pt x="102" y="26"/>
                      <a:pt x="81" y="104"/>
                    </a:cubicBezTo>
                    <a:cubicBezTo>
                      <a:pt x="81" y="104"/>
                      <a:pt x="81" y="109"/>
                      <a:pt x="11" y="87"/>
                    </a:cubicBezTo>
                    <a:cubicBezTo>
                      <a:pt x="11" y="87"/>
                      <a:pt x="0" y="84"/>
                      <a:pt x="4" y="64"/>
                    </a:cubicBezTo>
                    <a:cubicBezTo>
                      <a:pt x="4" y="64"/>
                      <a:pt x="10" y="24"/>
                      <a:pt x="39" y="0"/>
                    </a:cubicBezTo>
                    <a:cubicBezTo>
                      <a:pt x="39" y="0"/>
                      <a:pt x="113" y="3"/>
                      <a:pt x="132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2" name="Freeform 59">
                <a:extLst>
                  <a:ext uri="{FF2B5EF4-FFF2-40B4-BE49-F238E27FC236}">
                    <a16:creationId xmlns:a16="http://schemas.microsoft.com/office/drawing/2014/main" id="{015F49A2-6C37-4201-A831-E9694D1414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783" y="879447"/>
                <a:ext cx="40455" cy="31938"/>
              </a:xfrm>
              <a:custGeom>
                <a:avLst/>
                <a:gdLst>
                  <a:gd name="T0" fmla="*/ 0 w 46"/>
                  <a:gd name="T1" fmla="*/ 25 h 36"/>
                  <a:gd name="T2" fmla="*/ 37 w 46"/>
                  <a:gd name="T3" fmla="*/ 0 h 36"/>
                  <a:gd name="T4" fmla="*/ 46 w 46"/>
                  <a:gd name="T5" fmla="*/ 21 h 36"/>
                  <a:gd name="T6" fmla="*/ 3 w 46"/>
                  <a:gd name="T7" fmla="*/ 36 h 36"/>
                  <a:gd name="T8" fmla="*/ 0 w 46"/>
                  <a:gd name="T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6">
                    <a:moveTo>
                      <a:pt x="0" y="25"/>
                    </a:moveTo>
                    <a:cubicBezTo>
                      <a:pt x="0" y="25"/>
                      <a:pt x="14" y="19"/>
                      <a:pt x="37" y="0"/>
                    </a:cubicBezTo>
                    <a:cubicBezTo>
                      <a:pt x="37" y="0"/>
                      <a:pt x="44" y="12"/>
                      <a:pt x="46" y="21"/>
                    </a:cubicBezTo>
                    <a:cubicBezTo>
                      <a:pt x="46" y="21"/>
                      <a:pt x="20" y="17"/>
                      <a:pt x="3" y="36"/>
                    </a:cubicBezTo>
                    <a:cubicBezTo>
                      <a:pt x="3" y="36"/>
                      <a:pt x="1" y="31"/>
                      <a:pt x="0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3" name="Freeform 60">
                <a:extLst>
                  <a:ext uri="{FF2B5EF4-FFF2-40B4-BE49-F238E27FC236}">
                    <a16:creationId xmlns:a16="http://schemas.microsoft.com/office/drawing/2014/main" id="{3DD15C7D-135E-4849-B438-F4EA56797D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338" y="896481"/>
                <a:ext cx="45991" cy="34493"/>
              </a:xfrm>
              <a:custGeom>
                <a:avLst/>
                <a:gdLst>
                  <a:gd name="T0" fmla="*/ 0 w 52"/>
                  <a:gd name="T1" fmla="*/ 20 h 39"/>
                  <a:gd name="T2" fmla="*/ 43 w 52"/>
                  <a:gd name="T3" fmla="*/ 5 h 39"/>
                  <a:gd name="T4" fmla="*/ 52 w 52"/>
                  <a:gd name="T5" fmla="*/ 25 h 39"/>
                  <a:gd name="T6" fmla="*/ 5 w 52"/>
                  <a:gd name="T7" fmla="*/ 39 h 39"/>
                  <a:gd name="T8" fmla="*/ 0 w 52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9">
                    <a:moveTo>
                      <a:pt x="0" y="20"/>
                    </a:moveTo>
                    <a:cubicBezTo>
                      <a:pt x="0" y="20"/>
                      <a:pt x="16" y="0"/>
                      <a:pt x="43" y="5"/>
                    </a:cubicBezTo>
                    <a:cubicBezTo>
                      <a:pt x="43" y="5"/>
                      <a:pt x="50" y="20"/>
                      <a:pt x="52" y="25"/>
                    </a:cubicBezTo>
                    <a:cubicBezTo>
                      <a:pt x="52" y="25"/>
                      <a:pt x="24" y="19"/>
                      <a:pt x="5" y="39"/>
                    </a:cubicBezTo>
                    <a:cubicBezTo>
                      <a:pt x="5" y="39"/>
                      <a:pt x="1" y="23"/>
                      <a:pt x="0" y="2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4" name="Freeform 61">
                <a:extLst>
                  <a:ext uri="{FF2B5EF4-FFF2-40B4-BE49-F238E27FC236}">
                    <a16:creationId xmlns:a16="http://schemas.microsoft.com/office/drawing/2014/main" id="{B9BDE54E-7935-4022-9B26-F2CF6ABC3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448" y="913940"/>
                <a:ext cx="49824" cy="38326"/>
              </a:xfrm>
              <a:custGeom>
                <a:avLst/>
                <a:gdLst>
                  <a:gd name="T0" fmla="*/ 1 w 56"/>
                  <a:gd name="T1" fmla="*/ 21 h 43"/>
                  <a:gd name="T2" fmla="*/ 49 w 56"/>
                  <a:gd name="T3" fmla="*/ 9 h 43"/>
                  <a:gd name="T4" fmla="*/ 56 w 56"/>
                  <a:gd name="T5" fmla="*/ 24 h 43"/>
                  <a:gd name="T6" fmla="*/ 5 w 56"/>
                  <a:gd name="T7" fmla="*/ 43 h 43"/>
                  <a:gd name="T8" fmla="*/ 1 w 56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3">
                    <a:moveTo>
                      <a:pt x="1" y="21"/>
                    </a:moveTo>
                    <a:cubicBezTo>
                      <a:pt x="1" y="21"/>
                      <a:pt x="20" y="0"/>
                      <a:pt x="49" y="9"/>
                    </a:cubicBezTo>
                    <a:cubicBezTo>
                      <a:pt x="49" y="9"/>
                      <a:pt x="53" y="17"/>
                      <a:pt x="56" y="24"/>
                    </a:cubicBezTo>
                    <a:cubicBezTo>
                      <a:pt x="56" y="24"/>
                      <a:pt x="21" y="16"/>
                      <a:pt x="5" y="43"/>
                    </a:cubicBezTo>
                    <a:cubicBezTo>
                      <a:pt x="5" y="43"/>
                      <a:pt x="0" y="27"/>
                      <a:pt x="1" y="21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5" name="Freeform 62">
                <a:extLst>
                  <a:ext uri="{FF2B5EF4-FFF2-40B4-BE49-F238E27FC236}">
                    <a16:creationId xmlns:a16="http://schemas.microsoft.com/office/drawing/2014/main" id="{E9BF7A8F-0F74-4070-809B-404C28E9D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736" y="939065"/>
                <a:ext cx="31086" cy="40455"/>
              </a:xfrm>
              <a:custGeom>
                <a:avLst/>
                <a:gdLst>
                  <a:gd name="T0" fmla="*/ 0 w 35"/>
                  <a:gd name="T1" fmla="*/ 0 h 46"/>
                  <a:gd name="T2" fmla="*/ 8 w 35"/>
                  <a:gd name="T3" fmla="*/ 39 h 46"/>
                  <a:gd name="T4" fmla="*/ 27 w 35"/>
                  <a:gd name="T5" fmla="*/ 46 h 46"/>
                  <a:gd name="T6" fmla="*/ 0 w 35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6">
                    <a:moveTo>
                      <a:pt x="0" y="0"/>
                    </a:moveTo>
                    <a:cubicBezTo>
                      <a:pt x="0" y="0"/>
                      <a:pt x="11" y="14"/>
                      <a:pt x="8" y="39"/>
                    </a:cubicBezTo>
                    <a:cubicBezTo>
                      <a:pt x="8" y="39"/>
                      <a:pt x="18" y="38"/>
                      <a:pt x="27" y="46"/>
                    </a:cubicBezTo>
                    <a:cubicBezTo>
                      <a:pt x="27" y="46"/>
                      <a:pt x="35" y="2"/>
                      <a:pt x="0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6" name="Freeform 63">
                <a:extLst>
                  <a:ext uri="{FF2B5EF4-FFF2-40B4-BE49-F238E27FC236}">
                    <a16:creationId xmlns:a16="http://schemas.microsoft.com/office/drawing/2014/main" id="{C0AE6672-0420-4072-A80A-844F4C6FE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38213"/>
                <a:ext cx="54934" cy="58341"/>
              </a:xfrm>
              <a:custGeom>
                <a:avLst/>
                <a:gdLst>
                  <a:gd name="T0" fmla="*/ 49 w 62"/>
                  <a:gd name="T1" fmla="*/ 1 h 66"/>
                  <a:gd name="T2" fmla="*/ 60 w 62"/>
                  <a:gd name="T3" fmla="*/ 40 h 66"/>
                  <a:gd name="T4" fmla="*/ 19 w 62"/>
                  <a:gd name="T5" fmla="*/ 66 h 66"/>
                  <a:gd name="T6" fmla="*/ 13 w 62"/>
                  <a:gd name="T7" fmla="*/ 19 h 66"/>
                  <a:gd name="T8" fmla="*/ 49 w 62"/>
                  <a:gd name="T9" fmla="*/ 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6">
                    <a:moveTo>
                      <a:pt x="49" y="1"/>
                    </a:moveTo>
                    <a:cubicBezTo>
                      <a:pt x="49" y="1"/>
                      <a:pt x="62" y="11"/>
                      <a:pt x="60" y="40"/>
                    </a:cubicBezTo>
                    <a:cubicBezTo>
                      <a:pt x="60" y="40"/>
                      <a:pt x="35" y="38"/>
                      <a:pt x="19" y="66"/>
                    </a:cubicBezTo>
                    <a:cubicBezTo>
                      <a:pt x="19" y="66"/>
                      <a:pt x="0" y="43"/>
                      <a:pt x="13" y="19"/>
                    </a:cubicBezTo>
                    <a:cubicBezTo>
                      <a:pt x="13" y="19"/>
                      <a:pt x="24" y="0"/>
                      <a:pt x="49" y="1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7" name="Freeform 64">
                <a:extLst>
                  <a:ext uri="{FF2B5EF4-FFF2-40B4-BE49-F238E27FC236}">
                    <a16:creationId xmlns:a16="http://schemas.microsoft.com/office/drawing/2014/main" id="{0A27F4A6-6F61-47F8-A828-0CE3217178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64615"/>
                <a:ext cx="159691" cy="187796"/>
              </a:xfrm>
              <a:custGeom>
                <a:avLst/>
                <a:gdLst>
                  <a:gd name="T0" fmla="*/ 44 w 180"/>
                  <a:gd name="T1" fmla="*/ 212 h 212"/>
                  <a:gd name="T2" fmla="*/ 8 w 180"/>
                  <a:gd name="T3" fmla="*/ 169 h 212"/>
                  <a:gd name="T4" fmla="*/ 25 w 180"/>
                  <a:gd name="T5" fmla="*/ 36 h 212"/>
                  <a:gd name="T6" fmla="*/ 76 w 180"/>
                  <a:gd name="T7" fmla="*/ 20 h 212"/>
                  <a:gd name="T8" fmla="*/ 160 w 180"/>
                  <a:gd name="T9" fmla="*/ 79 h 212"/>
                  <a:gd name="T10" fmla="*/ 180 w 180"/>
                  <a:gd name="T11" fmla="*/ 96 h 212"/>
                  <a:gd name="T12" fmla="*/ 60 w 180"/>
                  <a:gd name="T13" fmla="*/ 107 h 212"/>
                  <a:gd name="T14" fmla="*/ 44 w 180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212">
                    <a:moveTo>
                      <a:pt x="44" y="212"/>
                    </a:moveTo>
                    <a:cubicBezTo>
                      <a:pt x="44" y="212"/>
                      <a:pt x="9" y="179"/>
                      <a:pt x="8" y="169"/>
                    </a:cubicBezTo>
                    <a:cubicBezTo>
                      <a:pt x="8" y="169"/>
                      <a:pt x="0" y="101"/>
                      <a:pt x="25" y="36"/>
                    </a:cubicBezTo>
                    <a:cubicBezTo>
                      <a:pt x="25" y="36"/>
                      <a:pt x="43" y="0"/>
                      <a:pt x="76" y="20"/>
                    </a:cubicBezTo>
                    <a:cubicBezTo>
                      <a:pt x="76" y="20"/>
                      <a:pt x="117" y="58"/>
                      <a:pt x="160" y="79"/>
                    </a:cubicBezTo>
                    <a:cubicBezTo>
                      <a:pt x="160" y="79"/>
                      <a:pt x="173" y="89"/>
                      <a:pt x="180" y="96"/>
                    </a:cubicBezTo>
                    <a:cubicBezTo>
                      <a:pt x="180" y="96"/>
                      <a:pt x="92" y="85"/>
                      <a:pt x="60" y="107"/>
                    </a:cubicBezTo>
                    <a:cubicBezTo>
                      <a:pt x="60" y="107"/>
                      <a:pt x="41" y="124"/>
                      <a:pt x="44" y="212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8" name="Freeform 65">
                <a:extLst>
                  <a:ext uri="{FF2B5EF4-FFF2-40B4-BE49-F238E27FC236}">
                    <a16:creationId xmlns:a16="http://schemas.microsoft.com/office/drawing/2014/main" id="{A75AD9AC-4096-4FF4-857A-72A3CB407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238" y="1046803"/>
                <a:ext cx="127753" cy="107312"/>
              </a:xfrm>
              <a:custGeom>
                <a:avLst/>
                <a:gdLst>
                  <a:gd name="T0" fmla="*/ 7 w 144"/>
                  <a:gd name="T1" fmla="*/ 121 h 121"/>
                  <a:gd name="T2" fmla="*/ 33 w 144"/>
                  <a:gd name="T3" fmla="*/ 10 h 121"/>
                  <a:gd name="T4" fmla="*/ 121 w 144"/>
                  <a:gd name="T5" fmla="*/ 4 h 121"/>
                  <a:gd name="T6" fmla="*/ 144 w 144"/>
                  <a:gd name="T7" fmla="*/ 16 h 121"/>
                  <a:gd name="T8" fmla="*/ 144 w 144"/>
                  <a:gd name="T9" fmla="*/ 30 h 121"/>
                  <a:gd name="T10" fmla="*/ 88 w 144"/>
                  <a:gd name="T11" fmla="*/ 19 h 121"/>
                  <a:gd name="T12" fmla="*/ 30 w 144"/>
                  <a:gd name="T13" fmla="*/ 40 h 121"/>
                  <a:gd name="T14" fmla="*/ 19 w 144"/>
                  <a:gd name="T15" fmla="*/ 119 h 121"/>
                  <a:gd name="T16" fmla="*/ 7 w 144"/>
                  <a:gd name="T1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121">
                    <a:moveTo>
                      <a:pt x="7" y="121"/>
                    </a:moveTo>
                    <a:cubicBezTo>
                      <a:pt x="7" y="121"/>
                      <a:pt x="0" y="15"/>
                      <a:pt x="33" y="10"/>
                    </a:cubicBezTo>
                    <a:cubicBezTo>
                      <a:pt x="33" y="10"/>
                      <a:pt x="72" y="0"/>
                      <a:pt x="121" y="4"/>
                    </a:cubicBezTo>
                    <a:cubicBezTo>
                      <a:pt x="121" y="4"/>
                      <a:pt x="143" y="5"/>
                      <a:pt x="144" y="16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4" y="30"/>
                      <a:pt x="140" y="14"/>
                      <a:pt x="88" y="19"/>
                    </a:cubicBezTo>
                    <a:cubicBezTo>
                      <a:pt x="88" y="19"/>
                      <a:pt x="35" y="18"/>
                      <a:pt x="30" y="40"/>
                    </a:cubicBezTo>
                    <a:cubicBezTo>
                      <a:pt x="30" y="40"/>
                      <a:pt x="22" y="77"/>
                      <a:pt x="19" y="119"/>
                    </a:cubicBezTo>
                    <a:cubicBezTo>
                      <a:pt x="19" y="119"/>
                      <a:pt x="15" y="121"/>
                      <a:pt x="7" y="12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9" name="Freeform 66">
                <a:extLst>
                  <a:ext uri="{FF2B5EF4-FFF2-40B4-BE49-F238E27FC236}">
                    <a16:creationId xmlns:a16="http://schemas.microsoft.com/office/drawing/2014/main" id="{41FB8E71-290B-43B0-A0F5-93190235B4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827" y="1081296"/>
                <a:ext cx="55785" cy="98370"/>
              </a:xfrm>
              <a:custGeom>
                <a:avLst/>
                <a:gdLst>
                  <a:gd name="T0" fmla="*/ 12 w 63"/>
                  <a:gd name="T1" fmla="*/ 0 h 111"/>
                  <a:gd name="T2" fmla="*/ 63 w 63"/>
                  <a:gd name="T3" fmla="*/ 111 h 111"/>
                  <a:gd name="T4" fmla="*/ 0 w 63"/>
                  <a:gd name="T5" fmla="*/ 78 h 111"/>
                  <a:gd name="T6" fmla="*/ 12 w 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11">
                    <a:moveTo>
                      <a:pt x="12" y="0"/>
                    </a:moveTo>
                    <a:cubicBezTo>
                      <a:pt x="12" y="0"/>
                      <a:pt x="58" y="51"/>
                      <a:pt x="63" y="111"/>
                    </a:cubicBezTo>
                    <a:cubicBezTo>
                      <a:pt x="63" y="111"/>
                      <a:pt x="19" y="85"/>
                      <a:pt x="0" y="78"/>
                    </a:cubicBezTo>
                    <a:cubicBezTo>
                      <a:pt x="0" y="78"/>
                      <a:pt x="5" y="20"/>
                      <a:pt x="12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90" name="Freeform 67">
                <a:extLst>
                  <a:ext uri="{FF2B5EF4-FFF2-40B4-BE49-F238E27FC236}">
                    <a16:creationId xmlns:a16="http://schemas.microsoft.com/office/drawing/2014/main" id="{9CF0F829-CAB3-4751-8A6F-8E4E531E66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80" y="1062985"/>
                <a:ext cx="113700" cy="118384"/>
              </a:xfrm>
              <a:custGeom>
                <a:avLst/>
                <a:gdLst>
                  <a:gd name="T0" fmla="*/ 51 w 128"/>
                  <a:gd name="T1" fmla="*/ 134 h 134"/>
                  <a:gd name="T2" fmla="*/ 82 w 128"/>
                  <a:gd name="T3" fmla="*/ 126 h 134"/>
                  <a:gd name="T4" fmla="*/ 128 w 128"/>
                  <a:gd name="T5" fmla="*/ 110 h 134"/>
                  <a:gd name="T6" fmla="*/ 85 w 128"/>
                  <a:gd name="T7" fmla="*/ 5 h 134"/>
                  <a:gd name="T8" fmla="*/ 0 w 128"/>
                  <a:gd name="T9" fmla="*/ 17 h 134"/>
                  <a:gd name="T10" fmla="*/ 51 w 128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34">
                    <a:moveTo>
                      <a:pt x="51" y="134"/>
                    </a:moveTo>
                    <a:cubicBezTo>
                      <a:pt x="51" y="134"/>
                      <a:pt x="73" y="132"/>
                      <a:pt x="82" y="126"/>
                    </a:cubicBezTo>
                    <a:cubicBezTo>
                      <a:pt x="82" y="126"/>
                      <a:pt x="121" y="118"/>
                      <a:pt x="128" y="110"/>
                    </a:cubicBezTo>
                    <a:cubicBezTo>
                      <a:pt x="128" y="110"/>
                      <a:pt x="128" y="14"/>
                      <a:pt x="85" y="5"/>
                    </a:cubicBezTo>
                    <a:cubicBezTo>
                      <a:pt x="85" y="5"/>
                      <a:pt x="19" y="0"/>
                      <a:pt x="0" y="17"/>
                    </a:cubicBezTo>
                    <a:cubicBezTo>
                      <a:pt x="0" y="17"/>
                      <a:pt x="47" y="71"/>
                      <a:pt x="51" y="13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91" name="Freeform 68">
                <a:extLst>
                  <a:ext uri="{FF2B5EF4-FFF2-40B4-BE49-F238E27FC236}">
                    <a16:creationId xmlns:a16="http://schemas.microsoft.com/office/drawing/2014/main" id="{63F3F27E-631B-42F3-946C-2CAFF2563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278" y="776819"/>
                <a:ext cx="330880" cy="140954"/>
              </a:xfrm>
              <a:custGeom>
                <a:avLst/>
                <a:gdLst>
                  <a:gd name="T0" fmla="*/ 0 w 373"/>
                  <a:gd name="T1" fmla="*/ 47 h 159"/>
                  <a:gd name="T2" fmla="*/ 363 w 373"/>
                  <a:gd name="T3" fmla="*/ 0 h 159"/>
                  <a:gd name="T4" fmla="*/ 373 w 373"/>
                  <a:gd name="T5" fmla="*/ 30 h 159"/>
                  <a:gd name="T6" fmla="*/ 370 w 373"/>
                  <a:gd name="T7" fmla="*/ 38 h 159"/>
                  <a:gd name="T8" fmla="*/ 32 w 373"/>
                  <a:gd name="T9" fmla="*/ 90 h 159"/>
                  <a:gd name="T10" fmla="*/ 0 w 373"/>
                  <a:gd name="T11" fmla="*/ 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3" h="159">
                    <a:moveTo>
                      <a:pt x="0" y="47"/>
                    </a:moveTo>
                    <a:cubicBezTo>
                      <a:pt x="101" y="109"/>
                      <a:pt x="303" y="86"/>
                      <a:pt x="363" y="0"/>
                    </a:cubicBezTo>
                    <a:cubicBezTo>
                      <a:pt x="364" y="15"/>
                      <a:pt x="368" y="24"/>
                      <a:pt x="373" y="30"/>
                    </a:cubicBezTo>
                    <a:cubicBezTo>
                      <a:pt x="372" y="33"/>
                      <a:pt x="372" y="36"/>
                      <a:pt x="370" y="38"/>
                    </a:cubicBezTo>
                    <a:cubicBezTo>
                      <a:pt x="341" y="114"/>
                      <a:pt x="138" y="159"/>
                      <a:pt x="32" y="90"/>
                    </a:cubicBezTo>
                    <a:cubicBezTo>
                      <a:pt x="12" y="70"/>
                      <a:pt x="5" y="56"/>
                      <a:pt x="0" y="4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92" name="Freeform 69">
                <a:extLst>
                  <a:ext uri="{FF2B5EF4-FFF2-40B4-BE49-F238E27FC236}">
                    <a16:creationId xmlns:a16="http://schemas.microsoft.com/office/drawing/2014/main" id="{8D23F663-3DB0-4931-AFB0-6DBF51F18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723" y="775967"/>
                <a:ext cx="327047" cy="97518"/>
              </a:xfrm>
              <a:custGeom>
                <a:avLst/>
                <a:gdLst>
                  <a:gd name="T0" fmla="*/ 0 w 369"/>
                  <a:gd name="T1" fmla="*/ 46 h 110"/>
                  <a:gd name="T2" fmla="*/ 369 w 369"/>
                  <a:gd name="T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9" h="110">
                    <a:moveTo>
                      <a:pt x="0" y="46"/>
                    </a:moveTo>
                    <a:cubicBezTo>
                      <a:pt x="104" y="110"/>
                      <a:pt x="310" y="86"/>
                      <a:pt x="369" y="0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93" name="Freeform 70">
                <a:extLst>
                  <a:ext uri="{FF2B5EF4-FFF2-40B4-BE49-F238E27FC236}">
                    <a16:creationId xmlns:a16="http://schemas.microsoft.com/office/drawing/2014/main" id="{FF8AE118-3E45-4736-B3D3-227BF3FD3D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402" y="802795"/>
                <a:ext cx="306606" cy="116681"/>
              </a:xfrm>
              <a:custGeom>
                <a:avLst/>
                <a:gdLst>
                  <a:gd name="T0" fmla="*/ 346 w 346"/>
                  <a:gd name="T1" fmla="*/ 0 h 132"/>
                  <a:gd name="T2" fmla="*/ 344 w 346"/>
                  <a:gd name="T3" fmla="*/ 9 h 132"/>
                  <a:gd name="T4" fmla="*/ 0 w 346"/>
                  <a:gd name="T5" fmla="*/ 5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132">
                    <a:moveTo>
                      <a:pt x="346" y="0"/>
                    </a:moveTo>
                    <a:cubicBezTo>
                      <a:pt x="345" y="3"/>
                      <a:pt x="345" y="6"/>
                      <a:pt x="344" y="9"/>
                    </a:cubicBezTo>
                    <a:cubicBezTo>
                      <a:pt x="314" y="85"/>
                      <a:pt x="112" y="132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94" name="Freeform 71">
                <a:extLst>
                  <a:ext uri="{FF2B5EF4-FFF2-40B4-BE49-F238E27FC236}">
                    <a16:creationId xmlns:a16="http://schemas.microsoft.com/office/drawing/2014/main" id="{C439B62B-F508-49FF-B51F-9D9587717D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34" y="838140"/>
                <a:ext cx="56637" cy="58341"/>
              </a:xfrm>
              <a:custGeom>
                <a:avLst/>
                <a:gdLst>
                  <a:gd name="T0" fmla="*/ 0 w 64"/>
                  <a:gd name="T1" fmla="*/ 58 h 66"/>
                  <a:gd name="T2" fmla="*/ 64 w 64"/>
                  <a:gd name="T3" fmla="*/ 64 h 66"/>
                  <a:gd name="T4" fmla="*/ 64 w 64"/>
                  <a:gd name="T5" fmla="*/ 3 h 66"/>
                  <a:gd name="T6" fmla="*/ 0 w 64"/>
                  <a:gd name="T7" fmla="*/ 0 h 66"/>
                  <a:gd name="T8" fmla="*/ 0 w 64"/>
                  <a:gd name="T9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8"/>
                    </a:moveTo>
                    <a:cubicBezTo>
                      <a:pt x="9" y="62"/>
                      <a:pt x="44" y="66"/>
                      <a:pt x="64" y="64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45" y="4"/>
                      <a:pt x="10" y="2"/>
                      <a:pt x="0" y="0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5F2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95" name="Freeform 72">
                <a:extLst>
                  <a:ext uri="{FF2B5EF4-FFF2-40B4-BE49-F238E27FC236}">
                    <a16:creationId xmlns:a16="http://schemas.microsoft.com/office/drawing/2014/main" id="{0FA6818A-E1F0-4EBA-B642-480C60E00B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777" y="858580"/>
                <a:ext cx="38752" cy="15756"/>
              </a:xfrm>
              <a:custGeom>
                <a:avLst/>
                <a:gdLst>
                  <a:gd name="T0" fmla="*/ 2 w 44"/>
                  <a:gd name="T1" fmla="*/ 15 h 18"/>
                  <a:gd name="T2" fmla="*/ 1 w 44"/>
                  <a:gd name="T3" fmla="*/ 14 h 18"/>
                  <a:gd name="T4" fmla="*/ 0 w 44"/>
                  <a:gd name="T5" fmla="*/ 15 h 18"/>
                  <a:gd name="T6" fmla="*/ 0 w 44"/>
                  <a:gd name="T7" fmla="*/ 15 h 18"/>
                  <a:gd name="T8" fmla="*/ 0 w 44"/>
                  <a:gd name="T9" fmla="*/ 16 h 18"/>
                  <a:gd name="T10" fmla="*/ 1 w 44"/>
                  <a:gd name="T11" fmla="*/ 17 h 18"/>
                  <a:gd name="T12" fmla="*/ 2 w 44"/>
                  <a:gd name="T13" fmla="*/ 16 h 18"/>
                  <a:gd name="T14" fmla="*/ 2 w 44"/>
                  <a:gd name="T15" fmla="*/ 16 h 18"/>
                  <a:gd name="T16" fmla="*/ 2 w 44"/>
                  <a:gd name="T17" fmla="*/ 15 h 18"/>
                  <a:gd name="T18" fmla="*/ 18 w 44"/>
                  <a:gd name="T19" fmla="*/ 1 h 18"/>
                  <a:gd name="T20" fmla="*/ 16 w 44"/>
                  <a:gd name="T21" fmla="*/ 1 h 18"/>
                  <a:gd name="T22" fmla="*/ 16 w 44"/>
                  <a:gd name="T23" fmla="*/ 12 h 18"/>
                  <a:gd name="T24" fmla="*/ 17 w 44"/>
                  <a:gd name="T25" fmla="*/ 15 h 18"/>
                  <a:gd name="T26" fmla="*/ 17 w 44"/>
                  <a:gd name="T27" fmla="*/ 15 h 18"/>
                  <a:gd name="T28" fmla="*/ 16 w 44"/>
                  <a:gd name="T29" fmla="*/ 14 h 18"/>
                  <a:gd name="T30" fmla="*/ 8 w 44"/>
                  <a:gd name="T31" fmla="*/ 0 h 18"/>
                  <a:gd name="T32" fmla="*/ 5 w 44"/>
                  <a:gd name="T33" fmla="*/ 0 h 18"/>
                  <a:gd name="T34" fmla="*/ 5 w 44"/>
                  <a:gd name="T35" fmla="*/ 17 h 18"/>
                  <a:gd name="T36" fmla="*/ 7 w 44"/>
                  <a:gd name="T37" fmla="*/ 17 h 18"/>
                  <a:gd name="T38" fmla="*/ 7 w 44"/>
                  <a:gd name="T39" fmla="*/ 5 h 18"/>
                  <a:gd name="T40" fmla="*/ 7 w 44"/>
                  <a:gd name="T41" fmla="*/ 3 h 18"/>
                  <a:gd name="T42" fmla="*/ 7 w 44"/>
                  <a:gd name="T43" fmla="*/ 3 h 18"/>
                  <a:gd name="T44" fmla="*/ 8 w 44"/>
                  <a:gd name="T45" fmla="*/ 4 h 18"/>
                  <a:gd name="T46" fmla="*/ 16 w 44"/>
                  <a:gd name="T47" fmla="*/ 17 h 18"/>
                  <a:gd name="T48" fmla="*/ 18 w 44"/>
                  <a:gd name="T49" fmla="*/ 17 h 18"/>
                  <a:gd name="T50" fmla="*/ 18 w 44"/>
                  <a:gd name="T51" fmla="*/ 1 h 18"/>
                  <a:gd name="T52" fmla="*/ 31 w 44"/>
                  <a:gd name="T53" fmla="*/ 16 h 18"/>
                  <a:gd name="T54" fmla="*/ 24 w 44"/>
                  <a:gd name="T55" fmla="*/ 16 h 18"/>
                  <a:gd name="T56" fmla="*/ 24 w 44"/>
                  <a:gd name="T57" fmla="*/ 10 h 18"/>
                  <a:gd name="T58" fmla="*/ 30 w 44"/>
                  <a:gd name="T59" fmla="*/ 10 h 18"/>
                  <a:gd name="T60" fmla="*/ 30 w 44"/>
                  <a:gd name="T61" fmla="*/ 8 h 18"/>
                  <a:gd name="T62" fmla="*/ 24 w 44"/>
                  <a:gd name="T63" fmla="*/ 8 h 18"/>
                  <a:gd name="T64" fmla="*/ 24 w 44"/>
                  <a:gd name="T65" fmla="*/ 3 h 18"/>
                  <a:gd name="T66" fmla="*/ 30 w 44"/>
                  <a:gd name="T67" fmla="*/ 3 h 18"/>
                  <a:gd name="T68" fmla="*/ 30 w 44"/>
                  <a:gd name="T69" fmla="*/ 1 h 18"/>
                  <a:gd name="T70" fmla="*/ 22 w 44"/>
                  <a:gd name="T71" fmla="*/ 1 h 18"/>
                  <a:gd name="T72" fmla="*/ 22 w 44"/>
                  <a:gd name="T73" fmla="*/ 17 h 18"/>
                  <a:gd name="T74" fmla="*/ 31 w 44"/>
                  <a:gd name="T75" fmla="*/ 18 h 18"/>
                  <a:gd name="T76" fmla="*/ 31 w 44"/>
                  <a:gd name="T77" fmla="*/ 16 h 18"/>
                  <a:gd name="T78" fmla="*/ 44 w 44"/>
                  <a:gd name="T79" fmla="*/ 2 h 18"/>
                  <a:gd name="T80" fmla="*/ 32 w 44"/>
                  <a:gd name="T81" fmla="*/ 1 h 18"/>
                  <a:gd name="T82" fmla="*/ 32 w 44"/>
                  <a:gd name="T83" fmla="*/ 3 h 18"/>
                  <a:gd name="T84" fmla="*/ 37 w 44"/>
                  <a:gd name="T85" fmla="*/ 3 h 18"/>
                  <a:gd name="T86" fmla="*/ 37 w 44"/>
                  <a:gd name="T87" fmla="*/ 18 h 18"/>
                  <a:gd name="T88" fmla="*/ 39 w 44"/>
                  <a:gd name="T89" fmla="*/ 18 h 18"/>
                  <a:gd name="T90" fmla="*/ 39 w 44"/>
                  <a:gd name="T91" fmla="*/ 3 h 18"/>
                  <a:gd name="T92" fmla="*/ 44 w 44"/>
                  <a:gd name="T93" fmla="*/ 4 h 18"/>
                  <a:gd name="T94" fmla="*/ 44 w 44"/>
                  <a:gd name="T9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18">
                    <a:moveTo>
                      <a:pt x="2" y="15"/>
                    </a:move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1" y="17"/>
                      <a:pt x="2" y="17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2" y="15"/>
                    </a:cubicBezTo>
                    <a:moveTo>
                      <a:pt x="18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7" y="14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8" y="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8" y="17"/>
                      <a:pt x="18" y="17"/>
                      <a:pt x="18" y="17"/>
                    </a:cubicBezTo>
                    <a:lnTo>
                      <a:pt x="18" y="1"/>
                    </a:lnTo>
                    <a:close/>
                    <a:moveTo>
                      <a:pt x="31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31" y="18"/>
                      <a:pt x="31" y="18"/>
                      <a:pt x="31" y="18"/>
                    </a:cubicBezTo>
                    <a:lnTo>
                      <a:pt x="31" y="16"/>
                    </a:lnTo>
                    <a:close/>
                    <a:moveTo>
                      <a:pt x="44" y="2"/>
                    </a:moveTo>
                    <a:cubicBezTo>
                      <a:pt x="32" y="1"/>
                      <a:pt x="32" y="1"/>
                      <a:pt x="32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4" y="4"/>
                      <a:pt x="44" y="4"/>
                      <a:pt x="44" y="4"/>
                    </a:cubicBezTo>
                    <a:lnTo>
                      <a:pt x="4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3995" tIns="31997" rIns="63995" bIns="3199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8" dirty="0"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897B6EE-3E59-4DC5-A327-7392BD82C9E6}"/>
                </a:ext>
              </a:extLst>
            </p:cNvPr>
            <p:cNvGrpSpPr/>
            <p:nvPr/>
          </p:nvGrpSpPr>
          <p:grpSpPr>
            <a:xfrm>
              <a:off x="1504365" y="612201"/>
              <a:ext cx="3082344" cy="477905"/>
              <a:chOff x="1441155" y="615645"/>
              <a:chExt cx="3082344" cy="477905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9839075-69E9-4231-B10E-0811DBA90A2E}"/>
                  </a:ext>
                </a:extLst>
              </p:cNvPr>
              <p:cNvSpPr txBox="1"/>
              <p:nvPr/>
            </p:nvSpPr>
            <p:spPr>
              <a:xfrm>
                <a:off x="1444826" y="615645"/>
                <a:ext cx="3078673" cy="252907"/>
              </a:xfrm>
              <a:custGeom>
                <a:avLst/>
                <a:gdLst/>
                <a:ahLst/>
                <a:cxnLst/>
                <a:rect l="l" t="t" r="r" b="b"/>
                <a:pathLst>
                  <a:path w="3078673" h="252906">
                    <a:moveTo>
                      <a:pt x="2385506" y="192881"/>
                    </a:moveTo>
                    <a:lnTo>
                      <a:pt x="2385506" y="210462"/>
                    </a:lnTo>
                    <a:lnTo>
                      <a:pt x="2502792" y="210462"/>
                    </a:lnTo>
                    <a:lnTo>
                      <a:pt x="2502792" y="192881"/>
                    </a:lnTo>
                    <a:close/>
                    <a:moveTo>
                      <a:pt x="1185407" y="175427"/>
                    </a:moveTo>
                    <a:cubicBezTo>
                      <a:pt x="1192105" y="175427"/>
                      <a:pt x="1197755" y="177478"/>
                      <a:pt x="1202360" y="181580"/>
                    </a:cubicBezTo>
                    <a:cubicBezTo>
                      <a:pt x="1206964" y="185682"/>
                      <a:pt x="1209266" y="190789"/>
                      <a:pt x="1209266" y="196900"/>
                    </a:cubicBezTo>
                    <a:cubicBezTo>
                      <a:pt x="1209266" y="203346"/>
                      <a:pt x="1206964" y="208557"/>
                      <a:pt x="1202360" y="212534"/>
                    </a:cubicBezTo>
                    <a:cubicBezTo>
                      <a:pt x="1197755" y="216510"/>
                      <a:pt x="1191937" y="218499"/>
                      <a:pt x="1184905" y="218499"/>
                    </a:cubicBezTo>
                    <a:cubicBezTo>
                      <a:pt x="1178375" y="218499"/>
                      <a:pt x="1172787" y="216447"/>
                      <a:pt x="1168141" y="212345"/>
                    </a:cubicBezTo>
                    <a:cubicBezTo>
                      <a:pt x="1163495" y="208243"/>
                      <a:pt x="1161172" y="203095"/>
                      <a:pt x="1161172" y="196900"/>
                    </a:cubicBezTo>
                    <a:cubicBezTo>
                      <a:pt x="1161172" y="190621"/>
                      <a:pt x="1163558" y="185473"/>
                      <a:pt x="1168329" y="181454"/>
                    </a:cubicBezTo>
                    <a:cubicBezTo>
                      <a:pt x="1173101" y="177436"/>
                      <a:pt x="1178794" y="175427"/>
                      <a:pt x="1185407" y="175427"/>
                    </a:cubicBezTo>
                    <a:close/>
                    <a:moveTo>
                      <a:pt x="2944309" y="169274"/>
                    </a:moveTo>
                    <a:cubicBezTo>
                      <a:pt x="2935603" y="180324"/>
                      <a:pt x="2924552" y="192965"/>
                      <a:pt x="2911158" y="207197"/>
                    </a:cubicBezTo>
                    <a:cubicBezTo>
                      <a:pt x="2930580" y="207197"/>
                      <a:pt x="2957787" y="206443"/>
                      <a:pt x="2992781" y="204937"/>
                    </a:cubicBezTo>
                    <a:cubicBezTo>
                      <a:pt x="2987423" y="197737"/>
                      <a:pt x="2981730" y="190203"/>
                      <a:pt x="2975703" y="182333"/>
                    </a:cubicBezTo>
                    <a:lnTo>
                      <a:pt x="2997301" y="169274"/>
                    </a:lnTo>
                    <a:close/>
                    <a:moveTo>
                      <a:pt x="2385506" y="147926"/>
                    </a:moveTo>
                    <a:lnTo>
                      <a:pt x="2385506" y="165506"/>
                    </a:lnTo>
                    <a:lnTo>
                      <a:pt x="2502792" y="165506"/>
                    </a:lnTo>
                    <a:lnTo>
                      <a:pt x="2502792" y="147926"/>
                    </a:lnTo>
                    <a:close/>
                    <a:moveTo>
                      <a:pt x="2838576" y="137629"/>
                    </a:moveTo>
                    <a:lnTo>
                      <a:pt x="3069130" y="137629"/>
                    </a:lnTo>
                    <a:lnTo>
                      <a:pt x="3069130" y="169274"/>
                    </a:lnTo>
                    <a:lnTo>
                      <a:pt x="3006594" y="169274"/>
                    </a:lnTo>
                    <a:cubicBezTo>
                      <a:pt x="3022500" y="188528"/>
                      <a:pt x="3039662" y="210211"/>
                      <a:pt x="3058079" y="234321"/>
                    </a:cubicBezTo>
                    <a:lnTo>
                      <a:pt x="3027439" y="252906"/>
                    </a:lnTo>
                    <a:cubicBezTo>
                      <a:pt x="3023756" y="247548"/>
                      <a:pt x="3019905" y="241939"/>
                      <a:pt x="3015886" y="236079"/>
                    </a:cubicBezTo>
                    <a:cubicBezTo>
                      <a:pt x="2984074" y="237251"/>
                      <a:pt x="2944226" y="239260"/>
                      <a:pt x="2896340" y="242106"/>
                    </a:cubicBezTo>
                    <a:cubicBezTo>
                      <a:pt x="2889141" y="242609"/>
                      <a:pt x="2880350" y="243864"/>
                      <a:pt x="2869970" y="245874"/>
                    </a:cubicBezTo>
                    <a:lnTo>
                      <a:pt x="2854901" y="215485"/>
                    </a:lnTo>
                    <a:cubicBezTo>
                      <a:pt x="2870304" y="204434"/>
                      <a:pt x="2885541" y="189031"/>
                      <a:pt x="2900610" y="169274"/>
                    </a:cubicBezTo>
                    <a:lnTo>
                      <a:pt x="2838576" y="169274"/>
                    </a:lnTo>
                    <a:close/>
                    <a:moveTo>
                      <a:pt x="2162487" y="133611"/>
                    </a:moveTo>
                    <a:cubicBezTo>
                      <a:pt x="2171863" y="148512"/>
                      <a:pt x="2183751" y="161572"/>
                      <a:pt x="2198150" y="172790"/>
                    </a:cubicBezTo>
                    <a:cubicBezTo>
                      <a:pt x="2215563" y="160400"/>
                      <a:pt x="2229125" y="147340"/>
                      <a:pt x="2238836" y="133611"/>
                    </a:cubicBezTo>
                    <a:close/>
                    <a:moveTo>
                      <a:pt x="1033337" y="132857"/>
                    </a:moveTo>
                    <a:lnTo>
                      <a:pt x="1033337" y="164251"/>
                    </a:lnTo>
                    <a:lnTo>
                      <a:pt x="1057950" y="164251"/>
                    </a:lnTo>
                    <a:cubicBezTo>
                      <a:pt x="1051336" y="156716"/>
                      <a:pt x="1045476" y="150438"/>
                      <a:pt x="1040370" y="145415"/>
                    </a:cubicBezTo>
                    <a:lnTo>
                      <a:pt x="1054936" y="132857"/>
                    </a:lnTo>
                    <a:close/>
                    <a:moveTo>
                      <a:pt x="2729076" y="111259"/>
                    </a:moveTo>
                    <a:lnTo>
                      <a:pt x="2760218" y="111259"/>
                    </a:lnTo>
                    <a:lnTo>
                      <a:pt x="2760218" y="123062"/>
                    </a:lnTo>
                    <a:lnTo>
                      <a:pt x="2808690" y="123062"/>
                    </a:lnTo>
                    <a:lnTo>
                      <a:pt x="2808690" y="144159"/>
                    </a:lnTo>
                    <a:lnTo>
                      <a:pt x="2760218" y="144159"/>
                    </a:lnTo>
                    <a:lnTo>
                      <a:pt x="2760218" y="157721"/>
                    </a:lnTo>
                    <a:lnTo>
                      <a:pt x="2805927" y="157721"/>
                    </a:lnTo>
                    <a:lnTo>
                      <a:pt x="2805927" y="178817"/>
                    </a:lnTo>
                    <a:lnTo>
                      <a:pt x="2760218" y="178817"/>
                    </a:lnTo>
                    <a:lnTo>
                      <a:pt x="2760218" y="192379"/>
                    </a:lnTo>
                    <a:lnTo>
                      <a:pt x="2817480" y="192379"/>
                    </a:lnTo>
                    <a:lnTo>
                      <a:pt x="2817480" y="215736"/>
                    </a:lnTo>
                    <a:lnTo>
                      <a:pt x="2760218" y="215736"/>
                    </a:lnTo>
                    <a:lnTo>
                      <a:pt x="2760218" y="249139"/>
                    </a:lnTo>
                    <a:lnTo>
                      <a:pt x="2729076" y="249139"/>
                    </a:lnTo>
                    <a:lnTo>
                      <a:pt x="2729076" y="215736"/>
                    </a:lnTo>
                    <a:lnTo>
                      <a:pt x="2672819" y="215736"/>
                    </a:lnTo>
                    <a:lnTo>
                      <a:pt x="2672819" y="192379"/>
                    </a:lnTo>
                    <a:lnTo>
                      <a:pt x="2729076" y="192379"/>
                    </a:lnTo>
                    <a:lnTo>
                      <a:pt x="2729076" y="178817"/>
                    </a:lnTo>
                    <a:lnTo>
                      <a:pt x="2684120" y="178817"/>
                    </a:lnTo>
                    <a:lnTo>
                      <a:pt x="2684120" y="157721"/>
                    </a:lnTo>
                    <a:lnTo>
                      <a:pt x="2729076" y="157721"/>
                    </a:lnTo>
                    <a:lnTo>
                      <a:pt x="2729076" y="144159"/>
                    </a:lnTo>
                    <a:lnTo>
                      <a:pt x="2680102" y="144159"/>
                    </a:lnTo>
                    <a:lnTo>
                      <a:pt x="2680102" y="123062"/>
                    </a:lnTo>
                    <a:lnTo>
                      <a:pt x="2729076" y="123062"/>
                    </a:lnTo>
                    <a:close/>
                    <a:moveTo>
                      <a:pt x="781688" y="79614"/>
                    </a:moveTo>
                    <a:lnTo>
                      <a:pt x="781688" y="133862"/>
                    </a:lnTo>
                    <a:lnTo>
                      <a:pt x="838196" y="133862"/>
                    </a:lnTo>
                    <a:lnTo>
                      <a:pt x="838196" y="79614"/>
                    </a:lnTo>
                    <a:close/>
                    <a:moveTo>
                      <a:pt x="687005" y="79614"/>
                    </a:moveTo>
                    <a:lnTo>
                      <a:pt x="687005" y="133862"/>
                    </a:lnTo>
                    <a:lnTo>
                      <a:pt x="743513" y="133862"/>
                    </a:lnTo>
                    <a:lnTo>
                      <a:pt x="743513" y="79614"/>
                    </a:lnTo>
                    <a:close/>
                    <a:moveTo>
                      <a:pt x="950961" y="56257"/>
                    </a:moveTo>
                    <a:lnTo>
                      <a:pt x="1087836" y="56257"/>
                    </a:lnTo>
                    <a:lnTo>
                      <a:pt x="1087836" y="85642"/>
                    </a:lnTo>
                    <a:lnTo>
                      <a:pt x="1033337" y="85642"/>
                    </a:lnTo>
                    <a:lnTo>
                      <a:pt x="1033337" y="103473"/>
                    </a:lnTo>
                    <a:lnTo>
                      <a:pt x="1084320" y="103473"/>
                    </a:lnTo>
                    <a:lnTo>
                      <a:pt x="1084320" y="132857"/>
                    </a:lnTo>
                    <a:lnTo>
                      <a:pt x="1065610" y="132857"/>
                    </a:lnTo>
                    <a:cubicBezTo>
                      <a:pt x="1072558" y="138885"/>
                      <a:pt x="1079549" y="145331"/>
                      <a:pt x="1086581" y="152196"/>
                    </a:cubicBezTo>
                    <a:lnTo>
                      <a:pt x="1073270" y="164251"/>
                    </a:lnTo>
                    <a:lnTo>
                      <a:pt x="1090348" y="164251"/>
                    </a:lnTo>
                    <a:lnTo>
                      <a:pt x="1090348" y="193635"/>
                    </a:lnTo>
                    <a:lnTo>
                      <a:pt x="948450" y="193635"/>
                    </a:lnTo>
                    <a:lnTo>
                      <a:pt x="948450" y="164251"/>
                    </a:lnTo>
                    <a:lnTo>
                      <a:pt x="999684" y="164251"/>
                    </a:lnTo>
                    <a:lnTo>
                      <a:pt x="999684" y="132857"/>
                    </a:lnTo>
                    <a:lnTo>
                      <a:pt x="954979" y="132857"/>
                    </a:lnTo>
                    <a:lnTo>
                      <a:pt x="954979" y="103473"/>
                    </a:lnTo>
                    <a:lnTo>
                      <a:pt x="999684" y="103473"/>
                    </a:lnTo>
                    <a:lnTo>
                      <a:pt x="999684" y="85642"/>
                    </a:lnTo>
                    <a:lnTo>
                      <a:pt x="950961" y="85642"/>
                    </a:lnTo>
                    <a:close/>
                    <a:moveTo>
                      <a:pt x="2436991" y="51988"/>
                    </a:moveTo>
                    <a:lnTo>
                      <a:pt x="2436991" y="71075"/>
                    </a:lnTo>
                    <a:lnTo>
                      <a:pt x="2473408" y="71075"/>
                    </a:lnTo>
                    <a:cubicBezTo>
                      <a:pt x="2480858" y="65047"/>
                      <a:pt x="2488058" y="58685"/>
                      <a:pt x="2495006" y="51988"/>
                    </a:cubicBezTo>
                    <a:close/>
                    <a:moveTo>
                      <a:pt x="549818" y="48472"/>
                    </a:moveTo>
                    <a:cubicBezTo>
                      <a:pt x="541698" y="48472"/>
                      <a:pt x="535189" y="51695"/>
                      <a:pt x="530291" y="58141"/>
                    </a:cubicBezTo>
                    <a:cubicBezTo>
                      <a:pt x="525394" y="64587"/>
                      <a:pt x="522945" y="72540"/>
                      <a:pt x="522945" y="82000"/>
                    </a:cubicBezTo>
                    <a:cubicBezTo>
                      <a:pt x="522945" y="92297"/>
                      <a:pt x="525436" y="100376"/>
                      <a:pt x="530417" y="106236"/>
                    </a:cubicBezTo>
                    <a:cubicBezTo>
                      <a:pt x="535398" y="112096"/>
                      <a:pt x="542200" y="115026"/>
                      <a:pt x="550823" y="115026"/>
                    </a:cubicBezTo>
                    <a:cubicBezTo>
                      <a:pt x="558525" y="115026"/>
                      <a:pt x="564866" y="112221"/>
                      <a:pt x="569847" y="106612"/>
                    </a:cubicBezTo>
                    <a:cubicBezTo>
                      <a:pt x="574828" y="101003"/>
                      <a:pt x="577319" y="94055"/>
                      <a:pt x="577319" y="85767"/>
                    </a:cubicBezTo>
                    <a:cubicBezTo>
                      <a:pt x="577319" y="75805"/>
                      <a:pt x="574828" y="67098"/>
                      <a:pt x="569847" y="59648"/>
                    </a:cubicBezTo>
                    <a:cubicBezTo>
                      <a:pt x="564866" y="52197"/>
                      <a:pt x="558190" y="48472"/>
                      <a:pt x="549818" y="48472"/>
                    </a:cubicBezTo>
                    <a:close/>
                    <a:moveTo>
                      <a:pt x="228856" y="48472"/>
                    </a:moveTo>
                    <a:cubicBezTo>
                      <a:pt x="209183" y="48472"/>
                      <a:pt x="199346" y="72331"/>
                      <a:pt x="199346" y="120049"/>
                    </a:cubicBezTo>
                    <a:cubicBezTo>
                      <a:pt x="199346" y="164920"/>
                      <a:pt x="208932" y="187356"/>
                      <a:pt x="228103" y="187356"/>
                    </a:cubicBezTo>
                    <a:cubicBezTo>
                      <a:pt x="246939" y="187356"/>
                      <a:pt x="256357" y="164251"/>
                      <a:pt x="256357" y="118040"/>
                    </a:cubicBezTo>
                    <a:cubicBezTo>
                      <a:pt x="256357" y="71661"/>
                      <a:pt x="247190" y="48472"/>
                      <a:pt x="228856" y="48472"/>
                    </a:cubicBezTo>
                    <a:close/>
                    <a:moveTo>
                      <a:pt x="1895769" y="48221"/>
                    </a:moveTo>
                    <a:lnTo>
                      <a:pt x="1895769" y="109752"/>
                    </a:lnTo>
                    <a:lnTo>
                      <a:pt x="1962323" y="109752"/>
                    </a:lnTo>
                    <a:lnTo>
                      <a:pt x="1962323" y="48221"/>
                    </a:lnTo>
                    <a:close/>
                    <a:moveTo>
                      <a:pt x="2721541" y="45960"/>
                    </a:moveTo>
                    <a:cubicBezTo>
                      <a:pt x="2721207" y="46295"/>
                      <a:pt x="2720955" y="46630"/>
                      <a:pt x="2720788" y="46965"/>
                    </a:cubicBezTo>
                    <a:cubicBezTo>
                      <a:pt x="2726983" y="54164"/>
                      <a:pt x="2734685" y="60778"/>
                      <a:pt x="2743894" y="66805"/>
                    </a:cubicBezTo>
                    <a:cubicBezTo>
                      <a:pt x="2753605" y="60610"/>
                      <a:pt x="2761809" y="53662"/>
                      <a:pt x="2768506" y="45960"/>
                    </a:cubicBezTo>
                    <a:close/>
                    <a:moveTo>
                      <a:pt x="941669" y="41942"/>
                    </a:moveTo>
                    <a:lnTo>
                      <a:pt x="941669" y="207197"/>
                    </a:lnTo>
                    <a:lnTo>
                      <a:pt x="1098385" y="207197"/>
                    </a:lnTo>
                    <a:lnTo>
                      <a:pt x="1098385" y="41942"/>
                    </a:lnTo>
                    <a:close/>
                    <a:moveTo>
                      <a:pt x="2953602" y="37672"/>
                    </a:moveTo>
                    <a:cubicBezTo>
                      <a:pt x="2941714" y="53244"/>
                      <a:pt x="2924971" y="69149"/>
                      <a:pt x="2903372" y="85390"/>
                    </a:cubicBezTo>
                    <a:lnTo>
                      <a:pt x="3001822" y="85390"/>
                    </a:lnTo>
                    <a:cubicBezTo>
                      <a:pt x="2982902" y="70656"/>
                      <a:pt x="2966829" y="54750"/>
                      <a:pt x="2953602" y="37672"/>
                    </a:cubicBezTo>
                    <a:close/>
                    <a:moveTo>
                      <a:pt x="1591034" y="20594"/>
                    </a:moveTo>
                    <a:lnTo>
                      <a:pt x="1743480" y="20594"/>
                    </a:lnTo>
                    <a:lnTo>
                      <a:pt x="1743480" y="54499"/>
                    </a:lnTo>
                    <a:lnTo>
                      <a:pt x="1687977" y="54499"/>
                    </a:lnTo>
                    <a:lnTo>
                      <a:pt x="1687977" y="215108"/>
                    </a:lnTo>
                    <a:lnTo>
                      <a:pt x="1646412" y="215108"/>
                    </a:lnTo>
                    <a:lnTo>
                      <a:pt x="1646412" y="54499"/>
                    </a:lnTo>
                    <a:lnTo>
                      <a:pt x="1591034" y="54499"/>
                    </a:lnTo>
                    <a:close/>
                    <a:moveTo>
                      <a:pt x="1466367" y="20594"/>
                    </a:moveTo>
                    <a:lnTo>
                      <a:pt x="1576997" y="20594"/>
                    </a:lnTo>
                    <a:lnTo>
                      <a:pt x="1576997" y="54499"/>
                    </a:lnTo>
                    <a:lnTo>
                      <a:pt x="1507806" y="54499"/>
                    </a:lnTo>
                    <a:lnTo>
                      <a:pt x="1507806" y="100334"/>
                    </a:lnTo>
                    <a:lnTo>
                      <a:pt x="1572100" y="100334"/>
                    </a:lnTo>
                    <a:lnTo>
                      <a:pt x="1572100" y="134113"/>
                    </a:lnTo>
                    <a:lnTo>
                      <a:pt x="1507806" y="134113"/>
                    </a:lnTo>
                    <a:lnTo>
                      <a:pt x="1507806" y="181203"/>
                    </a:lnTo>
                    <a:lnTo>
                      <a:pt x="1581518" y="181203"/>
                    </a:lnTo>
                    <a:lnTo>
                      <a:pt x="1581518" y="215108"/>
                    </a:lnTo>
                    <a:lnTo>
                      <a:pt x="1466367" y="215108"/>
                    </a:lnTo>
                    <a:close/>
                    <a:moveTo>
                      <a:pt x="1247292" y="20594"/>
                    </a:moveTo>
                    <a:lnTo>
                      <a:pt x="1292498" y="20594"/>
                    </a:lnTo>
                    <a:lnTo>
                      <a:pt x="1371861" y="142903"/>
                    </a:lnTo>
                    <a:cubicBezTo>
                      <a:pt x="1377135" y="151024"/>
                      <a:pt x="1380358" y="156172"/>
                      <a:pt x="1381530" y="158349"/>
                    </a:cubicBezTo>
                    <a:lnTo>
                      <a:pt x="1382158" y="158349"/>
                    </a:lnTo>
                    <a:cubicBezTo>
                      <a:pt x="1381321" y="153661"/>
                      <a:pt x="1380902" y="144703"/>
                      <a:pt x="1380902" y="131476"/>
                    </a:cubicBezTo>
                    <a:lnTo>
                      <a:pt x="1380902" y="20594"/>
                    </a:lnTo>
                    <a:lnTo>
                      <a:pt x="1420207" y="20594"/>
                    </a:lnTo>
                    <a:lnTo>
                      <a:pt x="1420207" y="215108"/>
                    </a:lnTo>
                    <a:lnTo>
                      <a:pt x="1377763" y="215108"/>
                    </a:lnTo>
                    <a:lnTo>
                      <a:pt x="1295387" y="89283"/>
                    </a:lnTo>
                    <a:cubicBezTo>
                      <a:pt x="1291117" y="82753"/>
                      <a:pt x="1288020" y="77479"/>
                      <a:pt x="1286094" y="73461"/>
                    </a:cubicBezTo>
                    <a:lnTo>
                      <a:pt x="1285466" y="73461"/>
                    </a:lnTo>
                    <a:cubicBezTo>
                      <a:pt x="1286220" y="80158"/>
                      <a:pt x="1286597" y="90497"/>
                      <a:pt x="1286597" y="104478"/>
                    </a:cubicBezTo>
                    <a:lnTo>
                      <a:pt x="1286597" y="215108"/>
                    </a:lnTo>
                    <a:lnTo>
                      <a:pt x="1247292" y="215108"/>
                    </a:lnTo>
                    <a:close/>
                    <a:moveTo>
                      <a:pt x="551074" y="17329"/>
                    </a:moveTo>
                    <a:cubicBezTo>
                      <a:pt x="572087" y="17329"/>
                      <a:pt x="588579" y="25324"/>
                      <a:pt x="600550" y="41314"/>
                    </a:cubicBezTo>
                    <a:cubicBezTo>
                      <a:pt x="612521" y="57304"/>
                      <a:pt x="618507" y="79614"/>
                      <a:pt x="618507" y="108245"/>
                    </a:cubicBezTo>
                    <a:cubicBezTo>
                      <a:pt x="618507" y="142233"/>
                      <a:pt x="611286" y="169106"/>
                      <a:pt x="596845" y="188863"/>
                    </a:cubicBezTo>
                    <a:cubicBezTo>
                      <a:pt x="582405" y="208620"/>
                      <a:pt x="561622" y="218499"/>
                      <a:pt x="534498" y="218499"/>
                    </a:cubicBezTo>
                    <a:cubicBezTo>
                      <a:pt x="519178" y="218499"/>
                      <a:pt x="505742" y="216029"/>
                      <a:pt x="494189" y="211090"/>
                    </a:cubicBezTo>
                    <a:lnTo>
                      <a:pt x="494189" y="177310"/>
                    </a:lnTo>
                    <a:cubicBezTo>
                      <a:pt x="504570" y="184008"/>
                      <a:pt x="516792" y="187356"/>
                      <a:pt x="530857" y="187356"/>
                    </a:cubicBezTo>
                    <a:cubicBezTo>
                      <a:pt x="562250" y="187356"/>
                      <a:pt x="578282" y="166930"/>
                      <a:pt x="578951" y="126076"/>
                    </a:cubicBezTo>
                    <a:lnTo>
                      <a:pt x="578198" y="125825"/>
                    </a:lnTo>
                    <a:cubicBezTo>
                      <a:pt x="569659" y="138969"/>
                      <a:pt x="556473" y="145540"/>
                      <a:pt x="538642" y="145540"/>
                    </a:cubicBezTo>
                    <a:cubicBezTo>
                      <a:pt x="522485" y="145540"/>
                      <a:pt x="509195" y="139868"/>
                      <a:pt x="498772" y="128525"/>
                    </a:cubicBezTo>
                    <a:cubicBezTo>
                      <a:pt x="488350" y="117181"/>
                      <a:pt x="483138" y="102887"/>
                      <a:pt x="483138" y="85642"/>
                    </a:cubicBezTo>
                    <a:cubicBezTo>
                      <a:pt x="483138" y="65382"/>
                      <a:pt x="489417" y="48932"/>
                      <a:pt x="501974" y="36291"/>
                    </a:cubicBezTo>
                    <a:cubicBezTo>
                      <a:pt x="514532" y="23650"/>
                      <a:pt x="530898" y="17329"/>
                      <a:pt x="551074" y="17329"/>
                    </a:cubicBezTo>
                    <a:close/>
                    <a:moveTo>
                      <a:pt x="230615" y="17329"/>
                    </a:moveTo>
                    <a:cubicBezTo>
                      <a:pt x="275319" y="17329"/>
                      <a:pt x="297671" y="50397"/>
                      <a:pt x="297671" y="116533"/>
                    </a:cubicBezTo>
                    <a:cubicBezTo>
                      <a:pt x="297671" y="149098"/>
                      <a:pt x="291601" y="174234"/>
                      <a:pt x="279462" y="191940"/>
                    </a:cubicBezTo>
                    <a:cubicBezTo>
                      <a:pt x="267324" y="209646"/>
                      <a:pt x="249785" y="218499"/>
                      <a:pt x="226847" y="218499"/>
                    </a:cubicBezTo>
                    <a:cubicBezTo>
                      <a:pt x="181138" y="218499"/>
                      <a:pt x="158284" y="186017"/>
                      <a:pt x="158284" y="121053"/>
                    </a:cubicBezTo>
                    <a:cubicBezTo>
                      <a:pt x="158284" y="87400"/>
                      <a:pt x="164479" y="61699"/>
                      <a:pt x="176869" y="43951"/>
                    </a:cubicBezTo>
                    <a:cubicBezTo>
                      <a:pt x="189259" y="26203"/>
                      <a:pt x="207174" y="17329"/>
                      <a:pt x="230615" y="17329"/>
                    </a:cubicBezTo>
                    <a:close/>
                    <a:moveTo>
                      <a:pt x="65927" y="17329"/>
                    </a:moveTo>
                    <a:cubicBezTo>
                      <a:pt x="85349" y="17329"/>
                      <a:pt x="100711" y="22290"/>
                      <a:pt x="112012" y="32210"/>
                    </a:cubicBezTo>
                    <a:cubicBezTo>
                      <a:pt x="123314" y="42130"/>
                      <a:pt x="128965" y="55797"/>
                      <a:pt x="128965" y="73210"/>
                    </a:cubicBezTo>
                    <a:cubicBezTo>
                      <a:pt x="128965" y="82921"/>
                      <a:pt x="127332" y="91690"/>
                      <a:pt x="124067" y="99517"/>
                    </a:cubicBezTo>
                    <a:cubicBezTo>
                      <a:pt x="120803" y="107345"/>
                      <a:pt x="116072" y="114691"/>
                      <a:pt x="109877" y="121556"/>
                    </a:cubicBezTo>
                    <a:cubicBezTo>
                      <a:pt x="103683" y="128420"/>
                      <a:pt x="93762" y="136666"/>
                      <a:pt x="80117" y="146294"/>
                    </a:cubicBezTo>
                    <a:cubicBezTo>
                      <a:pt x="66973" y="155670"/>
                      <a:pt x="58141" y="162911"/>
                      <a:pt x="53621" y="168018"/>
                    </a:cubicBezTo>
                    <a:cubicBezTo>
                      <a:pt x="49100" y="173125"/>
                      <a:pt x="46839" y="177561"/>
                      <a:pt x="46839" y="181329"/>
                    </a:cubicBezTo>
                    <a:lnTo>
                      <a:pt x="129342" y="181329"/>
                    </a:lnTo>
                    <a:lnTo>
                      <a:pt x="129342" y="215108"/>
                    </a:lnTo>
                    <a:lnTo>
                      <a:pt x="0" y="215108"/>
                    </a:lnTo>
                    <a:lnTo>
                      <a:pt x="0" y="200667"/>
                    </a:lnTo>
                    <a:cubicBezTo>
                      <a:pt x="0" y="190537"/>
                      <a:pt x="1863" y="181287"/>
                      <a:pt x="5588" y="172915"/>
                    </a:cubicBezTo>
                    <a:cubicBezTo>
                      <a:pt x="9314" y="164544"/>
                      <a:pt x="14442" y="156737"/>
                      <a:pt x="20971" y="149496"/>
                    </a:cubicBezTo>
                    <a:cubicBezTo>
                      <a:pt x="27501" y="142254"/>
                      <a:pt x="37631" y="133778"/>
                      <a:pt x="51360" y="124067"/>
                    </a:cubicBezTo>
                    <a:cubicBezTo>
                      <a:pt x="63917" y="114691"/>
                      <a:pt x="72708" y="106382"/>
                      <a:pt x="77731" y="99141"/>
                    </a:cubicBezTo>
                    <a:cubicBezTo>
                      <a:pt x="82754" y="91899"/>
                      <a:pt x="85265" y="84218"/>
                      <a:pt x="85265" y="76098"/>
                    </a:cubicBezTo>
                    <a:cubicBezTo>
                      <a:pt x="85265" y="58601"/>
                      <a:pt x="75722" y="49853"/>
                      <a:pt x="56634" y="49853"/>
                    </a:cubicBezTo>
                    <a:cubicBezTo>
                      <a:pt x="39891" y="49853"/>
                      <a:pt x="23901" y="56550"/>
                      <a:pt x="8665" y="69945"/>
                    </a:cubicBezTo>
                    <a:lnTo>
                      <a:pt x="8665" y="33780"/>
                    </a:lnTo>
                    <a:cubicBezTo>
                      <a:pt x="25659" y="22813"/>
                      <a:pt x="44747" y="17329"/>
                      <a:pt x="65927" y="17329"/>
                    </a:cubicBezTo>
                    <a:close/>
                    <a:moveTo>
                      <a:pt x="393670" y="16325"/>
                    </a:moveTo>
                    <a:lnTo>
                      <a:pt x="419538" y="16325"/>
                    </a:lnTo>
                    <a:lnTo>
                      <a:pt x="419538" y="215108"/>
                    </a:lnTo>
                    <a:lnTo>
                      <a:pt x="378726" y="215108"/>
                    </a:lnTo>
                    <a:lnTo>
                      <a:pt x="378726" y="62034"/>
                    </a:lnTo>
                    <a:cubicBezTo>
                      <a:pt x="373703" y="66387"/>
                      <a:pt x="366839" y="70301"/>
                      <a:pt x="358132" y="73775"/>
                    </a:cubicBezTo>
                    <a:cubicBezTo>
                      <a:pt x="349426" y="77249"/>
                      <a:pt x="341431" y="79405"/>
                      <a:pt x="334148" y="80242"/>
                    </a:cubicBezTo>
                    <a:lnTo>
                      <a:pt x="334148" y="45458"/>
                    </a:lnTo>
                    <a:cubicBezTo>
                      <a:pt x="357086" y="38761"/>
                      <a:pt x="376927" y="29050"/>
                      <a:pt x="393670" y="16325"/>
                    </a:cubicBezTo>
                    <a:close/>
                    <a:moveTo>
                      <a:pt x="1814899" y="15571"/>
                    </a:moveTo>
                    <a:lnTo>
                      <a:pt x="2039174" y="15571"/>
                    </a:lnTo>
                    <a:lnTo>
                      <a:pt x="2039174" y="48221"/>
                    </a:lnTo>
                    <a:lnTo>
                      <a:pt x="1998739" y="48221"/>
                    </a:lnTo>
                    <a:lnTo>
                      <a:pt x="1998739" y="109752"/>
                    </a:lnTo>
                    <a:lnTo>
                      <a:pt x="2049722" y="109752"/>
                    </a:lnTo>
                    <a:lnTo>
                      <a:pt x="2049722" y="142401"/>
                    </a:lnTo>
                    <a:lnTo>
                      <a:pt x="1998739" y="142401"/>
                    </a:lnTo>
                    <a:lnTo>
                      <a:pt x="1998739" y="245371"/>
                    </a:lnTo>
                    <a:lnTo>
                      <a:pt x="1962323" y="245371"/>
                    </a:lnTo>
                    <a:lnTo>
                      <a:pt x="1962323" y="142401"/>
                    </a:lnTo>
                    <a:lnTo>
                      <a:pt x="1895015" y="142401"/>
                    </a:lnTo>
                    <a:cubicBezTo>
                      <a:pt x="1893341" y="172873"/>
                      <a:pt x="1887627" y="195749"/>
                      <a:pt x="1877874" y="211027"/>
                    </a:cubicBezTo>
                    <a:cubicBezTo>
                      <a:pt x="1868121" y="226305"/>
                      <a:pt x="1853241" y="239427"/>
                      <a:pt x="1833233" y="250394"/>
                    </a:cubicBezTo>
                    <a:cubicBezTo>
                      <a:pt x="1823857" y="242190"/>
                      <a:pt x="1813309" y="233651"/>
                      <a:pt x="1801588" y="224777"/>
                    </a:cubicBezTo>
                    <a:cubicBezTo>
                      <a:pt x="1817076" y="216489"/>
                      <a:pt x="1829947" y="206569"/>
                      <a:pt x="1840202" y="195016"/>
                    </a:cubicBezTo>
                    <a:cubicBezTo>
                      <a:pt x="1850457" y="183463"/>
                      <a:pt x="1856380" y="165925"/>
                      <a:pt x="1857971" y="142401"/>
                    </a:cubicBezTo>
                    <a:lnTo>
                      <a:pt x="1801086" y="142401"/>
                    </a:lnTo>
                    <a:lnTo>
                      <a:pt x="1801086" y="109752"/>
                    </a:lnTo>
                    <a:lnTo>
                      <a:pt x="1859352" y="109752"/>
                    </a:lnTo>
                    <a:lnTo>
                      <a:pt x="1859352" y="48221"/>
                    </a:lnTo>
                    <a:lnTo>
                      <a:pt x="1814899" y="48221"/>
                    </a:lnTo>
                    <a:close/>
                    <a:moveTo>
                      <a:pt x="905755" y="11051"/>
                    </a:moveTo>
                    <a:lnTo>
                      <a:pt x="1134299" y="11051"/>
                    </a:lnTo>
                    <a:lnTo>
                      <a:pt x="1134299" y="246878"/>
                    </a:lnTo>
                    <a:lnTo>
                      <a:pt x="1098385" y="246878"/>
                    </a:lnTo>
                    <a:lnTo>
                      <a:pt x="1098385" y="238088"/>
                    </a:lnTo>
                    <a:lnTo>
                      <a:pt x="941669" y="238088"/>
                    </a:lnTo>
                    <a:lnTo>
                      <a:pt x="941669" y="247129"/>
                    </a:lnTo>
                    <a:lnTo>
                      <a:pt x="905755" y="247129"/>
                    </a:lnTo>
                    <a:close/>
                    <a:moveTo>
                      <a:pt x="2938031" y="1507"/>
                    </a:moveTo>
                    <a:lnTo>
                      <a:pt x="2981228" y="1507"/>
                    </a:lnTo>
                    <a:lnTo>
                      <a:pt x="2974196" y="10046"/>
                    </a:lnTo>
                    <a:cubicBezTo>
                      <a:pt x="2995794" y="41691"/>
                      <a:pt x="3030620" y="68647"/>
                      <a:pt x="3078673" y="90916"/>
                    </a:cubicBezTo>
                    <a:cubicBezTo>
                      <a:pt x="3069799" y="101799"/>
                      <a:pt x="3062265" y="111677"/>
                      <a:pt x="3056070" y="120551"/>
                    </a:cubicBezTo>
                    <a:cubicBezTo>
                      <a:pt x="3043512" y="113854"/>
                      <a:pt x="3031792" y="106822"/>
                      <a:pt x="3020909" y="99455"/>
                    </a:cubicBezTo>
                    <a:lnTo>
                      <a:pt x="3020909" y="116533"/>
                    </a:lnTo>
                    <a:lnTo>
                      <a:pt x="2886294" y="116533"/>
                    </a:lnTo>
                    <a:lnTo>
                      <a:pt x="2886294" y="97948"/>
                    </a:lnTo>
                    <a:cubicBezTo>
                      <a:pt x="2875411" y="105315"/>
                      <a:pt x="2863691" y="112682"/>
                      <a:pt x="2851134" y="120049"/>
                    </a:cubicBezTo>
                    <a:cubicBezTo>
                      <a:pt x="2846278" y="113184"/>
                      <a:pt x="2838744" y="103306"/>
                      <a:pt x="2828530" y="90413"/>
                    </a:cubicBezTo>
                    <a:cubicBezTo>
                      <a:pt x="2883448" y="61448"/>
                      <a:pt x="2919948" y="31812"/>
                      <a:pt x="2938031" y="1507"/>
                    </a:cubicBezTo>
                    <a:close/>
                    <a:moveTo>
                      <a:pt x="2718528" y="1256"/>
                    </a:moveTo>
                    <a:lnTo>
                      <a:pt x="2753186" y="5274"/>
                    </a:lnTo>
                    <a:cubicBezTo>
                      <a:pt x="2749670" y="10297"/>
                      <a:pt x="2746070" y="15153"/>
                      <a:pt x="2742387" y="19841"/>
                    </a:cubicBezTo>
                    <a:lnTo>
                      <a:pt x="2803667" y="19841"/>
                    </a:lnTo>
                    <a:lnTo>
                      <a:pt x="2803667" y="44202"/>
                    </a:lnTo>
                    <a:cubicBezTo>
                      <a:pt x="2796132" y="57429"/>
                      <a:pt x="2785919" y="69233"/>
                      <a:pt x="2773027" y="79614"/>
                    </a:cubicBezTo>
                    <a:cubicBezTo>
                      <a:pt x="2787258" y="83800"/>
                      <a:pt x="2803750" y="86981"/>
                      <a:pt x="2822503" y="89158"/>
                    </a:cubicBezTo>
                    <a:cubicBezTo>
                      <a:pt x="2820159" y="96859"/>
                      <a:pt x="2817480" y="106487"/>
                      <a:pt x="2814466" y="118040"/>
                    </a:cubicBezTo>
                    <a:cubicBezTo>
                      <a:pt x="2785835" y="113017"/>
                      <a:pt x="2762562" y="106319"/>
                      <a:pt x="2744647" y="97948"/>
                    </a:cubicBezTo>
                    <a:cubicBezTo>
                      <a:pt x="2725057" y="107994"/>
                      <a:pt x="2701784" y="116114"/>
                      <a:pt x="2674828" y="122309"/>
                    </a:cubicBezTo>
                    <a:cubicBezTo>
                      <a:pt x="2671647" y="113770"/>
                      <a:pt x="2668466" y="106068"/>
                      <a:pt x="2665284" y="99203"/>
                    </a:cubicBezTo>
                    <a:lnTo>
                      <a:pt x="2665284" y="225782"/>
                    </a:lnTo>
                    <a:lnTo>
                      <a:pt x="2643686" y="225782"/>
                    </a:lnTo>
                    <a:lnTo>
                      <a:pt x="2643686" y="214731"/>
                    </a:lnTo>
                    <a:lnTo>
                      <a:pt x="2577885" y="219754"/>
                    </a:lnTo>
                    <a:lnTo>
                      <a:pt x="2577885" y="44704"/>
                    </a:lnTo>
                    <a:lnTo>
                      <a:pt x="2599484" y="44704"/>
                    </a:lnTo>
                    <a:lnTo>
                      <a:pt x="2599484" y="189114"/>
                    </a:lnTo>
                    <a:lnTo>
                      <a:pt x="2608274" y="188361"/>
                    </a:lnTo>
                    <a:lnTo>
                      <a:pt x="2608274" y="4019"/>
                    </a:lnTo>
                    <a:lnTo>
                      <a:pt x="2634896" y="4019"/>
                    </a:lnTo>
                    <a:lnTo>
                      <a:pt x="2634896" y="186352"/>
                    </a:lnTo>
                    <a:lnTo>
                      <a:pt x="2643686" y="185598"/>
                    </a:lnTo>
                    <a:lnTo>
                      <a:pt x="2643686" y="44704"/>
                    </a:lnTo>
                    <a:lnTo>
                      <a:pt x="2665284" y="44704"/>
                    </a:lnTo>
                    <a:lnTo>
                      <a:pt x="2665284" y="95687"/>
                    </a:lnTo>
                    <a:cubicBezTo>
                      <a:pt x="2685209" y="91837"/>
                      <a:pt x="2702789" y="86730"/>
                      <a:pt x="2718025" y="80367"/>
                    </a:cubicBezTo>
                    <a:cubicBezTo>
                      <a:pt x="2712668" y="75847"/>
                      <a:pt x="2707812" y="71159"/>
                      <a:pt x="2703459" y="66303"/>
                    </a:cubicBezTo>
                    <a:cubicBezTo>
                      <a:pt x="2698436" y="71494"/>
                      <a:pt x="2693329" y="76600"/>
                      <a:pt x="2688139" y="81623"/>
                    </a:cubicBezTo>
                    <a:cubicBezTo>
                      <a:pt x="2681776" y="74089"/>
                      <a:pt x="2675581" y="67726"/>
                      <a:pt x="2669554" y="62536"/>
                    </a:cubicBezTo>
                    <a:cubicBezTo>
                      <a:pt x="2687134" y="46295"/>
                      <a:pt x="2703459" y="25868"/>
                      <a:pt x="2718528" y="1256"/>
                    </a:cubicBezTo>
                    <a:close/>
                    <a:moveTo>
                      <a:pt x="2151186" y="754"/>
                    </a:moveTo>
                    <a:lnTo>
                      <a:pt x="2187602" y="3767"/>
                    </a:lnTo>
                    <a:lnTo>
                      <a:pt x="2177054" y="50481"/>
                    </a:lnTo>
                    <a:lnTo>
                      <a:pt x="2247375" y="50481"/>
                    </a:lnTo>
                    <a:cubicBezTo>
                      <a:pt x="2237999" y="41272"/>
                      <a:pt x="2228372" y="32063"/>
                      <a:pt x="2218493" y="22855"/>
                    </a:cubicBezTo>
                    <a:lnTo>
                      <a:pt x="2240594" y="2009"/>
                    </a:lnTo>
                    <a:cubicBezTo>
                      <a:pt x="2255998" y="13897"/>
                      <a:pt x="2269057" y="24696"/>
                      <a:pt x="2279773" y="34407"/>
                    </a:cubicBezTo>
                    <a:lnTo>
                      <a:pt x="2263951" y="50481"/>
                    </a:lnTo>
                    <a:lnTo>
                      <a:pt x="2306395" y="50481"/>
                    </a:lnTo>
                    <a:lnTo>
                      <a:pt x="2306395" y="81372"/>
                    </a:lnTo>
                    <a:lnTo>
                      <a:pt x="2167510" y="81372"/>
                    </a:lnTo>
                    <a:cubicBezTo>
                      <a:pt x="2164999" y="88404"/>
                      <a:pt x="2162069" y="96106"/>
                      <a:pt x="2158720" y="104478"/>
                    </a:cubicBezTo>
                    <a:lnTo>
                      <a:pt x="2280778" y="104478"/>
                    </a:lnTo>
                    <a:lnTo>
                      <a:pt x="2280778" y="132355"/>
                    </a:lnTo>
                    <a:cubicBezTo>
                      <a:pt x="2267885" y="154623"/>
                      <a:pt x="2251142" y="174129"/>
                      <a:pt x="2230548" y="190872"/>
                    </a:cubicBezTo>
                    <a:cubicBezTo>
                      <a:pt x="2249635" y="199411"/>
                      <a:pt x="2275169" y="206109"/>
                      <a:pt x="2307148" y="210964"/>
                    </a:cubicBezTo>
                    <a:cubicBezTo>
                      <a:pt x="2299781" y="223019"/>
                      <a:pt x="2292665" y="235242"/>
                      <a:pt x="2285801" y="247632"/>
                    </a:cubicBezTo>
                    <a:cubicBezTo>
                      <a:pt x="2251645" y="239930"/>
                      <a:pt x="2222595" y="228461"/>
                      <a:pt x="2198652" y="213224"/>
                    </a:cubicBezTo>
                    <a:cubicBezTo>
                      <a:pt x="2174040" y="227624"/>
                      <a:pt x="2144907" y="239930"/>
                      <a:pt x="2111253" y="250143"/>
                    </a:cubicBezTo>
                    <a:cubicBezTo>
                      <a:pt x="2105226" y="239093"/>
                      <a:pt x="2098863" y="228293"/>
                      <a:pt x="2092166" y="217745"/>
                    </a:cubicBezTo>
                    <a:cubicBezTo>
                      <a:pt x="2120127" y="209876"/>
                      <a:pt x="2145325" y="200751"/>
                      <a:pt x="2167761" y="190370"/>
                    </a:cubicBezTo>
                    <a:cubicBezTo>
                      <a:pt x="2155539" y="178985"/>
                      <a:pt x="2144488" y="165925"/>
                      <a:pt x="2134610" y="151191"/>
                    </a:cubicBezTo>
                    <a:cubicBezTo>
                      <a:pt x="2115188" y="182166"/>
                      <a:pt x="2092919" y="208453"/>
                      <a:pt x="2067805" y="230051"/>
                    </a:cubicBezTo>
                    <a:cubicBezTo>
                      <a:pt x="2064289" y="214313"/>
                      <a:pt x="2060605" y="200332"/>
                      <a:pt x="2056754" y="188110"/>
                    </a:cubicBezTo>
                    <a:cubicBezTo>
                      <a:pt x="2089403" y="157470"/>
                      <a:pt x="2113765" y="121890"/>
                      <a:pt x="2129838" y="81372"/>
                    </a:cubicBezTo>
                    <a:lnTo>
                      <a:pt x="2066800" y="81372"/>
                    </a:lnTo>
                    <a:lnTo>
                      <a:pt x="2066800" y="51234"/>
                    </a:lnTo>
                    <a:cubicBezTo>
                      <a:pt x="2071488" y="37505"/>
                      <a:pt x="2075674" y="23106"/>
                      <a:pt x="2079357" y="8037"/>
                    </a:cubicBezTo>
                    <a:lnTo>
                      <a:pt x="2113765" y="11804"/>
                    </a:lnTo>
                    <a:cubicBezTo>
                      <a:pt x="2111253" y="22185"/>
                      <a:pt x="2107821" y="35077"/>
                      <a:pt x="2103468" y="50481"/>
                    </a:cubicBezTo>
                    <a:lnTo>
                      <a:pt x="2139633" y="50481"/>
                    </a:lnTo>
                    <a:cubicBezTo>
                      <a:pt x="2143484" y="36249"/>
                      <a:pt x="2147335" y="19673"/>
                      <a:pt x="2151186" y="754"/>
                    </a:cubicBezTo>
                    <a:close/>
                    <a:moveTo>
                      <a:pt x="743513" y="503"/>
                    </a:moveTo>
                    <a:lnTo>
                      <a:pt x="781688" y="503"/>
                    </a:lnTo>
                    <a:lnTo>
                      <a:pt x="781688" y="44956"/>
                    </a:lnTo>
                    <a:lnTo>
                      <a:pt x="875366" y="44956"/>
                    </a:lnTo>
                    <a:lnTo>
                      <a:pt x="875366" y="185849"/>
                    </a:lnTo>
                    <a:lnTo>
                      <a:pt x="838196" y="185849"/>
                    </a:lnTo>
                    <a:lnTo>
                      <a:pt x="838196" y="168520"/>
                    </a:lnTo>
                    <a:lnTo>
                      <a:pt x="781688" y="168520"/>
                    </a:lnTo>
                    <a:lnTo>
                      <a:pt x="781688" y="249390"/>
                    </a:lnTo>
                    <a:lnTo>
                      <a:pt x="743513" y="249390"/>
                    </a:lnTo>
                    <a:lnTo>
                      <a:pt x="743513" y="168520"/>
                    </a:lnTo>
                    <a:lnTo>
                      <a:pt x="687005" y="168520"/>
                    </a:lnTo>
                    <a:lnTo>
                      <a:pt x="687005" y="186603"/>
                    </a:lnTo>
                    <a:lnTo>
                      <a:pt x="649835" y="186603"/>
                    </a:lnTo>
                    <a:lnTo>
                      <a:pt x="649835" y="44956"/>
                    </a:lnTo>
                    <a:lnTo>
                      <a:pt x="743513" y="44956"/>
                    </a:lnTo>
                    <a:close/>
                    <a:moveTo>
                      <a:pt x="2402835" y="0"/>
                    </a:moveTo>
                    <a:lnTo>
                      <a:pt x="2436991" y="0"/>
                    </a:lnTo>
                    <a:lnTo>
                      <a:pt x="2436991" y="22352"/>
                    </a:lnTo>
                    <a:lnTo>
                      <a:pt x="2497267" y="22352"/>
                    </a:lnTo>
                    <a:lnTo>
                      <a:pt x="2497267" y="49853"/>
                    </a:lnTo>
                    <a:cubicBezTo>
                      <a:pt x="2508820" y="38468"/>
                      <a:pt x="2519786" y="26120"/>
                      <a:pt x="2530167" y="12809"/>
                    </a:cubicBezTo>
                    <a:lnTo>
                      <a:pt x="2555533" y="32147"/>
                    </a:lnTo>
                    <a:cubicBezTo>
                      <a:pt x="2543645" y="46295"/>
                      <a:pt x="2531214" y="59271"/>
                      <a:pt x="2518238" y="71075"/>
                    </a:cubicBezTo>
                    <a:lnTo>
                      <a:pt x="2564574" y="71075"/>
                    </a:lnTo>
                    <a:lnTo>
                      <a:pt x="2564574" y="100710"/>
                    </a:lnTo>
                    <a:lnTo>
                      <a:pt x="2480817" y="100710"/>
                    </a:lnTo>
                    <a:cubicBezTo>
                      <a:pt x="2470603" y="107742"/>
                      <a:pt x="2460055" y="114105"/>
                      <a:pt x="2449172" y="119798"/>
                    </a:cubicBezTo>
                    <a:lnTo>
                      <a:pt x="2536948" y="119798"/>
                    </a:lnTo>
                    <a:lnTo>
                      <a:pt x="2536948" y="249139"/>
                    </a:lnTo>
                    <a:lnTo>
                      <a:pt x="2502792" y="249139"/>
                    </a:lnTo>
                    <a:lnTo>
                      <a:pt x="2502792" y="238590"/>
                    </a:lnTo>
                    <a:lnTo>
                      <a:pt x="2385506" y="238590"/>
                    </a:lnTo>
                    <a:lnTo>
                      <a:pt x="2385506" y="249139"/>
                    </a:lnTo>
                    <a:lnTo>
                      <a:pt x="2351350" y="249139"/>
                    </a:lnTo>
                    <a:lnTo>
                      <a:pt x="2351350" y="158474"/>
                    </a:lnTo>
                    <a:cubicBezTo>
                      <a:pt x="2342727" y="161153"/>
                      <a:pt x="2333853" y="163748"/>
                      <a:pt x="2324728" y="166260"/>
                    </a:cubicBezTo>
                    <a:cubicBezTo>
                      <a:pt x="2322384" y="157219"/>
                      <a:pt x="2318952" y="146754"/>
                      <a:pt x="2314431" y="134866"/>
                    </a:cubicBezTo>
                    <a:cubicBezTo>
                      <a:pt x="2360475" y="126495"/>
                      <a:pt x="2398273" y="115110"/>
                      <a:pt x="2427824" y="100710"/>
                    </a:cubicBezTo>
                    <a:lnTo>
                      <a:pt x="2316441" y="100710"/>
                    </a:lnTo>
                    <a:lnTo>
                      <a:pt x="2316441" y="71075"/>
                    </a:lnTo>
                    <a:lnTo>
                      <a:pt x="2402835" y="71075"/>
                    </a:lnTo>
                    <a:lnTo>
                      <a:pt x="2402835" y="51988"/>
                    </a:lnTo>
                    <a:lnTo>
                      <a:pt x="2336784" y="51988"/>
                    </a:lnTo>
                    <a:lnTo>
                      <a:pt x="2336784" y="22352"/>
                    </a:lnTo>
                    <a:lnTo>
                      <a:pt x="2402835" y="2235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63995" tIns="31997" rIns="63995" bIns="3199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0E10742-A17C-487A-9158-D74329671A8B}"/>
                  </a:ext>
                </a:extLst>
              </p:cNvPr>
              <p:cNvSpPr txBox="1"/>
              <p:nvPr/>
            </p:nvSpPr>
            <p:spPr>
              <a:xfrm>
                <a:off x="1441155" y="928785"/>
                <a:ext cx="2040181" cy="164765"/>
              </a:xfrm>
              <a:custGeom>
                <a:avLst/>
                <a:gdLst/>
                <a:ahLst/>
                <a:cxnLst/>
                <a:rect l="l" t="t" r="r" b="b"/>
                <a:pathLst>
                  <a:path w="2040182" h="164766">
                    <a:moveTo>
                      <a:pt x="624055" y="139666"/>
                    </a:moveTo>
                    <a:cubicBezTo>
                      <a:pt x="627701" y="139666"/>
                      <a:pt x="630729" y="140887"/>
                      <a:pt x="633138" y="143328"/>
                    </a:cubicBezTo>
                    <a:cubicBezTo>
                      <a:pt x="635547" y="145770"/>
                      <a:pt x="636752" y="148716"/>
                      <a:pt x="636752" y="152167"/>
                    </a:cubicBezTo>
                    <a:cubicBezTo>
                      <a:pt x="636752" y="155553"/>
                      <a:pt x="635547" y="158467"/>
                      <a:pt x="633138" y="160909"/>
                    </a:cubicBezTo>
                    <a:cubicBezTo>
                      <a:pt x="630729" y="163350"/>
                      <a:pt x="627669" y="164571"/>
                      <a:pt x="623957" y="164571"/>
                    </a:cubicBezTo>
                    <a:cubicBezTo>
                      <a:pt x="620376" y="164571"/>
                      <a:pt x="617397" y="163350"/>
                      <a:pt x="615021" y="160909"/>
                    </a:cubicBezTo>
                    <a:cubicBezTo>
                      <a:pt x="612644" y="158467"/>
                      <a:pt x="611456" y="155553"/>
                      <a:pt x="611456" y="152167"/>
                    </a:cubicBezTo>
                    <a:cubicBezTo>
                      <a:pt x="611456" y="148651"/>
                      <a:pt x="612660" y="145689"/>
                      <a:pt x="615069" y="143279"/>
                    </a:cubicBezTo>
                    <a:cubicBezTo>
                      <a:pt x="617479" y="140870"/>
                      <a:pt x="620474" y="139666"/>
                      <a:pt x="624055" y="139666"/>
                    </a:cubicBezTo>
                    <a:close/>
                    <a:moveTo>
                      <a:pt x="505346" y="108021"/>
                    </a:moveTo>
                    <a:lnTo>
                      <a:pt x="480050" y="111439"/>
                    </a:lnTo>
                    <a:cubicBezTo>
                      <a:pt x="471194" y="112611"/>
                      <a:pt x="465090" y="114825"/>
                      <a:pt x="461737" y="118081"/>
                    </a:cubicBezTo>
                    <a:cubicBezTo>
                      <a:pt x="458384" y="121337"/>
                      <a:pt x="456707" y="125894"/>
                      <a:pt x="456707" y="131755"/>
                    </a:cubicBezTo>
                    <a:cubicBezTo>
                      <a:pt x="456707" y="136898"/>
                      <a:pt x="458530" y="141098"/>
                      <a:pt x="462176" y="144354"/>
                    </a:cubicBezTo>
                    <a:cubicBezTo>
                      <a:pt x="465823" y="147609"/>
                      <a:pt x="470641" y="149237"/>
                      <a:pt x="476631" y="149237"/>
                    </a:cubicBezTo>
                    <a:cubicBezTo>
                      <a:pt x="484966" y="149237"/>
                      <a:pt x="491835" y="146307"/>
                      <a:pt x="497239" y="140447"/>
                    </a:cubicBezTo>
                    <a:cubicBezTo>
                      <a:pt x="502644" y="134587"/>
                      <a:pt x="505346" y="127229"/>
                      <a:pt x="505346" y="118374"/>
                    </a:cubicBezTo>
                    <a:close/>
                    <a:moveTo>
                      <a:pt x="1264076" y="67489"/>
                    </a:moveTo>
                    <a:cubicBezTo>
                      <a:pt x="1253333" y="67489"/>
                      <a:pt x="1244852" y="71167"/>
                      <a:pt x="1238634" y="78525"/>
                    </a:cubicBezTo>
                    <a:cubicBezTo>
                      <a:pt x="1232416" y="85883"/>
                      <a:pt x="1229306" y="95975"/>
                      <a:pt x="1229306" y="108802"/>
                    </a:cubicBezTo>
                    <a:cubicBezTo>
                      <a:pt x="1229306" y="121239"/>
                      <a:pt x="1232448" y="131038"/>
                      <a:pt x="1238731" y="138201"/>
                    </a:cubicBezTo>
                    <a:cubicBezTo>
                      <a:pt x="1245015" y="145363"/>
                      <a:pt x="1253463" y="148944"/>
                      <a:pt x="1264076" y="148944"/>
                    </a:cubicBezTo>
                    <a:cubicBezTo>
                      <a:pt x="1275015" y="148944"/>
                      <a:pt x="1283350" y="145444"/>
                      <a:pt x="1289080" y="138445"/>
                    </a:cubicBezTo>
                    <a:cubicBezTo>
                      <a:pt x="1294809" y="131445"/>
                      <a:pt x="1297674" y="121402"/>
                      <a:pt x="1297674" y="108314"/>
                    </a:cubicBezTo>
                    <a:cubicBezTo>
                      <a:pt x="1297674" y="95161"/>
                      <a:pt x="1294809" y="85069"/>
                      <a:pt x="1289080" y="78037"/>
                    </a:cubicBezTo>
                    <a:cubicBezTo>
                      <a:pt x="1283350" y="71005"/>
                      <a:pt x="1275015" y="67489"/>
                      <a:pt x="1264076" y="67489"/>
                    </a:cubicBezTo>
                    <a:close/>
                    <a:moveTo>
                      <a:pt x="869156" y="67098"/>
                    </a:moveTo>
                    <a:cubicBezTo>
                      <a:pt x="861538" y="67098"/>
                      <a:pt x="854945" y="69930"/>
                      <a:pt x="849378" y="75595"/>
                    </a:cubicBezTo>
                    <a:cubicBezTo>
                      <a:pt x="843811" y="81260"/>
                      <a:pt x="840311" y="88650"/>
                      <a:pt x="838879" y="97766"/>
                    </a:cubicBezTo>
                    <a:lnTo>
                      <a:pt x="895331" y="97766"/>
                    </a:lnTo>
                    <a:cubicBezTo>
                      <a:pt x="895266" y="87999"/>
                      <a:pt x="892955" y="80446"/>
                      <a:pt x="888397" y="75107"/>
                    </a:cubicBezTo>
                    <a:cubicBezTo>
                      <a:pt x="883839" y="69768"/>
                      <a:pt x="877426" y="67098"/>
                      <a:pt x="869156" y="67098"/>
                    </a:cubicBezTo>
                    <a:close/>
                    <a:moveTo>
                      <a:pt x="264402" y="54206"/>
                    </a:moveTo>
                    <a:lnTo>
                      <a:pt x="283545" y="54206"/>
                    </a:lnTo>
                    <a:lnTo>
                      <a:pt x="283545" y="162227"/>
                    </a:lnTo>
                    <a:lnTo>
                      <a:pt x="264402" y="162227"/>
                    </a:lnTo>
                    <a:close/>
                    <a:moveTo>
                      <a:pt x="1395813" y="51666"/>
                    </a:moveTo>
                    <a:cubicBezTo>
                      <a:pt x="1407663" y="51666"/>
                      <a:pt x="1416681" y="55459"/>
                      <a:pt x="1422867" y="63045"/>
                    </a:cubicBezTo>
                    <a:cubicBezTo>
                      <a:pt x="1429052" y="70630"/>
                      <a:pt x="1432145" y="81683"/>
                      <a:pt x="1432145" y="96203"/>
                    </a:cubicBezTo>
                    <a:lnTo>
                      <a:pt x="1432145" y="162227"/>
                    </a:lnTo>
                    <a:lnTo>
                      <a:pt x="1413100" y="162227"/>
                    </a:lnTo>
                    <a:lnTo>
                      <a:pt x="1413100" y="100794"/>
                    </a:lnTo>
                    <a:cubicBezTo>
                      <a:pt x="1413100" y="78590"/>
                      <a:pt x="1404993" y="67489"/>
                      <a:pt x="1388780" y="67489"/>
                    </a:cubicBezTo>
                    <a:cubicBezTo>
                      <a:pt x="1380381" y="67489"/>
                      <a:pt x="1373479" y="70614"/>
                      <a:pt x="1368075" y="76865"/>
                    </a:cubicBezTo>
                    <a:cubicBezTo>
                      <a:pt x="1362670" y="83116"/>
                      <a:pt x="1359968" y="91027"/>
                      <a:pt x="1359968" y="100598"/>
                    </a:cubicBezTo>
                    <a:lnTo>
                      <a:pt x="1359968" y="162227"/>
                    </a:lnTo>
                    <a:lnTo>
                      <a:pt x="1340825" y="162227"/>
                    </a:lnTo>
                    <a:lnTo>
                      <a:pt x="1340825" y="54206"/>
                    </a:lnTo>
                    <a:lnTo>
                      <a:pt x="1359968" y="54206"/>
                    </a:lnTo>
                    <a:lnTo>
                      <a:pt x="1359968" y="72079"/>
                    </a:lnTo>
                    <a:lnTo>
                      <a:pt x="1360359" y="72079"/>
                    </a:lnTo>
                    <a:cubicBezTo>
                      <a:pt x="1368498" y="58471"/>
                      <a:pt x="1380316" y="51666"/>
                      <a:pt x="1395813" y="51666"/>
                    </a:cubicBezTo>
                    <a:close/>
                    <a:moveTo>
                      <a:pt x="1265248" y="51666"/>
                    </a:moveTo>
                    <a:cubicBezTo>
                      <a:pt x="1281461" y="51666"/>
                      <a:pt x="1294175" y="56631"/>
                      <a:pt x="1303388" y="66561"/>
                    </a:cubicBezTo>
                    <a:cubicBezTo>
                      <a:pt x="1312601" y="76490"/>
                      <a:pt x="1317208" y="90213"/>
                      <a:pt x="1317208" y="107728"/>
                    </a:cubicBezTo>
                    <a:cubicBezTo>
                      <a:pt x="1317208" y="124787"/>
                      <a:pt x="1312292" y="138559"/>
                      <a:pt x="1302460" y="149042"/>
                    </a:cubicBezTo>
                    <a:cubicBezTo>
                      <a:pt x="1292628" y="159525"/>
                      <a:pt x="1279443" y="164766"/>
                      <a:pt x="1262904" y="164766"/>
                    </a:cubicBezTo>
                    <a:cubicBezTo>
                      <a:pt x="1246757" y="164766"/>
                      <a:pt x="1233864" y="159688"/>
                      <a:pt x="1224228" y="149530"/>
                    </a:cubicBezTo>
                    <a:cubicBezTo>
                      <a:pt x="1214591" y="139373"/>
                      <a:pt x="1209773" y="125992"/>
                      <a:pt x="1209773" y="109388"/>
                    </a:cubicBezTo>
                    <a:cubicBezTo>
                      <a:pt x="1209773" y="91548"/>
                      <a:pt x="1214754" y="77467"/>
                      <a:pt x="1224716" y="67147"/>
                    </a:cubicBezTo>
                    <a:cubicBezTo>
                      <a:pt x="1234678" y="56826"/>
                      <a:pt x="1248189" y="51666"/>
                      <a:pt x="1265248" y="51666"/>
                    </a:cubicBezTo>
                    <a:close/>
                    <a:moveTo>
                      <a:pt x="869449" y="51666"/>
                    </a:moveTo>
                    <a:cubicBezTo>
                      <a:pt x="883579" y="51666"/>
                      <a:pt x="894615" y="56208"/>
                      <a:pt x="902559" y="65291"/>
                    </a:cubicBezTo>
                    <a:cubicBezTo>
                      <a:pt x="910503" y="74374"/>
                      <a:pt x="914474" y="87087"/>
                      <a:pt x="914474" y="103431"/>
                    </a:cubicBezTo>
                    <a:lnTo>
                      <a:pt x="914474" y="113100"/>
                    </a:lnTo>
                    <a:lnTo>
                      <a:pt x="838879" y="113100"/>
                    </a:lnTo>
                    <a:cubicBezTo>
                      <a:pt x="839205" y="124625"/>
                      <a:pt x="842363" y="133529"/>
                      <a:pt x="848353" y="139812"/>
                    </a:cubicBezTo>
                    <a:cubicBezTo>
                      <a:pt x="854343" y="146095"/>
                      <a:pt x="862710" y="149237"/>
                      <a:pt x="873454" y="149237"/>
                    </a:cubicBezTo>
                    <a:cubicBezTo>
                      <a:pt x="885565" y="149237"/>
                      <a:pt x="896666" y="145363"/>
                      <a:pt x="906759" y="137615"/>
                    </a:cubicBezTo>
                    <a:lnTo>
                      <a:pt x="906759" y="154707"/>
                    </a:lnTo>
                    <a:cubicBezTo>
                      <a:pt x="897252" y="161413"/>
                      <a:pt x="884653" y="164766"/>
                      <a:pt x="868961" y="164766"/>
                    </a:cubicBezTo>
                    <a:cubicBezTo>
                      <a:pt x="853334" y="164766"/>
                      <a:pt x="841142" y="159818"/>
                      <a:pt x="832384" y="149921"/>
                    </a:cubicBezTo>
                    <a:cubicBezTo>
                      <a:pt x="823626" y="140024"/>
                      <a:pt x="819248" y="126285"/>
                      <a:pt x="819248" y="108705"/>
                    </a:cubicBezTo>
                    <a:cubicBezTo>
                      <a:pt x="819248" y="92166"/>
                      <a:pt x="824050" y="78525"/>
                      <a:pt x="833654" y="67782"/>
                    </a:cubicBezTo>
                    <a:cubicBezTo>
                      <a:pt x="843258" y="57038"/>
                      <a:pt x="855190" y="51666"/>
                      <a:pt x="869449" y="51666"/>
                    </a:cubicBezTo>
                    <a:close/>
                    <a:moveTo>
                      <a:pt x="485226" y="51666"/>
                    </a:moveTo>
                    <a:cubicBezTo>
                      <a:pt x="511271" y="51666"/>
                      <a:pt x="524294" y="65340"/>
                      <a:pt x="524294" y="92687"/>
                    </a:cubicBezTo>
                    <a:lnTo>
                      <a:pt x="524294" y="162227"/>
                    </a:lnTo>
                    <a:lnTo>
                      <a:pt x="505346" y="162227"/>
                    </a:lnTo>
                    <a:lnTo>
                      <a:pt x="505346" y="145526"/>
                    </a:lnTo>
                    <a:lnTo>
                      <a:pt x="504858" y="145526"/>
                    </a:lnTo>
                    <a:cubicBezTo>
                      <a:pt x="497370" y="158353"/>
                      <a:pt x="486333" y="164766"/>
                      <a:pt x="471748" y="164766"/>
                    </a:cubicBezTo>
                    <a:cubicBezTo>
                      <a:pt x="461265" y="164766"/>
                      <a:pt x="452930" y="161934"/>
                      <a:pt x="446745" y="156269"/>
                    </a:cubicBezTo>
                    <a:cubicBezTo>
                      <a:pt x="440559" y="150605"/>
                      <a:pt x="437466" y="142954"/>
                      <a:pt x="437466" y="133317"/>
                    </a:cubicBezTo>
                    <a:cubicBezTo>
                      <a:pt x="437466" y="113132"/>
                      <a:pt x="449414" y="101380"/>
                      <a:pt x="473311" y="98059"/>
                    </a:cubicBezTo>
                    <a:lnTo>
                      <a:pt x="505346" y="93566"/>
                    </a:lnTo>
                    <a:cubicBezTo>
                      <a:pt x="505346" y="75921"/>
                      <a:pt x="498053" y="67098"/>
                      <a:pt x="483468" y="67098"/>
                    </a:cubicBezTo>
                    <a:cubicBezTo>
                      <a:pt x="470511" y="67098"/>
                      <a:pt x="458693" y="71460"/>
                      <a:pt x="448014" y="80186"/>
                    </a:cubicBezTo>
                    <a:lnTo>
                      <a:pt x="448014" y="61726"/>
                    </a:lnTo>
                    <a:cubicBezTo>
                      <a:pt x="458758" y="55020"/>
                      <a:pt x="471162" y="51666"/>
                      <a:pt x="485226" y="51666"/>
                    </a:cubicBezTo>
                    <a:close/>
                    <a:moveTo>
                      <a:pt x="376637" y="51666"/>
                    </a:moveTo>
                    <a:cubicBezTo>
                      <a:pt x="388488" y="51666"/>
                      <a:pt x="397506" y="55459"/>
                      <a:pt x="403692" y="63045"/>
                    </a:cubicBezTo>
                    <a:cubicBezTo>
                      <a:pt x="409877" y="70630"/>
                      <a:pt x="412970" y="81683"/>
                      <a:pt x="412970" y="96203"/>
                    </a:cubicBezTo>
                    <a:lnTo>
                      <a:pt x="412970" y="162227"/>
                    </a:lnTo>
                    <a:lnTo>
                      <a:pt x="393925" y="162227"/>
                    </a:lnTo>
                    <a:lnTo>
                      <a:pt x="393925" y="100794"/>
                    </a:lnTo>
                    <a:cubicBezTo>
                      <a:pt x="393925" y="78590"/>
                      <a:pt x="385818" y="67489"/>
                      <a:pt x="369605" y="67489"/>
                    </a:cubicBezTo>
                    <a:cubicBezTo>
                      <a:pt x="361206" y="67489"/>
                      <a:pt x="354304" y="70614"/>
                      <a:pt x="348900" y="76865"/>
                    </a:cubicBezTo>
                    <a:cubicBezTo>
                      <a:pt x="343495" y="83116"/>
                      <a:pt x="340793" y="91027"/>
                      <a:pt x="340793" y="100598"/>
                    </a:cubicBezTo>
                    <a:lnTo>
                      <a:pt x="340793" y="162227"/>
                    </a:lnTo>
                    <a:lnTo>
                      <a:pt x="321650" y="162227"/>
                    </a:lnTo>
                    <a:lnTo>
                      <a:pt x="321650" y="54206"/>
                    </a:lnTo>
                    <a:lnTo>
                      <a:pt x="340793" y="54206"/>
                    </a:lnTo>
                    <a:lnTo>
                      <a:pt x="340793" y="72079"/>
                    </a:lnTo>
                    <a:lnTo>
                      <a:pt x="341184" y="72079"/>
                    </a:lnTo>
                    <a:cubicBezTo>
                      <a:pt x="349323" y="58471"/>
                      <a:pt x="361141" y="51666"/>
                      <a:pt x="376637" y="51666"/>
                    </a:cubicBezTo>
                    <a:close/>
                    <a:moveTo>
                      <a:pt x="1990665" y="24319"/>
                    </a:moveTo>
                    <a:cubicBezTo>
                      <a:pt x="1982526" y="24319"/>
                      <a:pt x="1975786" y="27412"/>
                      <a:pt x="1970447" y="33598"/>
                    </a:cubicBezTo>
                    <a:cubicBezTo>
                      <a:pt x="1965108" y="39783"/>
                      <a:pt x="1962438" y="47532"/>
                      <a:pt x="1962438" y="56843"/>
                    </a:cubicBezTo>
                    <a:cubicBezTo>
                      <a:pt x="1962438" y="67000"/>
                      <a:pt x="1965043" y="75058"/>
                      <a:pt x="1970252" y="81016"/>
                    </a:cubicBezTo>
                    <a:cubicBezTo>
                      <a:pt x="1975461" y="86973"/>
                      <a:pt x="1982656" y="89952"/>
                      <a:pt x="1991837" y="89952"/>
                    </a:cubicBezTo>
                    <a:cubicBezTo>
                      <a:pt x="1999780" y="89952"/>
                      <a:pt x="2006454" y="87234"/>
                      <a:pt x="2011859" y="81797"/>
                    </a:cubicBezTo>
                    <a:cubicBezTo>
                      <a:pt x="2017263" y="76360"/>
                      <a:pt x="2019965" y="69768"/>
                      <a:pt x="2019965" y="62019"/>
                    </a:cubicBezTo>
                    <a:cubicBezTo>
                      <a:pt x="2019965" y="51145"/>
                      <a:pt x="2017279" y="42144"/>
                      <a:pt x="2011907" y="35014"/>
                    </a:cubicBezTo>
                    <a:cubicBezTo>
                      <a:pt x="2006536" y="27884"/>
                      <a:pt x="1999455" y="24319"/>
                      <a:pt x="1990665" y="24319"/>
                    </a:cubicBezTo>
                    <a:close/>
                    <a:moveTo>
                      <a:pt x="1764311" y="24319"/>
                    </a:moveTo>
                    <a:cubicBezTo>
                      <a:pt x="1743540" y="24319"/>
                      <a:pt x="1733155" y="45774"/>
                      <a:pt x="1733155" y="88683"/>
                    </a:cubicBezTo>
                    <a:cubicBezTo>
                      <a:pt x="1733155" y="128857"/>
                      <a:pt x="1743345" y="148944"/>
                      <a:pt x="1763725" y="148944"/>
                    </a:cubicBezTo>
                    <a:cubicBezTo>
                      <a:pt x="1783780" y="148944"/>
                      <a:pt x="1793807" y="128531"/>
                      <a:pt x="1793807" y="87706"/>
                    </a:cubicBezTo>
                    <a:cubicBezTo>
                      <a:pt x="1793807" y="45448"/>
                      <a:pt x="1783975" y="24319"/>
                      <a:pt x="1764311" y="24319"/>
                    </a:cubicBezTo>
                    <a:close/>
                    <a:moveTo>
                      <a:pt x="965778" y="22170"/>
                    </a:moveTo>
                    <a:lnTo>
                      <a:pt x="965778" y="54206"/>
                    </a:lnTo>
                    <a:lnTo>
                      <a:pt x="992637" y="54206"/>
                    </a:lnTo>
                    <a:lnTo>
                      <a:pt x="992637" y="70028"/>
                    </a:lnTo>
                    <a:lnTo>
                      <a:pt x="965778" y="70028"/>
                    </a:lnTo>
                    <a:lnTo>
                      <a:pt x="965778" y="129020"/>
                    </a:lnTo>
                    <a:cubicBezTo>
                      <a:pt x="965778" y="136117"/>
                      <a:pt x="966983" y="141196"/>
                      <a:pt x="969392" y="144256"/>
                    </a:cubicBezTo>
                    <a:cubicBezTo>
                      <a:pt x="971801" y="147316"/>
                      <a:pt x="975806" y="148846"/>
                      <a:pt x="981405" y="148846"/>
                    </a:cubicBezTo>
                    <a:cubicBezTo>
                      <a:pt x="985703" y="148846"/>
                      <a:pt x="989447" y="147642"/>
                      <a:pt x="992637" y="145233"/>
                    </a:cubicBezTo>
                    <a:lnTo>
                      <a:pt x="992637" y="161153"/>
                    </a:lnTo>
                    <a:cubicBezTo>
                      <a:pt x="988470" y="163432"/>
                      <a:pt x="982838" y="164571"/>
                      <a:pt x="975740" y="164571"/>
                    </a:cubicBezTo>
                    <a:cubicBezTo>
                      <a:pt x="956402" y="164571"/>
                      <a:pt x="946733" y="153860"/>
                      <a:pt x="946733" y="132438"/>
                    </a:cubicBezTo>
                    <a:lnTo>
                      <a:pt x="946733" y="70028"/>
                    </a:lnTo>
                    <a:lnTo>
                      <a:pt x="928176" y="70028"/>
                    </a:lnTo>
                    <a:lnTo>
                      <a:pt x="928176" y="54206"/>
                    </a:lnTo>
                    <a:lnTo>
                      <a:pt x="946733" y="54206"/>
                    </a:lnTo>
                    <a:lnTo>
                      <a:pt x="946733" y="28226"/>
                    </a:lnTo>
                    <a:close/>
                    <a:moveTo>
                      <a:pt x="666992" y="10939"/>
                    </a:moveTo>
                    <a:lnTo>
                      <a:pt x="691507" y="10939"/>
                    </a:lnTo>
                    <a:lnTo>
                      <a:pt x="765539" y="126578"/>
                    </a:lnTo>
                    <a:cubicBezTo>
                      <a:pt x="769055" y="132048"/>
                      <a:pt x="771139" y="135531"/>
                      <a:pt x="771790" y="137029"/>
                    </a:cubicBezTo>
                    <a:lnTo>
                      <a:pt x="772181" y="137029"/>
                    </a:lnTo>
                    <a:cubicBezTo>
                      <a:pt x="771530" y="132731"/>
                      <a:pt x="771204" y="125373"/>
                      <a:pt x="771204" y="114956"/>
                    </a:cubicBezTo>
                    <a:lnTo>
                      <a:pt x="771204" y="10939"/>
                    </a:lnTo>
                    <a:lnTo>
                      <a:pt x="790542" y="10939"/>
                    </a:lnTo>
                    <a:lnTo>
                      <a:pt x="790542" y="162227"/>
                    </a:lnTo>
                    <a:lnTo>
                      <a:pt x="767395" y="162227"/>
                    </a:lnTo>
                    <a:lnTo>
                      <a:pt x="691311" y="44537"/>
                    </a:lnTo>
                    <a:cubicBezTo>
                      <a:pt x="689163" y="41216"/>
                      <a:pt x="687437" y="37928"/>
                      <a:pt x="686135" y="34672"/>
                    </a:cubicBezTo>
                    <a:lnTo>
                      <a:pt x="685549" y="34672"/>
                    </a:lnTo>
                    <a:cubicBezTo>
                      <a:pt x="686070" y="38058"/>
                      <a:pt x="686330" y="45123"/>
                      <a:pt x="686330" y="55866"/>
                    </a:cubicBezTo>
                    <a:lnTo>
                      <a:pt x="686330" y="162227"/>
                    </a:lnTo>
                    <a:lnTo>
                      <a:pt x="666992" y="162227"/>
                    </a:lnTo>
                    <a:close/>
                    <a:moveTo>
                      <a:pt x="1992227" y="8399"/>
                    </a:moveTo>
                    <a:cubicBezTo>
                      <a:pt x="2007268" y="8399"/>
                      <a:pt x="2019021" y="14308"/>
                      <a:pt x="2027486" y="26126"/>
                    </a:cubicBezTo>
                    <a:cubicBezTo>
                      <a:pt x="2035950" y="37944"/>
                      <a:pt x="2040182" y="55150"/>
                      <a:pt x="2040182" y="77744"/>
                    </a:cubicBezTo>
                    <a:cubicBezTo>
                      <a:pt x="2040182" y="105677"/>
                      <a:pt x="2034713" y="127164"/>
                      <a:pt x="2023774" y="142205"/>
                    </a:cubicBezTo>
                    <a:cubicBezTo>
                      <a:pt x="2012835" y="157246"/>
                      <a:pt x="1997697" y="164766"/>
                      <a:pt x="1978358" y="164766"/>
                    </a:cubicBezTo>
                    <a:cubicBezTo>
                      <a:pt x="1967745" y="164766"/>
                      <a:pt x="1958760" y="163041"/>
                      <a:pt x="1951402" y="159590"/>
                    </a:cubicBezTo>
                    <a:lnTo>
                      <a:pt x="1951402" y="141717"/>
                    </a:lnTo>
                    <a:cubicBezTo>
                      <a:pt x="1959736" y="146535"/>
                      <a:pt x="1968722" y="148944"/>
                      <a:pt x="1978358" y="148944"/>
                    </a:cubicBezTo>
                    <a:cubicBezTo>
                      <a:pt x="1991902" y="148944"/>
                      <a:pt x="2002401" y="143605"/>
                      <a:pt x="2009856" y="132927"/>
                    </a:cubicBezTo>
                    <a:cubicBezTo>
                      <a:pt x="2017312" y="122248"/>
                      <a:pt x="2021039" y="107077"/>
                      <a:pt x="2021039" y="87413"/>
                    </a:cubicBezTo>
                    <a:cubicBezTo>
                      <a:pt x="2020909" y="87543"/>
                      <a:pt x="2020779" y="87543"/>
                      <a:pt x="2020649" y="87413"/>
                    </a:cubicBezTo>
                    <a:cubicBezTo>
                      <a:pt x="2014007" y="100045"/>
                      <a:pt x="2002841" y="106361"/>
                      <a:pt x="1987149" y="106361"/>
                    </a:cubicBezTo>
                    <a:cubicBezTo>
                      <a:pt x="1974452" y="106361"/>
                      <a:pt x="1963936" y="101998"/>
                      <a:pt x="1955602" y="93273"/>
                    </a:cubicBezTo>
                    <a:cubicBezTo>
                      <a:pt x="1947267" y="84548"/>
                      <a:pt x="1943100" y="73219"/>
                      <a:pt x="1943100" y="59284"/>
                    </a:cubicBezTo>
                    <a:cubicBezTo>
                      <a:pt x="1943100" y="44439"/>
                      <a:pt x="1947658" y="32247"/>
                      <a:pt x="1956774" y="22708"/>
                    </a:cubicBezTo>
                    <a:cubicBezTo>
                      <a:pt x="1965889" y="13169"/>
                      <a:pt x="1977707" y="8399"/>
                      <a:pt x="1992227" y="8399"/>
                    </a:cubicBezTo>
                    <a:close/>
                    <a:moveTo>
                      <a:pt x="1765385" y="8399"/>
                    </a:moveTo>
                    <a:cubicBezTo>
                      <a:pt x="1797421" y="8399"/>
                      <a:pt x="1813438" y="34249"/>
                      <a:pt x="1813438" y="85948"/>
                    </a:cubicBezTo>
                    <a:cubicBezTo>
                      <a:pt x="1813438" y="111472"/>
                      <a:pt x="1808929" y="130989"/>
                      <a:pt x="1799911" y="144500"/>
                    </a:cubicBezTo>
                    <a:cubicBezTo>
                      <a:pt x="1790893" y="158011"/>
                      <a:pt x="1778245" y="164766"/>
                      <a:pt x="1761967" y="164766"/>
                    </a:cubicBezTo>
                    <a:cubicBezTo>
                      <a:pt x="1746600" y="164766"/>
                      <a:pt x="1734701" y="158353"/>
                      <a:pt x="1726269" y="145526"/>
                    </a:cubicBezTo>
                    <a:cubicBezTo>
                      <a:pt x="1717837" y="132699"/>
                      <a:pt x="1713621" y="114044"/>
                      <a:pt x="1713621" y="89562"/>
                    </a:cubicBezTo>
                    <a:cubicBezTo>
                      <a:pt x="1713621" y="62866"/>
                      <a:pt x="1718049" y="42665"/>
                      <a:pt x="1726904" y="28958"/>
                    </a:cubicBezTo>
                    <a:cubicBezTo>
                      <a:pt x="1735759" y="15252"/>
                      <a:pt x="1748586" y="8399"/>
                      <a:pt x="1765385" y="8399"/>
                    </a:cubicBezTo>
                    <a:close/>
                    <a:moveTo>
                      <a:pt x="1647179" y="8399"/>
                    </a:moveTo>
                    <a:cubicBezTo>
                      <a:pt x="1660852" y="8399"/>
                      <a:pt x="1671856" y="12062"/>
                      <a:pt x="1680191" y="19387"/>
                    </a:cubicBezTo>
                    <a:cubicBezTo>
                      <a:pt x="1688525" y="26712"/>
                      <a:pt x="1692692" y="36625"/>
                      <a:pt x="1692692" y="49127"/>
                    </a:cubicBezTo>
                    <a:cubicBezTo>
                      <a:pt x="1692692" y="60261"/>
                      <a:pt x="1690136" y="69898"/>
                      <a:pt x="1685025" y="78037"/>
                    </a:cubicBezTo>
                    <a:cubicBezTo>
                      <a:pt x="1679914" y="86176"/>
                      <a:pt x="1671173" y="94510"/>
                      <a:pt x="1658801" y="103040"/>
                    </a:cubicBezTo>
                    <a:cubicBezTo>
                      <a:pt x="1646169" y="111765"/>
                      <a:pt x="1637721" y="118016"/>
                      <a:pt x="1633456" y="121792"/>
                    </a:cubicBezTo>
                    <a:cubicBezTo>
                      <a:pt x="1629191" y="125569"/>
                      <a:pt x="1626212" y="129183"/>
                      <a:pt x="1624520" y="132634"/>
                    </a:cubicBezTo>
                    <a:cubicBezTo>
                      <a:pt x="1622827" y="136084"/>
                      <a:pt x="1621980" y="140284"/>
                      <a:pt x="1621980" y="145233"/>
                    </a:cubicBezTo>
                    <a:lnTo>
                      <a:pt x="1697185" y="145233"/>
                    </a:lnTo>
                    <a:lnTo>
                      <a:pt x="1697185" y="162227"/>
                    </a:lnTo>
                    <a:lnTo>
                      <a:pt x="1602056" y="162227"/>
                    </a:lnTo>
                    <a:lnTo>
                      <a:pt x="1602056" y="154707"/>
                    </a:lnTo>
                    <a:cubicBezTo>
                      <a:pt x="1602056" y="145982"/>
                      <a:pt x="1603244" y="138575"/>
                      <a:pt x="1605621" y="132487"/>
                    </a:cubicBezTo>
                    <a:cubicBezTo>
                      <a:pt x="1607997" y="126399"/>
                      <a:pt x="1611920" y="120474"/>
                      <a:pt x="1617390" y="114711"/>
                    </a:cubicBezTo>
                    <a:cubicBezTo>
                      <a:pt x="1622859" y="108949"/>
                      <a:pt x="1631389" y="102031"/>
                      <a:pt x="1642979" y="93957"/>
                    </a:cubicBezTo>
                    <a:cubicBezTo>
                      <a:pt x="1654829" y="85622"/>
                      <a:pt x="1662920" y="78314"/>
                      <a:pt x="1667249" y="72030"/>
                    </a:cubicBezTo>
                    <a:cubicBezTo>
                      <a:pt x="1671579" y="65747"/>
                      <a:pt x="1673744" y="58601"/>
                      <a:pt x="1673744" y="50592"/>
                    </a:cubicBezTo>
                    <a:cubicBezTo>
                      <a:pt x="1673744" y="42453"/>
                      <a:pt x="1671173" y="36056"/>
                      <a:pt x="1666029" y="31400"/>
                    </a:cubicBezTo>
                    <a:cubicBezTo>
                      <a:pt x="1660885" y="26745"/>
                      <a:pt x="1653885" y="24417"/>
                      <a:pt x="1645030" y="24417"/>
                    </a:cubicBezTo>
                    <a:cubicBezTo>
                      <a:pt x="1638779" y="24417"/>
                      <a:pt x="1632463" y="26012"/>
                      <a:pt x="1626082" y="29203"/>
                    </a:cubicBezTo>
                    <a:cubicBezTo>
                      <a:pt x="1619701" y="32393"/>
                      <a:pt x="1613743" y="36951"/>
                      <a:pt x="1608209" y="42876"/>
                    </a:cubicBezTo>
                    <a:lnTo>
                      <a:pt x="1608209" y="24319"/>
                    </a:lnTo>
                    <a:cubicBezTo>
                      <a:pt x="1613157" y="19175"/>
                      <a:pt x="1618773" y="15236"/>
                      <a:pt x="1625057" y="12501"/>
                    </a:cubicBezTo>
                    <a:cubicBezTo>
                      <a:pt x="1631340" y="9767"/>
                      <a:pt x="1638714" y="8399"/>
                      <a:pt x="1647179" y="8399"/>
                    </a:cubicBezTo>
                    <a:close/>
                    <a:moveTo>
                      <a:pt x="1153776" y="8399"/>
                    </a:moveTo>
                    <a:cubicBezTo>
                      <a:pt x="1168231" y="8399"/>
                      <a:pt x="1180179" y="10450"/>
                      <a:pt x="1189621" y="14552"/>
                    </a:cubicBezTo>
                    <a:lnTo>
                      <a:pt x="1189621" y="34965"/>
                    </a:lnTo>
                    <a:cubicBezTo>
                      <a:pt x="1178812" y="28975"/>
                      <a:pt x="1166929" y="25980"/>
                      <a:pt x="1153972" y="25980"/>
                    </a:cubicBezTo>
                    <a:cubicBezTo>
                      <a:pt x="1137107" y="25980"/>
                      <a:pt x="1123369" y="31595"/>
                      <a:pt x="1112755" y="42827"/>
                    </a:cubicBezTo>
                    <a:cubicBezTo>
                      <a:pt x="1102142" y="54059"/>
                      <a:pt x="1096835" y="69214"/>
                      <a:pt x="1096835" y="88292"/>
                    </a:cubicBezTo>
                    <a:cubicBezTo>
                      <a:pt x="1096835" y="106393"/>
                      <a:pt x="1101784" y="120767"/>
                      <a:pt x="1111681" y="131413"/>
                    </a:cubicBezTo>
                    <a:cubicBezTo>
                      <a:pt x="1121578" y="142059"/>
                      <a:pt x="1134535" y="147381"/>
                      <a:pt x="1150553" y="147381"/>
                    </a:cubicBezTo>
                    <a:cubicBezTo>
                      <a:pt x="1165529" y="147381"/>
                      <a:pt x="1178551" y="143996"/>
                      <a:pt x="1189621" y="137224"/>
                    </a:cubicBezTo>
                    <a:lnTo>
                      <a:pt x="1189621" y="155976"/>
                    </a:lnTo>
                    <a:cubicBezTo>
                      <a:pt x="1178486" y="161836"/>
                      <a:pt x="1164520" y="164766"/>
                      <a:pt x="1147721" y="164766"/>
                    </a:cubicBezTo>
                    <a:cubicBezTo>
                      <a:pt x="1126038" y="164766"/>
                      <a:pt x="1108718" y="157881"/>
                      <a:pt x="1095761" y="144110"/>
                    </a:cubicBezTo>
                    <a:cubicBezTo>
                      <a:pt x="1082804" y="130338"/>
                      <a:pt x="1076325" y="112123"/>
                      <a:pt x="1076325" y="89464"/>
                    </a:cubicBezTo>
                    <a:cubicBezTo>
                      <a:pt x="1076325" y="65112"/>
                      <a:pt x="1083618" y="45513"/>
                      <a:pt x="1098203" y="30668"/>
                    </a:cubicBezTo>
                    <a:cubicBezTo>
                      <a:pt x="1112788" y="15822"/>
                      <a:pt x="1131312" y="8399"/>
                      <a:pt x="1153776" y="8399"/>
                    </a:cubicBezTo>
                    <a:close/>
                    <a:moveTo>
                      <a:pt x="77451" y="8399"/>
                    </a:moveTo>
                    <a:cubicBezTo>
                      <a:pt x="91906" y="8399"/>
                      <a:pt x="103854" y="10450"/>
                      <a:pt x="113295" y="14552"/>
                    </a:cubicBezTo>
                    <a:lnTo>
                      <a:pt x="113295" y="34965"/>
                    </a:lnTo>
                    <a:cubicBezTo>
                      <a:pt x="102487" y="28975"/>
                      <a:pt x="90604" y="25980"/>
                      <a:pt x="77646" y="25980"/>
                    </a:cubicBezTo>
                    <a:cubicBezTo>
                      <a:pt x="60782" y="25980"/>
                      <a:pt x="47044" y="31595"/>
                      <a:pt x="36430" y="42827"/>
                    </a:cubicBezTo>
                    <a:cubicBezTo>
                      <a:pt x="25817" y="54059"/>
                      <a:pt x="20510" y="69214"/>
                      <a:pt x="20510" y="88292"/>
                    </a:cubicBezTo>
                    <a:cubicBezTo>
                      <a:pt x="20510" y="106393"/>
                      <a:pt x="25459" y="120767"/>
                      <a:pt x="35356" y="131413"/>
                    </a:cubicBezTo>
                    <a:cubicBezTo>
                      <a:pt x="45253" y="142059"/>
                      <a:pt x="58210" y="147381"/>
                      <a:pt x="74228" y="147381"/>
                    </a:cubicBezTo>
                    <a:cubicBezTo>
                      <a:pt x="89204" y="147381"/>
                      <a:pt x="102226" y="143996"/>
                      <a:pt x="113295" y="137224"/>
                    </a:cubicBezTo>
                    <a:lnTo>
                      <a:pt x="113295" y="155976"/>
                    </a:lnTo>
                    <a:cubicBezTo>
                      <a:pt x="102161" y="161836"/>
                      <a:pt x="88195" y="164766"/>
                      <a:pt x="71396" y="164766"/>
                    </a:cubicBezTo>
                    <a:cubicBezTo>
                      <a:pt x="49713" y="164766"/>
                      <a:pt x="32393" y="157881"/>
                      <a:pt x="19436" y="144110"/>
                    </a:cubicBezTo>
                    <a:cubicBezTo>
                      <a:pt x="6479" y="130338"/>
                      <a:pt x="0" y="112123"/>
                      <a:pt x="0" y="89464"/>
                    </a:cubicBezTo>
                    <a:cubicBezTo>
                      <a:pt x="0" y="65112"/>
                      <a:pt x="7293" y="45513"/>
                      <a:pt x="21878" y="30668"/>
                    </a:cubicBezTo>
                    <a:cubicBezTo>
                      <a:pt x="36463" y="15822"/>
                      <a:pt x="54987" y="8399"/>
                      <a:pt x="77451" y="8399"/>
                    </a:cubicBezTo>
                    <a:close/>
                    <a:moveTo>
                      <a:pt x="1886424" y="7618"/>
                    </a:moveTo>
                    <a:lnTo>
                      <a:pt x="1893652" y="7618"/>
                    </a:lnTo>
                    <a:lnTo>
                      <a:pt x="1893652" y="162227"/>
                    </a:lnTo>
                    <a:lnTo>
                      <a:pt x="1874704" y="162227"/>
                    </a:lnTo>
                    <a:lnTo>
                      <a:pt x="1874704" y="32816"/>
                    </a:lnTo>
                    <a:cubicBezTo>
                      <a:pt x="1871709" y="35811"/>
                      <a:pt x="1866647" y="39165"/>
                      <a:pt x="1859517" y="42876"/>
                    </a:cubicBezTo>
                    <a:cubicBezTo>
                      <a:pt x="1852387" y="46588"/>
                      <a:pt x="1845794" y="49192"/>
                      <a:pt x="1839739" y="50690"/>
                    </a:cubicBezTo>
                    <a:lnTo>
                      <a:pt x="1839739" y="31937"/>
                    </a:lnTo>
                    <a:cubicBezTo>
                      <a:pt x="1847748" y="29723"/>
                      <a:pt x="1856310" y="26191"/>
                      <a:pt x="1865426" y="21340"/>
                    </a:cubicBezTo>
                    <a:cubicBezTo>
                      <a:pt x="1874541" y="16489"/>
                      <a:pt x="1881541" y="11915"/>
                      <a:pt x="1886424" y="7618"/>
                    </a:cubicBezTo>
                    <a:close/>
                    <a:moveTo>
                      <a:pt x="274169" y="4102"/>
                    </a:moveTo>
                    <a:cubicBezTo>
                      <a:pt x="277620" y="4102"/>
                      <a:pt x="280534" y="5241"/>
                      <a:pt x="282911" y="7520"/>
                    </a:cubicBezTo>
                    <a:cubicBezTo>
                      <a:pt x="285287" y="9799"/>
                      <a:pt x="286475" y="12664"/>
                      <a:pt x="286475" y="16115"/>
                    </a:cubicBezTo>
                    <a:cubicBezTo>
                      <a:pt x="286475" y="19501"/>
                      <a:pt x="285287" y="22317"/>
                      <a:pt x="282911" y="24563"/>
                    </a:cubicBezTo>
                    <a:cubicBezTo>
                      <a:pt x="280534" y="26810"/>
                      <a:pt x="277620" y="27933"/>
                      <a:pt x="274169" y="27933"/>
                    </a:cubicBezTo>
                    <a:cubicBezTo>
                      <a:pt x="270718" y="27933"/>
                      <a:pt x="267853" y="26810"/>
                      <a:pt x="265574" y="24563"/>
                    </a:cubicBezTo>
                    <a:cubicBezTo>
                      <a:pt x="263296" y="22317"/>
                      <a:pt x="262156" y="19501"/>
                      <a:pt x="262156" y="16115"/>
                    </a:cubicBezTo>
                    <a:cubicBezTo>
                      <a:pt x="262156" y="12729"/>
                      <a:pt x="263312" y="9881"/>
                      <a:pt x="265623" y="7569"/>
                    </a:cubicBezTo>
                    <a:cubicBezTo>
                      <a:pt x="267935" y="5258"/>
                      <a:pt x="270783" y="4102"/>
                      <a:pt x="274169" y="4102"/>
                    </a:cubicBezTo>
                    <a:close/>
                    <a:moveTo>
                      <a:pt x="140675" y="2344"/>
                    </a:moveTo>
                    <a:lnTo>
                      <a:pt x="159818" y="2344"/>
                    </a:lnTo>
                    <a:lnTo>
                      <a:pt x="159818" y="71981"/>
                    </a:lnTo>
                    <a:lnTo>
                      <a:pt x="160209" y="71981"/>
                    </a:lnTo>
                    <a:cubicBezTo>
                      <a:pt x="168478" y="58438"/>
                      <a:pt x="180231" y="51666"/>
                      <a:pt x="195467" y="51666"/>
                    </a:cubicBezTo>
                    <a:cubicBezTo>
                      <a:pt x="219754" y="51666"/>
                      <a:pt x="231897" y="66349"/>
                      <a:pt x="231897" y="95715"/>
                    </a:cubicBezTo>
                    <a:lnTo>
                      <a:pt x="231897" y="162227"/>
                    </a:lnTo>
                    <a:lnTo>
                      <a:pt x="212852" y="162227"/>
                    </a:lnTo>
                    <a:lnTo>
                      <a:pt x="212852" y="100110"/>
                    </a:lnTo>
                    <a:cubicBezTo>
                      <a:pt x="212852" y="78362"/>
                      <a:pt x="204778" y="67489"/>
                      <a:pt x="188630" y="67489"/>
                    </a:cubicBezTo>
                    <a:cubicBezTo>
                      <a:pt x="180361" y="67489"/>
                      <a:pt x="173492" y="70663"/>
                      <a:pt x="168022" y="77011"/>
                    </a:cubicBezTo>
                    <a:cubicBezTo>
                      <a:pt x="162553" y="83360"/>
                      <a:pt x="159818" y="91352"/>
                      <a:pt x="159818" y="100989"/>
                    </a:cubicBezTo>
                    <a:lnTo>
                      <a:pt x="159818" y="162227"/>
                    </a:lnTo>
                    <a:lnTo>
                      <a:pt x="140675" y="162227"/>
                    </a:lnTo>
                    <a:close/>
                    <a:moveTo>
                      <a:pt x="1506941" y="0"/>
                    </a:moveTo>
                    <a:cubicBezTo>
                      <a:pt x="1512410" y="0"/>
                      <a:pt x="1516773" y="618"/>
                      <a:pt x="1520028" y="1855"/>
                    </a:cubicBezTo>
                    <a:lnTo>
                      <a:pt x="1520028" y="18654"/>
                    </a:lnTo>
                    <a:cubicBezTo>
                      <a:pt x="1516447" y="16766"/>
                      <a:pt x="1512573" y="15822"/>
                      <a:pt x="1508406" y="15822"/>
                    </a:cubicBezTo>
                    <a:cubicBezTo>
                      <a:pt x="1496425" y="15822"/>
                      <a:pt x="1490435" y="23245"/>
                      <a:pt x="1490435" y="38090"/>
                    </a:cubicBezTo>
                    <a:lnTo>
                      <a:pt x="1490435" y="54206"/>
                    </a:lnTo>
                    <a:lnTo>
                      <a:pt x="1515731" y="54206"/>
                    </a:lnTo>
                    <a:lnTo>
                      <a:pt x="1515731" y="70028"/>
                    </a:lnTo>
                    <a:lnTo>
                      <a:pt x="1490435" y="70028"/>
                    </a:lnTo>
                    <a:lnTo>
                      <a:pt x="1490435" y="162227"/>
                    </a:lnTo>
                    <a:lnTo>
                      <a:pt x="1471487" y="162227"/>
                    </a:lnTo>
                    <a:lnTo>
                      <a:pt x="1471487" y="70028"/>
                    </a:lnTo>
                    <a:lnTo>
                      <a:pt x="1453028" y="70028"/>
                    </a:lnTo>
                    <a:lnTo>
                      <a:pt x="1453028" y="54206"/>
                    </a:lnTo>
                    <a:lnTo>
                      <a:pt x="1471487" y="54206"/>
                    </a:lnTo>
                    <a:lnTo>
                      <a:pt x="1471487" y="37211"/>
                    </a:lnTo>
                    <a:cubicBezTo>
                      <a:pt x="1471487" y="25621"/>
                      <a:pt x="1474824" y="16522"/>
                      <a:pt x="1481498" y="9913"/>
                    </a:cubicBezTo>
                    <a:cubicBezTo>
                      <a:pt x="1488172" y="3304"/>
                      <a:pt x="1496653" y="0"/>
                      <a:pt x="150694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63995" tIns="31997" rIns="63995" bIns="3199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120" dirty="0">
                  <a:solidFill>
                    <a:srgbClr val="8B5D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96" name="矩形 95">
            <a:extLst>
              <a:ext uri="{FF2B5EF4-FFF2-40B4-BE49-F238E27FC236}">
                <a16:creationId xmlns:a16="http://schemas.microsoft.com/office/drawing/2014/main" id="{70500F20-0C7B-4DBB-A2C7-CCD7AE2712C7}"/>
              </a:ext>
            </a:extLst>
          </p:cNvPr>
          <p:cNvSpPr/>
          <p:nvPr userDrawn="1"/>
        </p:nvSpPr>
        <p:spPr>
          <a:xfrm>
            <a:off x="-2058320" y="-1"/>
            <a:ext cx="1776966" cy="737589"/>
          </a:xfrm>
          <a:prstGeom prst="rect">
            <a:avLst/>
          </a:prstGeom>
          <a:solidFill>
            <a:srgbClr val="731D7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97F137D1-B789-45C1-97F9-0D4A435F5D53}"/>
              </a:ext>
            </a:extLst>
          </p:cNvPr>
          <p:cNvSpPr/>
          <p:nvPr userDrawn="1"/>
        </p:nvSpPr>
        <p:spPr>
          <a:xfrm>
            <a:off x="-2058320" y="737588"/>
            <a:ext cx="1776966" cy="737589"/>
          </a:xfrm>
          <a:prstGeom prst="rect">
            <a:avLst/>
          </a:prstGeom>
          <a:solidFill>
            <a:srgbClr val="B1075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0FCCF846-AE1A-4651-94F9-08D8747CE992}"/>
              </a:ext>
            </a:extLst>
          </p:cNvPr>
          <p:cNvSpPr/>
          <p:nvPr userDrawn="1"/>
        </p:nvSpPr>
        <p:spPr>
          <a:xfrm>
            <a:off x="-2058320" y="1475177"/>
            <a:ext cx="1776966" cy="737589"/>
          </a:xfrm>
          <a:prstGeom prst="rect">
            <a:avLst/>
          </a:prstGeom>
          <a:solidFill>
            <a:srgbClr val="10A88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A4F9EA29-FCBF-4791-9055-2E208E7E93B8}"/>
              </a:ext>
            </a:extLst>
          </p:cNvPr>
          <p:cNvSpPr/>
          <p:nvPr userDrawn="1"/>
        </p:nvSpPr>
        <p:spPr>
          <a:xfrm>
            <a:off x="-2058320" y="2212766"/>
            <a:ext cx="1776966" cy="737589"/>
          </a:xfrm>
          <a:prstGeom prst="rect">
            <a:avLst/>
          </a:prstGeom>
          <a:solidFill>
            <a:srgbClr val="CE71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E2720103-7278-4B73-A6A2-579D27453167}"/>
              </a:ext>
            </a:extLst>
          </p:cNvPr>
          <p:cNvSpPr/>
          <p:nvPr userDrawn="1"/>
        </p:nvSpPr>
        <p:spPr>
          <a:xfrm>
            <a:off x="-2058320" y="2950355"/>
            <a:ext cx="1776966" cy="737589"/>
          </a:xfrm>
          <a:prstGeom prst="rect">
            <a:avLst/>
          </a:prstGeom>
          <a:solidFill>
            <a:srgbClr val="B39E05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6292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0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C764DE79-268F-4C1A-8933-263129D2AF90}" type="datetimeFigureOut">
              <a:rPr lang="en-US" smtClean="0"/>
              <a:pPr/>
              <a:t>11/9/2019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81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微软雅黑" panose="020B0503020204020204" pitchFamily="34" charset="-122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microsoft.com/office/2007/relationships/hdphoto" Target="../media/hdphoto2.wdp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4" Type="http://schemas.openxmlformats.org/officeDocument/2006/relationships/image" Target="../media/image26.png"/><Relationship Id="rId9" Type="http://schemas.openxmlformats.org/officeDocument/2006/relationships/image" Target="../media/image55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hyperlink" Target="https://github.com/SciSharp/ICSharpCor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ciSharp/TensorFlow.NET" TargetMode="External"/><Relationship Id="rId3" Type="http://schemas.openxmlformats.org/officeDocument/2006/relationships/image" Target="../media/image5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Sharp/TensorFlow.NE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SciSharp/Keras.NET" TargetMode="External"/><Relationship Id="rId5" Type="http://schemas.openxmlformats.org/officeDocument/2006/relationships/image" Target="../media/image5.tiff"/><Relationship Id="rId4" Type="http://schemas.openxmlformats.org/officeDocument/2006/relationships/image" Target="../media/image5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Sharp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jp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946A183-64FD-4D50-911B-52E6EEB0D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896" y="2497661"/>
            <a:ext cx="5880903" cy="848654"/>
          </a:xfrm>
        </p:spPr>
        <p:txBody>
          <a:bodyPr/>
          <a:lstStyle/>
          <a:p>
            <a:r>
              <a:rPr lang="en-US" altLang="zh-CN" spc="100" dirty="0"/>
              <a:t>.NET Core </a:t>
            </a:r>
            <a:r>
              <a:rPr lang="zh-CN" altLang="en-US" spc="100" dirty="0"/>
              <a:t>下的人工智能</a:t>
            </a:r>
          </a:p>
        </p:txBody>
      </p:sp>
      <p:sp>
        <p:nvSpPr>
          <p:cNvPr id="5" name="副标题 6">
            <a:extLst>
              <a:ext uri="{FF2B5EF4-FFF2-40B4-BE49-F238E27FC236}">
                <a16:creationId xmlns:a16="http://schemas.microsoft.com/office/drawing/2014/main" id="{30313BC6-1720-4670-BF74-F6D694A206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5538" y="3440248"/>
            <a:ext cx="1985962" cy="401637"/>
          </a:xfrm>
        </p:spPr>
        <p:txBody>
          <a:bodyPr/>
          <a:lstStyle/>
          <a:p>
            <a:r>
              <a:rPr lang="zh-CN" altLang="en-US" dirty="0"/>
              <a:t> 演讲人：卢建晖</a:t>
            </a:r>
          </a:p>
        </p:txBody>
      </p:sp>
    </p:spTree>
    <p:extLst>
      <p:ext uri="{BB962C8B-B14F-4D97-AF65-F5344CB8AC3E}">
        <p14:creationId xmlns:p14="http://schemas.microsoft.com/office/powerpoint/2010/main" val="3952381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>
            <a:extLst>
              <a:ext uri="{FF2B5EF4-FFF2-40B4-BE49-F238E27FC236}">
                <a16:creationId xmlns:a16="http://schemas.microsoft.com/office/drawing/2014/main" id="{2670B5EF-FE34-4811-9875-ABEACB03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.NET Core</a:t>
            </a:r>
            <a:r>
              <a:rPr lang="zh-CN" altLang="en-US" dirty="0"/>
              <a:t>现在是最牛的跨平台解决方案之一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07935FE-36F2-47F0-B114-CD3A290BC93A}"/>
              </a:ext>
            </a:extLst>
          </p:cNvPr>
          <p:cNvSpPr/>
          <p:nvPr/>
        </p:nvSpPr>
        <p:spPr>
          <a:xfrm rot="20001303">
            <a:off x="-788731" y="5851001"/>
            <a:ext cx="1781272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9164191-B2C3-43CB-95F0-E857EDF26991}"/>
              </a:ext>
            </a:extLst>
          </p:cNvPr>
          <p:cNvSpPr/>
          <p:nvPr/>
        </p:nvSpPr>
        <p:spPr>
          <a:xfrm rot="20001303">
            <a:off x="-1114580" y="5976726"/>
            <a:ext cx="3793428" cy="6533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337E811-FA28-4548-8F77-4A27B6776CB8}"/>
              </a:ext>
            </a:extLst>
          </p:cNvPr>
          <p:cNvSpPr/>
          <p:nvPr/>
        </p:nvSpPr>
        <p:spPr>
          <a:xfrm rot="20001303">
            <a:off x="9928982" y="1360632"/>
            <a:ext cx="4126047" cy="300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EA00A27-5D8B-4BAB-9A5E-856769E2BA3A}"/>
              </a:ext>
            </a:extLst>
          </p:cNvPr>
          <p:cNvSpPr/>
          <p:nvPr/>
        </p:nvSpPr>
        <p:spPr>
          <a:xfrm rot="20001303">
            <a:off x="9171940" y="1122086"/>
            <a:ext cx="4528583" cy="197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784FD10-01B2-4005-A329-9F3E619D9010}"/>
              </a:ext>
            </a:extLst>
          </p:cNvPr>
          <p:cNvSpPr/>
          <p:nvPr/>
        </p:nvSpPr>
        <p:spPr>
          <a:xfrm rot="20001303">
            <a:off x="9408691" y="291748"/>
            <a:ext cx="3908794" cy="569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228F61F-DD52-4DE2-B9E0-089FBC520245}"/>
              </a:ext>
            </a:extLst>
          </p:cNvPr>
          <p:cNvSpPr/>
          <p:nvPr/>
        </p:nvSpPr>
        <p:spPr>
          <a:xfrm rot="20001303">
            <a:off x="-63803" y="6980440"/>
            <a:ext cx="1953500" cy="102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06" name="矩形: 圆角 105">
            <a:extLst>
              <a:ext uri="{FF2B5EF4-FFF2-40B4-BE49-F238E27FC236}">
                <a16:creationId xmlns:a16="http://schemas.microsoft.com/office/drawing/2014/main" id="{2ED2D6C3-8054-49AA-B56B-EBB9ADD54928}"/>
              </a:ext>
            </a:extLst>
          </p:cNvPr>
          <p:cNvSpPr/>
          <p:nvPr/>
        </p:nvSpPr>
        <p:spPr>
          <a:xfrm rot="16200000">
            <a:off x="722115" y="2109882"/>
            <a:ext cx="1211050" cy="12110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369071AF-F2EB-4021-AC4E-30B17ABA612C}"/>
              </a:ext>
            </a:extLst>
          </p:cNvPr>
          <p:cNvSpPr/>
          <p:nvPr/>
        </p:nvSpPr>
        <p:spPr>
          <a:xfrm rot="16200000">
            <a:off x="2076160" y="2109883"/>
            <a:ext cx="1211050" cy="12110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3D15FE48-96B3-4653-AE04-72A1DE612A06}"/>
              </a:ext>
            </a:extLst>
          </p:cNvPr>
          <p:cNvSpPr/>
          <p:nvPr/>
        </p:nvSpPr>
        <p:spPr>
          <a:xfrm rot="5400000">
            <a:off x="4784250" y="2109882"/>
            <a:ext cx="1211050" cy="12110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09" name="矩形: 圆角 108">
            <a:extLst>
              <a:ext uri="{FF2B5EF4-FFF2-40B4-BE49-F238E27FC236}">
                <a16:creationId xmlns:a16="http://schemas.microsoft.com/office/drawing/2014/main" id="{C9A6D039-1664-4E13-B9A1-7FF069D11A81}"/>
              </a:ext>
            </a:extLst>
          </p:cNvPr>
          <p:cNvSpPr/>
          <p:nvPr/>
        </p:nvSpPr>
        <p:spPr>
          <a:xfrm rot="5400000">
            <a:off x="3430205" y="2109882"/>
            <a:ext cx="1211050" cy="12110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10" name="矩形: 圆角 109">
            <a:extLst>
              <a:ext uri="{FF2B5EF4-FFF2-40B4-BE49-F238E27FC236}">
                <a16:creationId xmlns:a16="http://schemas.microsoft.com/office/drawing/2014/main" id="{F9CDA775-711B-4CB5-8216-F445A3BBC082}"/>
              </a:ext>
            </a:extLst>
          </p:cNvPr>
          <p:cNvSpPr/>
          <p:nvPr/>
        </p:nvSpPr>
        <p:spPr>
          <a:xfrm rot="5400000">
            <a:off x="6138295" y="2109882"/>
            <a:ext cx="1211050" cy="12110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C0996ECD-7DF4-4229-A2FA-C27B80EDE422}"/>
              </a:ext>
            </a:extLst>
          </p:cNvPr>
          <p:cNvSpPr/>
          <p:nvPr/>
        </p:nvSpPr>
        <p:spPr>
          <a:xfrm rot="16200000">
            <a:off x="7492340" y="2109882"/>
            <a:ext cx="1211050" cy="12110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12" name="矩形: 圆角 111">
            <a:extLst>
              <a:ext uri="{FF2B5EF4-FFF2-40B4-BE49-F238E27FC236}">
                <a16:creationId xmlns:a16="http://schemas.microsoft.com/office/drawing/2014/main" id="{9674711F-FE27-444C-B427-41B5D7E0EC0E}"/>
              </a:ext>
            </a:extLst>
          </p:cNvPr>
          <p:cNvSpPr/>
          <p:nvPr/>
        </p:nvSpPr>
        <p:spPr>
          <a:xfrm rot="16200000">
            <a:off x="8846387" y="2109882"/>
            <a:ext cx="1211050" cy="12110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C390ABC-0B2B-48D1-8FBF-B7097D09F8D8}"/>
              </a:ext>
            </a:extLst>
          </p:cNvPr>
          <p:cNvGrpSpPr/>
          <p:nvPr/>
        </p:nvGrpSpPr>
        <p:grpSpPr>
          <a:xfrm>
            <a:off x="634641" y="2013437"/>
            <a:ext cx="9530481" cy="3867000"/>
            <a:chOff x="348383" y="2235070"/>
            <a:chExt cx="11648054" cy="4726206"/>
          </a:xfrm>
          <a:noFill/>
        </p:grpSpPr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F0DEC0F1-FF2C-427D-9FBA-7C9CBE7EF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119" y="3664350"/>
              <a:ext cx="11276844" cy="1280160"/>
            </a:xfrm>
            <a:prstGeom prst="rect">
              <a:avLst/>
            </a:prstGeom>
            <a:grpFill/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6FE316FF-9378-4F3B-A9E4-AC453F416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119" y="3664350"/>
              <a:ext cx="11276844" cy="1280160"/>
            </a:xfrm>
            <a:prstGeom prst="rect">
              <a:avLst/>
            </a:prstGeom>
            <a:grpFill/>
          </p:spPr>
        </p:pic>
        <p:pic>
          <p:nvPicPr>
            <p:cNvPr id="14" name="Picture 5">
              <a:extLst>
                <a:ext uri="{FF2B5EF4-FFF2-40B4-BE49-F238E27FC236}">
                  <a16:creationId xmlns:a16="http://schemas.microsoft.com/office/drawing/2014/main" id="{F5A879AF-FC81-4624-989E-8196796F6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609" y="3664350"/>
              <a:ext cx="11276844" cy="1280160"/>
            </a:xfrm>
            <a:prstGeom prst="rect">
              <a:avLst/>
            </a:prstGeom>
            <a:grpFill/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7FA22AB3-D4D9-49AF-B3B2-3231A9B4E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119" y="3662840"/>
              <a:ext cx="11276844" cy="1280160"/>
            </a:xfrm>
            <a:prstGeom prst="rect">
              <a:avLst/>
            </a:prstGeom>
            <a:grpFill/>
            <a:ln>
              <a:noFill/>
            </a:ln>
          </p:spPr>
        </p:pic>
        <p:grpSp>
          <p:nvGrpSpPr>
            <p:cNvPr id="19" name="Group 10">
              <a:extLst>
                <a:ext uri="{FF2B5EF4-FFF2-40B4-BE49-F238E27FC236}">
                  <a16:creationId xmlns:a16="http://schemas.microsoft.com/office/drawing/2014/main" id="{3C2B4020-D894-4A7C-B46C-C4A6FA2D8B4B}"/>
                </a:ext>
              </a:extLst>
            </p:cNvPr>
            <p:cNvGrpSpPr/>
            <p:nvPr/>
          </p:nvGrpSpPr>
          <p:grpSpPr>
            <a:xfrm>
              <a:off x="348383" y="2235070"/>
              <a:ext cx="1664678" cy="1664677"/>
              <a:chOff x="337625" y="1899137"/>
              <a:chExt cx="1664677" cy="1664677"/>
            </a:xfrm>
            <a:grpFill/>
          </p:grpSpPr>
          <p:sp>
            <p:nvSpPr>
              <p:cNvPr id="48" name="Rectangle 11">
                <a:extLst>
                  <a:ext uri="{FF2B5EF4-FFF2-40B4-BE49-F238E27FC236}">
                    <a16:creationId xmlns:a16="http://schemas.microsoft.com/office/drawing/2014/main" id="{EDCE5279-8F72-43C1-9962-902C0D00A7DF}"/>
                  </a:ext>
                </a:extLst>
              </p:cNvPr>
              <p:cNvSpPr/>
              <p:nvPr/>
            </p:nvSpPr>
            <p:spPr bwMode="auto">
              <a:xfrm>
                <a:off x="337625" y="1899137"/>
                <a:ext cx="1664677" cy="1664677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1996" tIns="129597" rIns="161996" bIns="12959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2598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126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9" name="Picture 12">
                <a:extLst>
                  <a:ext uri="{FF2B5EF4-FFF2-40B4-BE49-F238E27FC236}">
                    <a16:creationId xmlns:a16="http://schemas.microsoft.com/office/drawing/2014/main" id="{2B9ABD28-0AA5-44B1-B9E4-52C6ECAA2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2324" y="2109493"/>
                <a:ext cx="883945" cy="905364"/>
              </a:xfrm>
              <a:prstGeom prst="rect">
                <a:avLst/>
              </a:prstGeom>
              <a:grpFill/>
            </p:spPr>
          </p:pic>
          <p:sp>
            <p:nvSpPr>
              <p:cNvPr id="50" name="TextBox 13">
                <a:extLst>
                  <a:ext uri="{FF2B5EF4-FFF2-40B4-BE49-F238E27FC236}">
                    <a16:creationId xmlns:a16="http://schemas.microsoft.com/office/drawing/2014/main" id="{032EC86F-168F-410E-85D9-E373A2F97DA6}"/>
                  </a:ext>
                </a:extLst>
              </p:cNvPr>
              <p:cNvSpPr txBox="1"/>
              <p:nvPr/>
            </p:nvSpPr>
            <p:spPr>
              <a:xfrm>
                <a:off x="344033" y="3143061"/>
                <a:ext cx="1620527" cy="180169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09976">
                  <a:lnSpc>
                    <a:spcPct val="90000"/>
                  </a:lnSpc>
                  <a:spcAft>
                    <a:spcPts val="531"/>
                  </a:spcAft>
                  <a:defRPr/>
                </a:pPr>
                <a:r>
                  <a:rPr lang="en-US" sz="1152">
                    <a:solidFill>
                      <a:srgbClr val="FFFFFF"/>
                    </a:solidFill>
                    <a:latin typeface="Segoe UI Semibold" panose="020B0702040204020203" pitchFamily="34" charset="0"/>
                    <a:ea typeface="微软雅黑"/>
                  </a:rPr>
                  <a:t>DESKTOP</a:t>
                </a:r>
              </a:p>
            </p:txBody>
          </p:sp>
        </p:grpSp>
        <p:grpSp>
          <p:nvGrpSpPr>
            <p:cNvPr id="20" name="Group 14">
              <a:extLst>
                <a:ext uri="{FF2B5EF4-FFF2-40B4-BE49-F238E27FC236}">
                  <a16:creationId xmlns:a16="http://schemas.microsoft.com/office/drawing/2014/main" id="{DF4C2147-7BAB-46C1-8875-CF560B54D689}"/>
                </a:ext>
              </a:extLst>
            </p:cNvPr>
            <p:cNvGrpSpPr/>
            <p:nvPr/>
          </p:nvGrpSpPr>
          <p:grpSpPr>
            <a:xfrm>
              <a:off x="3650966" y="2235070"/>
              <a:ext cx="1697074" cy="1664677"/>
              <a:chOff x="3654584" y="1899137"/>
              <a:chExt cx="1675508" cy="1664677"/>
            </a:xfrm>
            <a:grpFill/>
          </p:grpSpPr>
          <p:sp>
            <p:nvSpPr>
              <p:cNvPr id="45" name="Rectangle 15">
                <a:extLst>
                  <a:ext uri="{FF2B5EF4-FFF2-40B4-BE49-F238E27FC236}">
                    <a16:creationId xmlns:a16="http://schemas.microsoft.com/office/drawing/2014/main" id="{E59A274A-769C-4E54-82A5-9F868546CA15}"/>
                  </a:ext>
                </a:extLst>
              </p:cNvPr>
              <p:cNvSpPr/>
              <p:nvPr/>
            </p:nvSpPr>
            <p:spPr bwMode="auto">
              <a:xfrm>
                <a:off x="3665415" y="1899137"/>
                <a:ext cx="1664677" cy="1664677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1996" tIns="129597" rIns="161996" bIns="12959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2598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126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6" name="Picture 16">
                <a:extLst>
                  <a:ext uri="{FF2B5EF4-FFF2-40B4-BE49-F238E27FC236}">
                    <a16:creationId xmlns:a16="http://schemas.microsoft.com/office/drawing/2014/main" id="{CA8B0E30-4635-4007-B0C0-55CB3B94D0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5725" y="1990252"/>
                <a:ext cx="1003554" cy="1062989"/>
              </a:xfrm>
              <a:prstGeom prst="rect">
                <a:avLst/>
              </a:prstGeom>
              <a:grpFill/>
            </p:spPr>
          </p:pic>
          <p:sp>
            <p:nvSpPr>
              <p:cNvPr id="47" name="TextBox 17">
                <a:extLst>
                  <a:ext uri="{FF2B5EF4-FFF2-40B4-BE49-F238E27FC236}">
                    <a16:creationId xmlns:a16="http://schemas.microsoft.com/office/drawing/2014/main" id="{1AB9F564-6507-4F8A-8DD7-E230FE3936BB}"/>
                  </a:ext>
                </a:extLst>
              </p:cNvPr>
              <p:cNvSpPr txBox="1"/>
              <p:nvPr/>
            </p:nvSpPr>
            <p:spPr>
              <a:xfrm>
                <a:off x="3654584" y="3143061"/>
                <a:ext cx="1665837" cy="180169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09976">
                  <a:lnSpc>
                    <a:spcPct val="90000"/>
                  </a:lnSpc>
                  <a:spcAft>
                    <a:spcPts val="531"/>
                  </a:spcAft>
                  <a:defRPr/>
                </a:pPr>
                <a:r>
                  <a:rPr lang="en-US" sz="1152" dirty="0">
                    <a:solidFill>
                      <a:srgbClr val="FFFFFF"/>
                    </a:solidFill>
                    <a:latin typeface="Segoe UI Semibold" panose="020B0702040204020203" pitchFamily="34" charset="0"/>
                    <a:ea typeface="微软雅黑"/>
                  </a:rPr>
                  <a:t>CLOUD</a:t>
                </a:r>
              </a:p>
            </p:txBody>
          </p:sp>
        </p:grpSp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7F568541-9F72-4825-8C28-C8EA64CD35C0}"/>
                </a:ext>
              </a:extLst>
            </p:cNvPr>
            <p:cNvGrpSpPr/>
            <p:nvPr/>
          </p:nvGrpSpPr>
          <p:grpSpPr>
            <a:xfrm>
              <a:off x="2010067" y="2235070"/>
              <a:ext cx="1666889" cy="1664677"/>
              <a:chOff x="1999308" y="1899137"/>
              <a:chExt cx="1666889" cy="1664677"/>
            </a:xfrm>
            <a:grpFill/>
          </p:grpSpPr>
          <p:sp>
            <p:nvSpPr>
              <p:cNvPr id="42" name="Rectangle 19">
                <a:extLst>
                  <a:ext uri="{FF2B5EF4-FFF2-40B4-BE49-F238E27FC236}">
                    <a16:creationId xmlns:a16="http://schemas.microsoft.com/office/drawing/2014/main" id="{5E603D0B-51F4-4AC1-8DE2-ABEB36A2785F}"/>
                  </a:ext>
                </a:extLst>
              </p:cNvPr>
              <p:cNvSpPr/>
              <p:nvPr/>
            </p:nvSpPr>
            <p:spPr bwMode="auto">
              <a:xfrm>
                <a:off x="2001520" y="1899137"/>
                <a:ext cx="1664677" cy="1664677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1996" tIns="129597" rIns="161996" bIns="12959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2598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126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3" name="Picture 20">
                <a:extLst>
                  <a:ext uri="{FF2B5EF4-FFF2-40B4-BE49-F238E27FC236}">
                    <a16:creationId xmlns:a16="http://schemas.microsoft.com/office/drawing/2014/main" id="{3E64C848-EE94-4B63-8A16-8B87BE815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94" y="1981200"/>
                <a:ext cx="969265" cy="1062989"/>
              </a:xfrm>
              <a:prstGeom prst="rect">
                <a:avLst/>
              </a:prstGeom>
              <a:grpFill/>
            </p:spPr>
          </p:pic>
          <p:sp>
            <p:nvSpPr>
              <p:cNvPr id="44" name="TextBox 21">
                <a:extLst>
                  <a:ext uri="{FF2B5EF4-FFF2-40B4-BE49-F238E27FC236}">
                    <a16:creationId xmlns:a16="http://schemas.microsoft.com/office/drawing/2014/main" id="{5AEFD332-1ACF-4457-BB56-ABBF7E4EDD6D}"/>
                  </a:ext>
                </a:extLst>
              </p:cNvPr>
              <p:cNvSpPr txBox="1"/>
              <p:nvPr/>
            </p:nvSpPr>
            <p:spPr>
              <a:xfrm>
                <a:off x="1999308" y="3143061"/>
                <a:ext cx="1665837" cy="180169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09976">
                  <a:lnSpc>
                    <a:spcPct val="90000"/>
                  </a:lnSpc>
                  <a:spcAft>
                    <a:spcPts val="531"/>
                  </a:spcAft>
                  <a:defRPr/>
                </a:pPr>
                <a:r>
                  <a:rPr lang="en-US" sz="1152">
                    <a:solidFill>
                      <a:srgbClr val="FFFFFF"/>
                    </a:solidFill>
                    <a:latin typeface="Segoe UI Semibold" panose="020B0702040204020203" pitchFamily="34" charset="0"/>
                    <a:ea typeface="微软雅黑"/>
                  </a:rPr>
                  <a:t>WEB</a:t>
                </a:r>
              </a:p>
            </p:txBody>
          </p:sp>
        </p:grpSp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052A26D7-1C24-433B-80E9-D4F0B496168D}"/>
                </a:ext>
              </a:extLst>
            </p:cNvPr>
            <p:cNvGrpSpPr/>
            <p:nvPr/>
          </p:nvGrpSpPr>
          <p:grpSpPr>
            <a:xfrm>
              <a:off x="5340070" y="2235070"/>
              <a:ext cx="1664678" cy="1664677"/>
              <a:chOff x="5329310" y="1899137"/>
              <a:chExt cx="1664677" cy="1664677"/>
            </a:xfrm>
            <a:grpFill/>
          </p:grpSpPr>
          <p:sp>
            <p:nvSpPr>
              <p:cNvPr id="39" name="Rectangle 23">
                <a:extLst>
                  <a:ext uri="{FF2B5EF4-FFF2-40B4-BE49-F238E27FC236}">
                    <a16:creationId xmlns:a16="http://schemas.microsoft.com/office/drawing/2014/main" id="{2884689E-A36F-4865-9158-DCC8C5902638}"/>
                  </a:ext>
                </a:extLst>
              </p:cNvPr>
              <p:cNvSpPr/>
              <p:nvPr/>
            </p:nvSpPr>
            <p:spPr bwMode="auto">
              <a:xfrm>
                <a:off x="5329310" y="1899137"/>
                <a:ext cx="1664677" cy="1664677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1996" tIns="129597" rIns="161996" bIns="12959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2598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126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0" name="Picture 24">
                <a:extLst>
                  <a:ext uri="{FF2B5EF4-FFF2-40B4-BE49-F238E27FC236}">
                    <a16:creationId xmlns:a16="http://schemas.microsoft.com/office/drawing/2014/main" id="{AAF2798D-F5E9-4906-ACA1-F0478DDEE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1390" y="1990252"/>
                <a:ext cx="688086" cy="1062989"/>
              </a:xfrm>
              <a:prstGeom prst="rect">
                <a:avLst/>
              </a:prstGeom>
              <a:grpFill/>
            </p:spPr>
          </p:pic>
          <p:sp>
            <p:nvSpPr>
              <p:cNvPr id="41" name="TextBox 25">
                <a:extLst>
                  <a:ext uri="{FF2B5EF4-FFF2-40B4-BE49-F238E27FC236}">
                    <a16:creationId xmlns:a16="http://schemas.microsoft.com/office/drawing/2014/main" id="{D2FD9F2C-CA78-4D76-972C-C0E734CE2CE1}"/>
                  </a:ext>
                </a:extLst>
              </p:cNvPr>
              <p:cNvSpPr txBox="1"/>
              <p:nvPr/>
            </p:nvSpPr>
            <p:spPr>
              <a:xfrm>
                <a:off x="5355169" y="3143061"/>
                <a:ext cx="1620527" cy="180169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09976">
                  <a:lnSpc>
                    <a:spcPct val="90000"/>
                  </a:lnSpc>
                  <a:spcAft>
                    <a:spcPts val="531"/>
                  </a:spcAft>
                  <a:defRPr/>
                </a:pPr>
                <a:r>
                  <a:rPr lang="en-US" sz="1152">
                    <a:solidFill>
                      <a:srgbClr val="FFFFFF"/>
                    </a:solidFill>
                    <a:latin typeface="Segoe UI Semibold" panose="020B0702040204020203" pitchFamily="34" charset="0"/>
                    <a:ea typeface="微软雅黑"/>
                  </a:rPr>
                  <a:t>MOBILE</a:t>
                </a:r>
              </a:p>
            </p:txBody>
          </p:sp>
        </p:grpSp>
        <p:grpSp>
          <p:nvGrpSpPr>
            <p:cNvPr id="23" name="Group 26">
              <a:extLst>
                <a:ext uri="{FF2B5EF4-FFF2-40B4-BE49-F238E27FC236}">
                  <a16:creationId xmlns:a16="http://schemas.microsoft.com/office/drawing/2014/main" id="{E86B3EAB-5C7D-4A36-9EB6-BA9BFA373613}"/>
                </a:ext>
              </a:extLst>
            </p:cNvPr>
            <p:cNvGrpSpPr/>
            <p:nvPr/>
          </p:nvGrpSpPr>
          <p:grpSpPr>
            <a:xfrm>
              <a:off x="10331759" y="2235070"/>
              <a:ext cx="1664678" cy="1664677"/>
              <a:chOff x="10320997" y="1899137"/>
              <a:chExt cx="1664677" cy="1664677"/>
            </a:xfrm>
            <a:grpFill/>
          </p:grpSpPr>
          <p:sp>
            <p:nvSpPr>
              <p:cNvPr id="36" name="Rectangle 27">
                <a:extLst>
                  <a:ext uri="{FF2B5EF4-FFF2-40B4-BE49-F238E27FC236}">
                    <a16:creationId xmlns:a16="http://schemas.microsoft.com/office/drawing/2014/main" id="{DDA56793-9784-4C39-92FC-A86CD5247D55}"/>
                  </a:ext>
                </a:extLst>
              </p:cNvPr>
              <p:cNvSpPr/>
              <p:nvPr/>
            </p:nvSpPr>
            <p:spPr bwMode="auto">
              <a:xfrm>
                <a:off x="10320997" y="1899137"/>
                <a:ext cx="1664677" cy="1664677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1996" tIns="129597" rIns="161996" bIns="12959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2598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126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7" name="Picture 28">
                <a:extLst>
                  <a:ext uri="{FF2B5EF4-FFF2-40B4-BE49-F238E27FC236}">
                    <a16:creationId xmlns:a16="http://schemas.microsoft.com/office/drawing/2014/main" id="{3C85CCAF-2710-4168-82DB-21CB163E18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34438" y="2055312"/>
                <a:ext cx="829174" cy="942704"/>
              </a:xfrm>
              <a:prstGeom prst="rect">
                <a:avLst/>
              </a:prstGeom>
              <a:grpFill/>
            </p:spPr>
          </p:pic>
          <p:sp>
            <p:nvSpPr>
              <p:cNvPr id="38" name="TextBox 29">
                <a:extLst>
                  <a:ext uri="{FF2B5EF4-FFF2-40B4-BE49-F238E27FC236}">
                    <a16:creationId xmlns:a16="http://schemas.microsoft.com/office/drawing/2014/main" id="{E9C820AD-3E51-49C2-A95E-A3D95EEC59FB}"/>
                  </a:ext>
                </a:extLst>
              </p:cNvPr>
              <p:cNvSpPr txBox="1"/>
              <p:nvPr/>
            </p:nvSpPr>
            <p:spPr>
              <a:xfrm>
                <a:off x="10356525" y="3143061"/>
                <a:ext cx="1585001" cy="180169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09976">
                  <a:lnSpc>
                    <a:spcPct val="90000"/>
                  </a:lnSpc>
                  <a:spcAft>
                    <a:spcPts val="531"/>
                  </a:spcAft>
                  <a:defRPr/>
                </a:pPr>
                <a:r>
                  <a:rPr lang="en-US" sz="1152">
                    <a:solidFill>
                      <a:srgbClr val="FFFFFF"/>
                    </a:solidFill>
                    <a:latin typeface="Segoe UI Semibold" panose="020B0702040204020203" pitchFamily="34" charset="0"/>
                    <a:ea typeface="微软雅黑"/>
                  </a:rPr>
                  <a:t>ML</a:t>
                </a:r>
              </a:p>
            </p:txBody>
          </p:sp>
        </p:grpSp>
        <p:sp>
          <p:nvSpPr>
            <p:cNvPr id="24" name="TextBox 30">
              <a:extLst>
                <a:ext uri="{FF2B5EF4-FFF2-40B4-BE49-F238E27FC236}">
                  <a16:creationId xmlns:a16="http://schemas.microsoft.com/office/drawing/2014/main" id="{A9216A34-BF2E-4D05-B45A-48FF75A39BA9}"/>
                </a:ext>
              </a:extLst>
            </p:cNvPr>
            <p:cNvSpPr txBox="1"/>
            <p:nvPr/>
          </p:nvSpPr>
          <p:spPr>
            <a:xfrm>
              <a:off x="5155153" y="4906969"/>
              <a:ext cx="2054307" cy="2054307"/>
            </a:xfrm>
            <a:prstGeom prst="ellipse">
              <a:avLst/>
            </a:prstGeom>
            <a:solidFill>
              <a:srgbClr val="731D77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defTabSz="809976">
                <a:lnSpc>
                  <a:spcPct val="90000"/>
                </a:lnSpc>
                <a:spcAft>
                  <a:spcPts val="531"/>
                </a:spcAft>
                <a:defRPr/>
              </a:pPr>
              <a:r>
                <a:rPr lang="en-US" sz="4721" b="1" dirty="0">
                  <a:solidFill>
                    <a:srgbClr val="FFFFFF"/>
                  </a:solidFill>
                  <a:latin typeface="Segoe UI Light"/>
                  <a:ea typeface="微软雅黑"/>
                </a:rPr>
                <a:t>.NET</a:t>
              </a:r>
            </a:p>
          </p:txBody>
        </p:sp>
        <p:grpSp>
          <p:nvGrpSpPr>
            <p:cNvPr id="25" name="Group 31">
              <a:extLst>
                <a:ext uri="{FF2B5EF4-FFF2-40B4-BE49-F238E27FC236}">
                  <a16:creationId xmlns:a16="http://schemas.microsoft.com/office/drawing/2014/main" id="{1CEF39B2-06D8-4B7D-B5AD-33FBB446B9BE}"/>
                </a:ext>
              </a:extLst>
            </p:cNvPr>
            <p:cNvGrpSpPr/>
            <p:nvPr/>
          </p:nvGrpSpPr>
          <p:grpSpPr>
            <a:xfrm>
              <a:off x="8631172" y="2235070"/>
              <a:ext cx="1701366" cy="1664677"/>
              <a:chOff x="8620412" y="1899137"/>
              <a:chExt cx="1701365" cy="1664677"/>
            </a:xfrm>
            <a:grpFill/>
          </p:grpSpPr>
          <p:sp>
            <p:nvSpPr>
              <p:cNvPr id="31" name="Rectangle 32">
                <a:extLst>
                  <a:ext uri="{FF2B5EF4-FFF2-40B4-BE49-F238E27FC236}">
                    <a16:creationId xmlns:a16="http://schemas.microsoft.com/office/drawing/2014/main" id="{C9A35FD6-41EB-47ED-840B-4C64EB5F2569}"/>
                  </a:ext>
                </a:extLst>
              </p:cNvPr>
              <p:cNvSpPr/>
              <p:nvPr/>
            </p:nvSpPr>
            <p:spPr bwMode="auto">
              <a:xfrm>
                <a:off x="8657100" y="1899137"/>
                <a:ext cx="1664677" cy="1664677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1996" tIns="129597" rIns="161996" bIns="12959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2598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126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C0D8FFC4-F8C0-40DF-828B-F6AA4BC10E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99559" y="1981200"/>
                <a:ext cx="907542" cy="1062989"/>
              </a:xfrm>
              <a:prstGeom prst="rect">
                <a:avLst/>
              </a:prstGeom>
              <a:grpFill/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DB902A-D1A7-485B-9BA8-92DF4420F9BF}"/>
                  </a:ext>
                </a:extLst>
              </p:cNvPr>
              <p:cNvSpPr txBox="1"/>
              <p:nvPr/>
            </p:nvSpPr>
            <p:spPr>
              <a:xfrm>
                <a:off x="8620412" y="3143061"/>
                <a:ext cx="1665837" cy="180169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09976">
                  <a:lnSpc>
                    <a:spcPct val="90000"/>
                  </a:lnSpc>
                  <a:spcAft>
                    <a:spcPts val="531"/>
                  </a:spcAft>
                  <a:defRPr/>
                </a:pPr>
                <a:r>
                  <a:rPr lang="en-US" sz="1152">
                    <a:solidFill>
                      <a:srgbClr val="FFFFFF"/>
                    </a:solidFill>
                    <a:latin typeface="Segoe UI Semibold" panose="020B0702040204020203" pitchFamily="34" charset="0"/>
                    <a:ea typeface="微软雅黑"/>
                  </a:rPr>
                  <a:t>IoT</a:t>
                </a:r>
              </a:p>
            </p:txBody>
          </p:sp>
        </p:grpSp>
        <p:grpSp>
          <p:nvGrpSpPr>
            <p:cNvPr id="26" name="Group 35">
              <a:extLst>
                <a:ext uri="{FF2B5EF4-FFF2-40B4-BE49-F238E27FC236}">
                  <a16:creationId xmlns:a16="http://schemas.microsoft.com/office/drawing/2014/main" id="{5C1E3319-384C-4FC7-9D89-7493F69CAB77}"/>
                </a:ext>
              </a:extLst>
            </p:cNvPr>
            <p:cNvGrpSpPr/>
            <p:nvPr/>
          </p:nvGrpSpPr>
          <p:grpSpPr>
            <a:xfrm>
              <a:off x="6975207" y="2235070"/>
              <a:ext cx="1700620" cy="1664677"/>
              <a:chOff x="6993205" y="1899137"/>
              <a:chExt cx="1664677" cy="1664677"/>
            </a:xfrm>
            <a:grpFill/>
          </p:grpSpPr>
          <p:sp>
            <p:nvSpPr>
              <p:cNvPr id="27" name="Rectangle 36">
                <a:extLst>
                  <a:ext uri="{FF2B5EF4-FFF2-40B4-BE49-F238E27FC236}">
                    <a16:creationId xmlns:a16="http://schemas.microsoft.com/office/drawing/2014/main" id="{748187CF-CA7C-4EB0-AD2E-63DB705AE14C}"/>
                  </a:ext>
                </a:extLst>
              </p:cNvPr>
              <p:cNvSpPr/>
              <p:nvPr/>
            </p:nvSpPr>
            <p:spPr bwMode="auto">
              <a:xfrm>
                <a:off x="6993205" y="1899137"/>
                <a:ext cx="1664677" cy="1664677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1996" tIns="129597" rIns="161996" bIns="12959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2598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126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9" name="Picture 37">
                <a:extLst>
                  <a:ext uri="{FF2B5EF4-FFF2-40B4-BE49-F238E27FC236}">
                    <a16:creationId xmlns:a16="http://schemas.microsoft.com/office/drawing/2014/main" id="{D47CBC44-5C41-4B65-9B89-2D5666664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6076" y="1990252"/>
                <a:ext cx="969264" cy="1062989"/>
              </a:xfrm>
              <a:prstGeom prst="rect">
                <a:avLst/>
              </a:prstGeom>
              <a:grpFill/>
            </p:spPr>
          </p:pic>
          <p:sp>
            <p:nvSpPr>
              <p:cNvPr id="30" name="TextBox 38">
                <a:extLst>
                  <a:ext uri="{FF2B5EF4-FFF2-40B4-BE49-F238E27FC236}">
                    <a16:creationId xmlns:a16="http://schemas.microsoft.com/office/drawing/2014/main" id="{49CF6F18-4C37-4FC1-86C7-6AC41BF61A80}"/>
                  </a:ext>
                </a:extLst>
              </p:cNvPr>
              <p:cNvSpPr txBox="1"/>
              <p:nvPr/>
            </p:nvSpPr>
            <p:spPr>
              <a:xfrm>
                <a:off x="7010445" y="3143061"/>
                <a:ext cx="1620528" cy="180169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09976">
                  <a:lnSpc>
                    <a:spcPct val="90000"/>
                  </a:lnSpc>
                  <a:spcAft>
                    <a:spcPts val="531"/>
                  </a:spcAft>
                  <a:defRPr/>
                </a:pPr>
                <a:r>
                  <a:rPr lang="en-US" sz="1152">
                    <a:solidFill>
                      <a:srgbClr val="FFFFFF"/>
                    </a:solidFill>
                    <a:latin typeface="Segoe UI Semibold" panose="020B0702040204020203" pitchFamily="34" charset="0"/>
                    <a:ea typeface="微软雅黑"/>
                  </a:rPr>
                  <a:t>GAMING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5948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>
            <a:extLst>
              <a:ext uri="{FF2B5EF4-FFF2-40B4-BE49-F238E27FC236}">
                <a16:creationId xmlns:a16="http://schemas.microsoft.com/office/drawing/2014/main" id="{2670B5EF-FE34-4811-9875-ABEACB03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ML.NET</a:t>
            </a:r>
            <a:r>
              <a:rPr lang="zh-CN" altLang="en-US" dirty="0"/>
              <a:t>是微软发布的一个机器学习框架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07935FE-36F2-47F0-B114-CD3A290BC93A}"/>
              </a:ext>
            </a:extLst>
          </p:cNvPr>
          <p:cNvSpPr/>
          <p:nvPr/>
        </p:nvSpPr>
        <p:spPr>
          <a:xfrm rot="20001303">
            <a:off x="-788731" y="5851001"/>
            <a:ext cx="1781272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9164191-B2C3-43CB-95F0-E857EDF26991}"/>
              </a:ext>
            </a:extLst>
          </p:cNvPr>
          <p:cNvSpPr/>
          <p:nvPr/>
        </p:nvSpPr>
        <p:spPr>
          <a:xfrm rot="20001303">
            <a:off x="-1114580" y="5976726"/>
            <a:ext cx="3793428" cy="6533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337E811-FA28-4548-8F77-4A27B6776CB8}"/>
              </a:ext>
            </a:extLst>
          </p:cNvPr>
          <p:cNvSpPr/>
          <p:nvPr/>
        </p:nvSpPr>
        <p:spPr>
          <a:xfrm rot="20001303">
            <a:off x="9928982" y="1360632"/>
            <a:ext cx="4126047" cy="300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EA00A27-5D8B-4BAB-9A5E-856769E2BA3A}"/>
              </a:ext>
            </a:extLst>
          </p:cNvPr>
          <p:cNvSpPr/>
          <p:nvPr/>
        </p:nvSpPr>
        <p:spPr>
          <a:xfrm rot="20001303">
            <a:off x="9171940" y="1122086"/>
            <a:ext cx="4528583" cy="197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784FD10-01B2-4005-A329-9F3E619D9010}"/>
              </a:ext>
            </a:extLst>
          </p:cNvPr>
          <p:cNvSpPr/>
          <p:nvPr/>
        </p:nvSpPr>
        <p:spPr>
          <a:xfrm rot="20001303">
            <a:off x="9408691" y="291748"/>
            <a:ext cx="3908794" cy="569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228F61F-DD52-4DE2-B9E0-089FBC520245}"/>
              </a:ext>
            </a:extLst>
          </p:cNvPr>
          <p:cNvSpPr/>
          <p:nvPr/>
        </p:nvSpPr>
        <p:spPr>
          <a:xfrm rot="20001303">
            <a:off x="-63803" y="6980440"/>
            <a:ext cx="1953500" cy="102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51" name="Graphic 40">
            <a:extLst>
              <a:ext uri="{FF2B5EF4-FFF2-40B4-BE49-F238E27FC236}">
                <a16:creationId xmlns:a16="http://schemas.microsoft.com/office/drawing/2014/main" id="{2C53C065-413E-44BA-B121-5D9E35ADB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5513" y="1641887"/>
            <a:ext cx="4631523" cy="4631523"/>
          </a:xfrm>
          <a:prstGeom prst="rect">
            <a:avLst/>
          </a:prstGeom>
        </p:spPr>
      </p:pic>
      <p:sp>
        <p:nvSpPr>
          <p:cNvPr id="52" name="Title 3">
            <a:extLst>
              <a:ext uri="{FF2B5EF4-FFF2-40B4-BE49-F238E27FC236}">
                <a16:creationId xmlns:a16="http://schemas.microsoft.com/office/drawing/2014/main" id="{ED92DFC1-6D1E-4E21-B68D-E4CAB0016596}"/>
              </a:ext>
            </a:extLst>
          </p:cNvPr>
          <p:cNvSpPr txBox="1">
            <a:spLocks/>
          </p:cNvSpPr>
          <p:nvPr/>
        </p:nvSpPr>
        <p:spPr>
          <a:xfrm>
            <a:off x="4633286" y="1562447"/>
            <a:ext cx="5870964" cy="491205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809946">
              <a:lnSpc>
                <a:spcPct val="90000"/>
              </a:lnSpc>
              <a:spcAft>
                <a:spcPts val="1063"/>
              </a:spcAft>
              <a:defRPr/>
            </a:pPr>
            <a:r>
              <a:rPr lang="en-US" sz="3898" b="1" spc="-89" dirty="0">
                <a:solidFill>
                  <a:srgbClr val="AE7E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ML.NET 1.x</a:t>
            </a:r>
          </a:p>
          <a:p>
            <a:pPr defTabSz="826223">
              <a:lnSpc>
                <a:spcPct val="90000"/>
              </a:lnSpc>
              <a:spcBef>
                <a:spcPts val="1063"/>
              </a:spcBef>
              <a:spcAft>
                <a:spcPts val="1063"/>
              </a:spcAft>
              <a:defRPr/>
            </a:pPr>
            <a:r>
              <a:rPr lang="en-US" sz="1594" spc="-44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Machine Learning framework for building custom ML Models</a:t>
            </a:r>
          </a:p>
          <a:p>
            <a:pPr defTabSz="826223">
              <a:lnSpc>
                <a:spcPct val="90000"/>
              </a:lnSpc>
              <a:spcBef>
                <a:spcPts val="1063"/>
              </a:spcBef>
              <a:spcAft>
                <a:spcPts val="1063"/>
              </a:spcAft>
              <a:defRPr/>
            </a:pPr>
            <a:r>
              <a:rPr lang="en-US" sz="1594" b="1" spc="-44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Ruse .NET Skills</a:t>
            </a:r>
            <a:br>
              <a:rPr lang="en-US" sz="1594" b="1" spc="-44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sz="1594" spc="-44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C# and F# for custom models </a:t>
            </a:r>
            <a:br>
              <a:rPr lang="en-US" sz="1594" b="1" spc="-44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sz="1594" b="1" spc="-44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sz="1594" b="1" spc="-44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Proven at scale</a:t>
            </a:r>
            <a:br>
              <a:rPr lang="en-US" sz="1594" b="1" spc="-44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sz="1594" spc="-44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Azure, Office, Windows </a:t>
            </a:r>
            <a:br>
              <a:rPr lang="en-US" sz="1594" spc="-44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sz="1594" b="1" spc="-44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sz="1594" b="1" spc="-44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Custom ML made easy</a:t>
            </a:r>
            <a:br>
              <a:rPr lang="en-US" sz="1594" b="1" spc="-44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sz="1594" spc="-44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Automated ML and Tools (Model Builder and CLI)</a:t>
            </a:r>
            <a:br>
              <a:rPr lang="en-US" sz="1594" spc="-44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-US" sz="1594" b="1" spc="-44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809583">
              <a:spcAft>
                <a:spcPts val="1594"/>
              </a:spcAft>
              <a:buClr>
                <a:srgbClr val="FFFFFF"/>
              </a:buClr>
              <a:defRPr/>
            </a:pPr>
            <a:r>
              <a:rPr lang="en-US" sz="1594" b="1" spc="-44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Extensible</a:t>
            </a:r>
            <a:br>
              <a:rPr lang="en-US" sz="1594" b="1" spc="0" dirty="0">
                <a:ln>
                  <a:noFill/>
                </a:ln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sz="1594" spc="-44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TensorFlow, ONNX and </a:t>
            </a:r>
            <a:r>
              <a:rPr lang="en-US" sz="1594" spc="-44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Infer.NET</a:t>
            </a:r>
            <a:br>
              <a:rPr lang="en-US" sz="1594" spc="0" dirty="0">
                <a:ln>
                  <a:noFill/>
                </a:ln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-US" sz="1594" spc="0" dirty="0">
              <a:ln>
                <a:noFill/>
              </a:ln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809583">
              <a:spcAft>
                <a:spcPts val="1594"/>
              </a:spcAft>
              <a:buClr>
                <a:srgbClr val="FFFFFF"/>
              </a:buClr>
              <a:defRPr/>
            </a:pPr>
            <a:r>
              <a:rPr lang="en-US" sz="1594" spc="0" dirty="0">
                <a:ln>
                  <a:noFill/>
                </a:ln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Free, Cross-platform and Open Source</a:t>
            </a:r>
            <a:br>
              <a:rPr lang="en-US" sz="1772" spc="0" dirty="0">
                <a:ln>
                  <a:noFill/>
                </a:ln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-US" sz="1772" spc="-44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3258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>
            <a:extLst>
              <a:ext uri="{FF2B5EF4-FFF2-40B4-BE49-F238E27FC236}">
                <a16:creationId xmlns:a16="http://schemas.microsoft.com/office/drawing/2014/main" id="{2670B5EF-FE34-4811-9875-ABEACB03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ML.NET 1.x </a:t>
            </a:r>
            <a:r>
              <a:rPr lang="zh-CN" altLang="en-US" dirty="0"/>
              <a:t>示例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07935FE-36F2-47F0-B114-CD3A290BC93A}"/>
              </a:ext>
            </a:extLst>
          </p:cNvPr>
          <p:cNvSpPr/>
          <p:nvPr/>
        </p:nvSpPr>
        <p:spPr>
          <a:xfrm rot="20001303">
            <a:off x="-788731" y="5851001"/>
            <a:ext cx="1781272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9164191-B2C3-43CB-95F0-E857EDF26991}"/>
              </a:ext>
            </a:extLst>
          </p:cNvPr>
          <p:cNvSpPr/>
          <p:nvPr/>
        </p:nvSpPr>
        <p:spPr>
          <a:xfrm rot="20001303">
            <a:off x="-1114580" y="5976726"/>
            <a:ext cx="3793428" cy="6533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337E811-FA28-4548-8F77-4A27B6776CB8}"/>
              </a:ext>
            </a:extLst>
          </p:cNvPr>
          <p:cNvSpPr/>
          <p:nvPr/>
        </p:nvSpPr>
        <p:spPr>
          <a:xfrm rot="20001303">
            <a:off x="9928982" y="1360632"/>
            <a:ext cx="4126047" cy="300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EA00A27-5D8B-4BAB-9A5E-856769E2BA3A}"/>
              </a:ext>
            </a:extLst>
          </p:cNvPr>
          <p:cNvSpPr/>
          <p:nvPr/>
        </p:nvSpPr>
        <p:spPr>
          <a:xfrm rot="20001303">
            <a:off x="9171940" y="1122086"/>
            <a:ext cx="4528583" cy="197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784FD10-01B2-4005-A329-9F3E619D9010}"/>
              </a:ext>
            </a:extLst>
          </p:cNvPr>
          <p:cNvSpPr/>
          <p:nvPr/>
        </p:nvSpPr>
        <p:spPr>
          <a:xfrm rot="20001303">
            <a:off x="9408691" y="291748"/>
            <a:ext cx="3908794" cy="569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228F61F-DD52-4DE2-B9E0-089FBC520245}"/>
              </a:ext>
            </a:extLst>
          </p:cNvPr>
          <p:cNvSpPr/>
          <p:nvPr/>
        </p:nvSpPr>
        <p:spPr>
          <a:xfrm rot="20001303">
            <a:off x="-63803" y="6980440"/>
            <a:ext cx="1953500" cy="102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E618E82F-8284-4A5B-9C7C-DE293ACD5CBD}"/>
              </a:ext>
            </a:extLst>
          </p:cNvPr>
          <p:cNvSpPr/>
          <p:nvPr/>
        </p:nvSpPr>
        <p:spPr>
          <a:xfrm rot="16200000">
            <a:off x="3030165" y="-1074579"/>
            <a:ext cx="4739434" cy="9361488"/>
          </a:xfrm>
          <a:custGeom>
            <a:avLst/>
            <a:gdLst>
              <a:gd name="connsiteX0" fmla="*/ 4522820 w 4522820"/>
              <a:gd name="connsiteY0" fmla="*/ 0 h 4713254"/>
              <a:gd name="connsiteX1" fmla="*/ 4522820 w 4522820"/>
              <a:gd name="connsiteY1" fmla="*/ 4713254 h 4713254"/>
              <a:gd name="connsiteX2" fmla="*/ 0 w 4522820"/>
              <a:gd name="connsiteY2" fmla="*/ 4713254 h 4713254"/>
              <a:gd name="connsiteX3" fmla="*/ 0 w 4522820"/>
              <a:gd name="connsiteY3" fmla="*/ 0 h 471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820" h="4713254">
                <a:moveTo>
                  <a:pt x="4522820" y="0"/>
                </a:moveTo>
                <a:lnTo>
                  <a:pt x="4522820" y="4713254"/>
                </a:lnTo>
                <a:lnTo>
                  <a:pt x="0" y="47132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44EDE9C4-62E3-44B1-8427-559FB6646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22" y="1400837"/>
            <a:ext cx="9078918" cy="441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96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16ECAFC-173D-4A81-A402-1226BB7B90E3}"/>
              </a:ext>
            </a:extLst>
          </p:cNvPr>
          <p:cNvSpPr/>
          <p:nvPr/>
        </p:nvSpPr>
        <p:spPr>
          <a:xfrm>
            <a:off x="2120778" y="2034967"/>
            <a:ext cx="6558207" cy="132343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959937">
              <a:spcBef>
                <a:spcPct val="0"/>
              </a:spcBef>
            </a:pPr>
            <a:r>
              <a:rPr lang="en-US" altLang="zh-CN" sz="8000" b="1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ML.NET</a:t>
            </a:r>
            <a:r>
              <a:rPr lang="zh-CN" altLang="en-US" sz="8000" b="1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示例</a:t>
            </a:r>
          </a:p>
        </p:txBody>
      </p:sp>
    </p:spTree>
    <p:extLst>
      <p:ext uri="{BB962C8B-B14F-4D97-AF65-F5344CB8AC3E}">
        <p14:creationId xmlns:p14="http://schemas.microsoft.com/office/powerpoint/2010/main" val="2491820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4A90ECD3-B087-4D59-AA62-0F905275CDA8}"/>
              </a:ext>
            </a:extLst>
          </p:cNvPr>
          <p:cNvSpPr/>
          <p:nvPr/>
        </p:nvSpPr>
        <p:spPr>
          <a:xfrm rot="16200000">
            <a:off x="2688501" y="-62879"/>
            <a:ext cx="5422759" cy="7736522"/>
          </a:xfrm>
          <a:custGeom>
            <a:avLst/>
            <a:gdLst>
              <a:gd name="connsiteX0" fmla="*/ 4522820 w 4522820"/>
              <a:gd name="connsiteY0" fmla="*/ 0 h 4713254"/>
              <a:gd name="connsiteX1" fmla="*/ 4522820 w 4522820"/>
              <a:gd name="connsiteY1" fmla="*/ 4713254 h 4713254"/>
              <a:gd name="connsiteX2" fmla="*/ 0 w 4522820"/>
              <a:gd name="connsiteY2" fmla="*/ 4713254 h 4713254"/>
              <a:gd name="connsiteX3" fmla="*/ 0 w 4522820"/>
              <a:gd name="connsiteY3" fmla="*/ 0 h 471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820" h="4713254">
                <a:moveTo>
                  <a:pt x="4522820" y="0"/>
                </a:moveTo>
                <a:lnTo>
                  <a:pt x="4522820" y="4713254"/>
                </a:lnTo>
                <a:lnTo>
                  <a:pt x="0" y="47132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2" name="标题 31">
            <a:extLst>
              <a:ext uri="{FF2B5EF4-FFF2-40B4-BE49-F238E27FC236}">
                <a16:creationId xmlns:a16="http://schemas.microsoft.com/office/drawing/2014/main" id="{2670B5EF-FE34-4811-9875-ABEACB03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ML.NET </a:t>
            </a:r>
            <a:r>
              <a:rPr lang="zh-CN" altLang="en-US" dirty="0"/>
              <a:t>满足市场需求吗？往往需要更成熟的方案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07935FE-36F2-47F0-B114-CD3A290BC93A}"/>
              </a:ext>
            </a:extLst>
          </p:cNvPr>
          <p:cNvSpPr/>
          <p:nvPr/>
        </p:nvSpPr>
        <p:spPr>
          <a:xfrm rot="20001303">
            <a:off x="-788731" y="5851001"/>
            <a:ext cx="1781272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9164191-B2C3-43CB-95F0-E857EDF26991}"/>
              </a:ext>
            </a:extLst>
          </p:cNvPr>
          <p:cNvSpPr/>
          <p:nvPr/>
        </p:nvSpPr>
        <p:spPr>
          <a:xfrm rot="20001303">
            <a:off x="-1114580" y="5976726"/>
            <a:ext cx="3793428" cy="6533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337E811-FA28-4548-8F77-4A27B6776CB8}"/>
              </a:ext>
            </a:extLst>
          </p:cNvPr>
          <p:cNvSpPr/>
          <p:nvPr/>
        </p:nvSpPr>
        <p:spPr>
          <a:xfrm rot="20001303">
            <a:off x="9928982" y="1360632"/>
            <a:ext cx="4126047" cy="300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EA00A27-5D8B-4BAB-9A5E-856769E2BA3A}"/>
              </a:ext>
            </a:extLst>
          </p:cNvPr>
          <p:cNvSpPr/>
          <p:nvPr/>
        </p:nvSpPr>
        <p:spPr>
          <a:xfrm rot="20001303">
            <a:off x="9171940" y="1122086"/>
            <a:ext cx="4528583" cy="197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784FD10-01B2-4005-A329-9F3E619D9010}"/>
              </a:ext>
            </a:extLst>
          </p:cNvPr>
          <p:cNvSpPr/>
          <p:nvPr/>
        </p:nvSpPr>
        <p:spPr>
          <a:xfrm rot="20001303">
            <a:off x="9408691" y="291748"/>
            <a:ext cx="3908794" cy="569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228F61F-DD52-4DE2-B9E0-089FBC520245}"/>
              </a:ext>
            </a:extLst>
          </p:cNvPr>
          <p:cNvSpPr/>
          <p:nvPr/>
        </p:nvSpPr>
        <p:spPr>
          <a:xfrm rot="20001303">
            <a:off x="-63803" y="6980440"/>
            <a:ext cx="1953500" cy="102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97CFEF6-E067-4E19-A2FE-DCB26FD3CBD7}"/>
              </a:ext>
            </a:extLst>
          </p:cNvPr>
          <p:cNvGrpSpPr/>
          <p:nvPr/>
        </p:nvGrpSpPr>
        <p:grpSpPr>
          <a:xfrm>
            <a:off x="1698529" y="1273209"/>
            <a:ext cx="7402706" cy="5030210"/>
            <a:chOff x="2810510" y="1411522"/>
            <a:chExt cx="7251700" cy="492760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11449E8-8CC5-4CBF-854D-5843759FC9C8}"/>
                </a:ext>
              </a:extLst>
            </p:cNvPr>
            <p:cNvSpPr/>
            <p:nvPr/>
          </p:nvSpPr>
          <p:spPr>
            <a:xfrm>
              <a:off x="2810510" y="1411522"/>
              <a:ext cx="7251700" cy="4927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9976"/>
              <a:endParaRPr kumimoji="1" lang="zh-CN" altLang="en-US" sz="1594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D84A594-D726-4528-8F10-47EDFB467705}"/>
                </a:ext>
              </a:extLst>
            </p:cNvPr>
            <p:cNvGrpSpPr/>
            <p:nvPr/>
          </p:nvGrpSpPr>
          <p:grpSpPr>
            <a:xfrm>
              <a:off x="3060701" y="1656535"/>
              <a:ext cx="6751319" cy="4437575"/>
              <a:chOff x="2613661" y="1816319"/>
              <a:chExt cx="6751319" cy="4437575"/>
            </a:xfrm>
            <a:noFill/>
          </p:grpSpPr>
          <p:pic>
            <p:nvPicPr>
              <p:cNvPr id="16" name="Picture 5">
                <a:extLst>
                  <a:ext uri="{FF2B5EF4-FFF2-40B4-BE49-F238E27FC236}">
                    <a16:creationId xmlns:a16="http://schemas.microsoft.com/office/drawing/2014/main" id="{6FCFBA49-5041-46DF-8754-88A0E982E7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8180" y="2473242"/>
                <a:ext cx="3185160" cy="3185160"/>
              </a:xfrm>
              <a:prstGeom prst="rect">
                <a:avLst/>
              </a:prstGeom>
              <a:grpFill/>
            </p:spPr>
          </p:pic>
          <p:pic>
            <p:nvPicPr>
              <p:cNvPr id="17" name="Picture 6">
                <a:extLst>
                  <a:ext uri="{FF2B5EF4-FFF2-40B4-BE49-F238E27FC236}">
                    <a16:creationId xmlns:a16="http://schemas.microsoft.com/office/drawing/2014/main" id="{9F415FE7-8CAB-4270-8FC1-D0F370BA6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241" y="1877750"/>
                <a:ext cx="888275" cy="923605"/>
              </a:xfrm>
              <a:prstGeom prst="rect">
                <a:avLst/>
              </a:prstGeom>
              <a:grpFill/>
            </p:spPr>
          </p:pic>
          <p:pic>
            <p:nvPicPr>
              <p:cNvPr id="18" name="Picture 7">
                <a:extLst>
                  <a:ext uri="{FF2B5EF4-FFF2-40B4-BE49-F238E27FC236}">
                    <a16:creationId xmlns:a16="http://schemas.microsoft.com/office/drawing/2014/main" id="{0F975418-D835-46A4-BFCB-676AE64ED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1979" y="3638651"/>
                <a:ext cx="888274" cy="938318"/>
              </a:xfrm>
              <a:prstGeom prst="rect">
                <a:avLst/>
              </a:prstGeom>
              <a:grpFill/>
            </p:spPr>
          </p:pic>
          <p:pic>
            <p:nvPicPr>
              <p:cNvPr id="19" name="Picture 8">
                <a:extLst>
                  <a:ext uri="{FF2B5EF4-FFF2-40B4-BE49-F238E27FC236}">
                    <a16:creationId xmlns:a16="http://schemas.microsoft.com/office/drawing/2014/main" id="{58AF5D6E-28B5-488B-90F3-D4D32E7E2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49241" y="5756772"/>
                <a:ext cx="1915739" cy="497122"/>
              </a:xfrm>
              <a:prstGeom prst="rect">
                <a:avLst/>
              </a:prstGeom>
              <a:grpFill/>
            </p:spPr>
          </p:pic>
          <p:pic>
            <p:nvPicPr>
              <p:cNvPr id="20" name="Picture 9">
                <a:extLst>
                  <a:ext uri="{FF2B5EF4-FFF2-40B4-BE49-F238E27FC236}">
                    <a16:creationId xmlns:a16="http://schemas.microsoft.com/office/drawing/2014/main" id="{3ECC7DF8-4528-49ED-A3C8-D1C8EA3746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59431" y="1816319"/>
                <a:ext cx="1242060" cy="1242060"/>
              </a:xfrm>
              <a:prstGeom prst="rect">
                <a:avLst/>
              </a:prstGeom>
              <a:grpFill/>
            </p:spPr>
          </p:pic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53E353D2-EDF8-4583-AC21-DEDC31344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13661" y="3524628"/>
                <a:ext cx="1409699" cy="558006"/>
              </a:xfrm>
              <a:prstGeom prst="rect">
                <a:avLst/>
              </a:prstGeom>
              <a:grpFill/>
            </p:spPr>
          </p:pic>
          <p:pic>
            <p:nvPicPr>
              <p:cNvPr id="22" name="Picture 11">
                <a:extLst>
                  <a:ext uri="{FF2B5EF4-FFF2-40B4-BE49-F238E27FC236}">
                    <a16:creationId xmlns:a16="http://schemas.microsoft.com/office/drawing/2014/main" id="{D6E576D3-3B26-4253-9E81-48BEE5C8F4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8739" y="4602615"/>
                <a:ext cx="1409699" cy="1055787"/>
              </a:xfrm>
              <a:prstGeom prst="rect">
                <a:avLst/>
              </a:prstGeom>
              <a:grpFill/>
            </p:spPr>
          </p:pic>
        </p:grpSp>
      </p:grpSp>
    </p:spTree>
    <p:extLst>
      <p:ext uri="{BB962C8B-B14F-4D97-AF65-F5344CB8AC3E}">
        <p14:creationId xmlns:p14="http://schemas.microsoft.com/office/powerpoint/2010/main" val="2742858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>
            <a:extLst>
              <a:ext uri="{FF2B5EF4-FFF2-40B4-BE49-F238E27FC236}">
                <a16:creationId xmlns:a16="http://schemas.microsoft.com/office/drawing/2014/main" id="{2670B5EF-FE34-4811-9875-ABEACB03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看看行业的痛点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07935FE-36F2-47F0-B114-CD3A290BC93A}"/>
              </a:ext>
            </a:extLst>
          </p:cNvPr>
          <p:cNvSpPr/>
          <p:nvPr/>
        </p:nvSpPr>
        <p:spPr>
          <a:xfrm rot="20001303">
            <a:off x="-788731" y="5851001"/>
            <a:ext cx="1781272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9164191-B2C3-43CB-95F0-E857EDF26991}"/>
              </a:ext>
            </a:extLst>
          </p:cNvPr>
          <p:cNvSpPr/>
          <p:nvPr/>
        </p:nvSpPr>
        <p:spPr>
          <a:xfrm rot="20001303">
            <a:off x="-1114580" y="5976726"/>
            <a:ext cx="3793428" cy="6533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337E811-FA28-4548-8F77-4A27B6776CB8}"/>
              </a:ext>
            </a:extLst>
          </p:cNvPr>
          <p:cNvSpPr/>
          <p:nvPr/>
        </p:nvSpPr>
        <p:spPr>
          <a:xfrm rot="20001303">
            <a:off x="9928982" y="1360632"/>
            <a:ext cx="4126047" cy="300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EA00A27-5D8B-4BAB-9A5E-856769E2BA3A}"/>
              </a:ext>
            </a:extLst>
          </p:cNvPr>
          <p:cNvSpPr/>
          <p:nvPr/>
        </p:nvSpPr>
        <p:spPr>
          <a:xfrm rot="20001303">
            <a:off x="9171940" y="1122086"/>
            <a:ext cx="4528583" cy="197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784FD10-01B2-4005-A329-9F3E619D9010}"/>
              </a:ext>
            </a:extLst>
          </p:cNvPr>
          <p:cNvSpPr/>
          <p:nvPr/>
        </p:nvSpPr>
        <p:spPr>
          <a:xfrm rot="20001303">
            <a:off x="9408691" y="291748"/>
            <a:ext cx="3908794" cy="569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228F61F-DD52-4DE2-B9E0-089FBC520245}"/>
              </a:ext>
            </a:extLst>
          </p:cNvPr>
          <p:cNvSpPr/>
          <p:nvPr/>
        </p:nvSpPr>
        <p:spPr>
          <a:xfrm rot="20001303">
            <a:off x="-63803" y="6980440"/>
            <a:ext cx="1953500" cy="102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A64EC94-CBFB-447D-9933-9DD57A30B723}"/>
              </a:ext>
            </a:extLst>
          </p:cNvPr>
          <p:cNvSpPr txBox="1">
            <a:spLocks/>
          </p:cNvSpPr>
          <p:nvPr/>
        </p:nvSpPr>
        <p:spPr>
          <a:xfrm>
            <a:off x="719139" y="1901475"/>
            <a:ext cx="9361486" cy="446566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9976">
              <a:lnSpc>
                <a:spcPct val="100000"/>
              </a:lnSpc>
              <a:spcBef>
                <a:spcPts val="886"/>
              </a:spcBef>
              <a:buNone/>
            </a:pPr>
            <a:r>
              <a:rPr lang="en-US" altLang="zh-CN" sz="1770" b="1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sz="1770" b="1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的财富</a:t>
            </a:r>
            <a:r>
              <a:rPr lang="en-US" altLang="zh-CN" sz="1770" b="1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770" b="1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强、美国</a:t>
            </a:r>
            <a:r>
              <a:rPr lang="en-US" altLang="zh-CN" sz="1770" b="1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56%</a:t>
            </a:r>
            <a:r>
              <a:rPr lang="zh-CN" altLang="en-US" sz="1770" b="1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的中小企业、全球</a:t>
            </a:r>
            <a:r>
              <a:rPr lang="en-US" altLang="zh-CN" sz="1770" b="1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620</a:t>
            </a:r>
            <a:r>
              <a:rPr lang="zh-CN" altLang="en-US" sz="1770" b="1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万开发者</a:t>
            </a:r>
            <a:r>
              <a:rPr lang="zh-CN" altLang="en-US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，在使用</a:t>
            </a:r>
            <a:r>
              <a:rPr lang="en-US" altLang="zh-CN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.NET</a:t>
            </a:r>
            <a:r>
              <a:rPr lang="zh-CN" altLang="en-US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语言开发程序。</a:t>
            </a:r>
            <a:endParaRPr lang="en-US" altLang="zh-CN" sz="1772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defTabSz="809976">
              <a:lnSpc>
                <a:spcPct val="100000"/>
              </a:lnSpc>
              <a:spcBef>
                <a:spcPts val="886"/>
              </a:spcBef>
              <a:buNone/>
            </a:pPr>
            <a:r>
              <a:rPr lang="zh-CN" altLang="en-US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他们在学习、开发和应用</a:t>
            </a:r>
            <a:r>
              <a:rPr lang="en-US" altLang="zh-CN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的时候，</a:t>
            </a:r>
            <a:r>
              <a:rPr lang="zh-CN" altLang="en-US" sz="1770" b="1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正遭遇空前严峻的挑战</a:t>
            </a:r>
            <a:endParaRPr lang="en-US" altLang="zh-CN" sz="1770" b="1" dirty="0">
              <a:gradFill flip="none" rotWithShape="1">
                <a:gsLst>
                  <a:gs pos="0">
                    <a:srgbClr val="FAD000"/>
                  </a:gs>
                  <a:gs pos="100000">
                    <a:srgbClr val="FAD000">
                      <a:alpha val="60000"/>
                    </a:srgbClr>
                  </a:gs>
                </a:gsLst>
                <a:lin ang="54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554B29CE-A939-4830-8E64-18477F4A4B67}"/>
              </a:ext>
            </a:extLst>
          </p:cNvPr>
          <p:cNvSpPr txBox="1"/>
          <p:nvPr/>
        </p:nvSpPr>
        <p:spPr>
          <a:xfrm>
            <a:off x="661825" y="5895062"/>
            <a:ext cx="2683748" cy="746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9976"/>
            <a:r>
              <a:rPr lang="en-US" altLang="zh-CN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 Source: Jon Montgomery</a:t>
            </a:r>
          </a:p>
          <a:p>
            <a:pPr defTabSz="809976"/>
            <a:r>
              <a:rPr lang="en-US" altLang="zh-CN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** Source: State of the </a:t>
            </a:r>
            <a:r>
              <a:rPr lang="en-US" altLang="zh-CN" sz="1063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Octoverse</a:t>
            </a:r>
            <a:r>
              <a:rPr lang="en-US" altLang="zh-CN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2018</a:t>
            </a:r>
          </a:p>
          <a:p>
            <a:pPr marL="253117" indent="-253117" defTabSz="809976">
              <a:buFont typeface="Arial" panose="020B0604020202020204" pitchFamily="34" charset="0"/>
              <a:buChar char="•"/>
            </a:pPr>
            <a:endParaRPr lang="en-US" altLang="zh-CN" sz="1063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809976"/>
            <a:endParaRPr lang="en-US" sz="1063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7981232-7BF9-4661-8D69-E4F65D50C52F}"/>
              </a:ext>
            </a:extLst>
          </p:cNvPr>
          <p:cNvGrpSpPr/>
          <p:nvPr/>
        </p:nvGrpSpPr>
        <p:grpSpPr>
          <a:xfrm>
            <a:off x="661825" y="3032521"/>
            <a:ext cx="6170087" cy="2012151"/>
            <a:chOff x="838200" y="2944196"/>
            <a:chExt cx="6965496" cy="2271545"/>
          </a:xfrm>
        </p:grpSpPr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BB7274FE-2B28-486A-B34B-70C412B57B3C}"/>
                </a:ext>
              </a:extLst>
            </p:cNvPr>
            <p:cNvSpPr txBox="1"/>
            <p:nvPr/>
          </p:nvSpPr>
          <p:spPr>
            <a:xfrm>
              <a:off x="838200" y="4183829"/>
              <a:ext cx="6732050" cy="412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53117" indent="-253117" defTabSz="809976">
                <a:buFont typeface="Arial" panose="020B0604020202020204" pitchFamily="34" charset="0"/>
                <a:buChar char="•"/>
              </a:pPr>
              <a:r>
                <a:rPr lang="zh-CN" altLang="en-US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开发者</a:t>
              </a:r>
              <a:r>
                <a:rPr lang="zh-CN" altLang="en-US" sz="1770" b="1" dirty="0">
                  <a:gradFill flip="none" rotWithShape="1">
                    <a:gsLst>
                      <a:gs pos="0">
                        <a:srgbClr val="FAD000"/>
                      </a:gs>
                      <a:gs pos="100000">
                        <a:srgbClr val="FAD000">
                          <a:alpha val="60000"/>
                        </a:srgbClr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缺乏</a:t>
              </a:r>
              <a:r>
                <a:rPr lang="zh-CN" altLang="en-US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基于</a:t>
              </a:r>
              <a:r>
                <a:rPr lang="en-US" altLang="zh-CN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.NET</a:t>
              </a:r>
              <a:r>
                <a:rPr lang="zh-CN" altLang="en-US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</a:t>
              </a:r>
              <a:r>
                <a:rPr lang="en-US" altLang="zh-CN" sz="1770" b="1" dirty="0">
                  <a:gradFill flip="none" rotWithShape="1">
                    <a:gsLst>
                      <a:gs pos="0">
                        <a:srgbClr val="FAD000"/>
                      </a:gs>
                      <a:gs pos="100000">
                        <a:srgbClr val="FAD000">
                          <a:alpha val="60000"/>
                        </a:srgbClr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770" b="1" dirty="0">
                  <a:gradFill flip="none" rotWithShape="1">
                    <a:gsLst>
                      <a:gs pos="0">
                        <a:srgbClr val="FAD000"/>
                      </a:gs>
                      <a:gs pos="100000">
                        <a:srgbClr val="FAD000">
                          <a:alpha val="60000"/>
                        </a:srgbClr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开发套件与智能应用技术平台</a:t>
              </a:r>
              <a:endParaRPr lang="en-US" sz="1770" b="1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259039F5-87A4-469E-A8C8-6A5629444FC6}"/>
                </a:ext>
              </a:extLst>
            </p:cNvPr>
            <p:cNvSpPr txBox="1"/>
            <p:nvPr/>
          </p:nvSpPr>
          <p:spPr>
            <a:xfrm>
              <a:off x="838200" y="3564013"/>
              <a:ext cx="6708526" cy="412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53117" indent="-253117" defTabSz="809976">
                <a:buFont typeface="Arial" panose="020B0604020202020204" pitchFamily="34" charset="0"/>
                <a:buChar char="•"/>
              </a:pPr>
              <a:r>
                <a:rPr lang="zh-CN" altLang="en-US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市场上</a:t>
              </a:r>
              <a:r>
                <a:rPr lang="zh-CN" altLang="en-US" sz="1770" b="1" dirty="0">
                  <a:gradFill flip="none" rotWithShape="1">
                    <a:gsLst>
                      <a:gs pos="0">
                        <a:srgbClr val="FAD000"/>
                      </a:gs>
                      <a:gs pos="100000">
                        <a:srgbClr val="FAD000">
                          <a:alpha val="60000"/>
                        </a:srgbClr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少有</a:t>
              </a:r>
              <a:r>
                <a:rPr lang="zh-CN" altLang="en-US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基于</a:t>
              </a:r>
              <a:r>
                <a:rPr lang="en-US" altLang="zh-CN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.NET</a:t>
              </a:r>
              <a:r>
                <a:rPr lang="zh-CN" altLang="en-US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的开发</a:t>
              </a:r>
              <a:r>
                <a:rPr lang="en-US" altLang="zh-CN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</a:t>
              </a:r>
              <a:r>
                <a:rPr lang="zh-CN" altLang="en-US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应用的</a:t>
              </a:r>
              <a:r>
                <a:rPr lang="zh-CN" altLang="en-US" sz="1770" b="1" dirty="0">
                  <a:gradFill flip="none" rotWithShape="1">
                    <a:gsLst>
                      <a:gs pos="0">
                        <a:srgbClr val="FAD000"/>
                      </a:gs>
                      <a:gs pos="100000">
                        <a:srgbClr val="FAD000">
                          <a:alpha val="60000"/>
                        </a:srgbClr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商业技术支持服务</a:t>
              </a:r>
              <a:endParaRPr lang="en-US" sz="1770" b="1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8EC5243B-0511-46E8-BF9F-A3D058E1E936}"/>
                </a:ext>
              </a:extLst>
            </p:cNvPr>
            <p:cNvSpPr txBox="1"/>
            <p:nvPr/>
          </p:nvSpPr>
          <p:spPr>
            <a:xfrm>
              <a:off x="838200" y="2944196"/>
              <a:ext cx="4448487" cy="412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53117" indent="-253117" defTabSz="809976">
                <a:buFont typeface="Arial" panose="020B0604020202020204" pitchFamily="34" charset="0"/>
                <a:buChar char="•"/>
              </a:pPr>
              <a:r>
                <a:rPr lang="zh-CN" altLang="en-US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企业建立</a:t>
              </a:r>
              <a:r>
                <a:rPr lang="en-US" altLang="zh-CN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Python</a:t>
              </a:r>
              <a:r>
                <a:rPr lang="zh-CN" altLang="en-US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研发团队</a:t>
              </a:r>
              <a:r>
                <a:rPr lang="zh-CN" altLang="en-US" sz="1770" b="1" dirty="0">
                  <a:gradFill flip="none" rotWithShape="1">
                    <a:gsLst>
                      <a:gs pos="0">
                        <a:srgbClr val="FAD000"/>
                      </a:gs>
                      <a:gs pos="100000">
                        <a:srgbClr val="FAD000">
                          <a:alpha val="60000"/>
                        </a:srgbClr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成本极高</a:t>
              </a:r>
              <a:endParaRPr lang="en-US" sz="1770" b="1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A18F6996-0F30-4982-83FE-21A2DABFFDDD}"/>
                </a:ext>
              </a:extLst>
            </p:cNvPr>
            <p:cNvSpPr txBox="1"/>
            <p:nvPr/>
          </p:nvSpPr>
          <p:spPr>
            <a:xfrm>
              <a:off x="838200" y="4803647"/>
              <a:ext cx="6965496" cy="412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53117" indent="-253117" defTabSz="809976">
                <a:buFont typeface="Arial" panose="020B0604020202020204" pitchFamily="34" charset="0"/>
                <a:buChar char="•"/>
              </a:pPr>
              <a:r>
                <a:rPr lang="zh-CN" altLang="en-US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开发者几乎</a:t>
              </a:r>
              <a:r>
                <a:rPr lang="zh-CN" altLang="en-US" sz="1770" b="1" dirty="0">
                  <a:gradFill flip="none" rotWithShape="1">
                    <a:gsLst>
                      <a:gs pos="0">
                        <a:srgbClr val="FAD000"/>
                      </a:gs>
                      <a:gs pos="100000">
                        <a:srgbClr val="FAD000">
                          <a:alpha val="60000"/>
                        </a:srgbClr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找不到</a:t>
              </a:r>
              <a:r>
                <a:rPr lang="zh-CN" altLang="en-US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基于</a:t>
              </a:r>
              <a:r>
                <a:rPr lang="en-US" altLang="zh-CN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.NET</a:t>
              </a:r>
              <a:r>
                <a:rPr lang="zh-CN" altLang="en-US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</a:t>
              </a:r>
              <a:r>
                <a:rPr lang="en-US" altLang="zh-CN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</a:t>
              </a:r>
              <a:r>
                <a:rPr lang="zh-CN" altLang="en-US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开发</a:t>
              </a:r>
              <a:r>
                <a:rPr lang="zh-CN" altLang="en-US" sz="1770" b="1" dirty="0">
                  <a:gradFill flip="none" rotWithShape="1">
                    <a:gsLst>
                      <a:gs pos="0">
                        <a:srgbClr val="FAD000"/>
                      </a:gs>
                      <a:gs pos="100000">
                        <a:srgbClr val="FAD000">
                          <a:alpha val="60000"/>
                        </a:srgbClr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培训教程和学习机会</a:t>
              </a:r>
              <a:endParaRPr lang="en-US" sz="1770" b="1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TextBox 4">
            <a:extLst>
              <a:ext uri="{FF2B5EF4-FFF2-40B4-BE49-F238E27FC236}">
                <a16:creationId xmlns:a16="http://schemas.microsoft.com/office/drawing/2014/main" id="{70E6B7B7-0E92-4C6E-920F-00CCD4EE855E}"/>
              </a:ext>
            </a:extLst>
          </p:cNvPr>
          <p:cNvSpPr txBox="1"/>
          <p:nvPr/>
        </p:nvSpPr>
        <p:spPr>
          <a:xfrm>
            <a:off x="2003641" y="5459654"/>
            <a:ext cx="6672339" cy="296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9976"/>
            <a:r>
              <a:rPr lang="zh-CN" altLang="en-US" sz="1329" u="sng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企业基于</a:t>
            </a:r>
            <a:r>
              <a:rPr lang="en-US" altLang="zh-CN" sz="1329" u="sng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.NET</a:t>
            </a:r>
            <a:r>
              <a:rPr lang="zh-CN" altLang="en-US" sz="1329" u="sng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</a:t>
            </a:r>
            <a:r>
              <a:rPr lang="en-US" altLang="zh-CN" sz="1329" u="sng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329" u="sng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的技术服务市场，在如火如荼发展的</a:t>
            </a:r>
            <a:r>
              <a:rPr lang="en-US" altLang="zh-CN" sz="1329" u="sng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329" u="sng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领域，仍是一片市场的空白</a:t>
            </a:r>
            <a:endParaRPr lang="en-US" sz="1329" u="sng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5605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>
            <a:extLst>
              <a:ext uri="{FF2B5EF4-FFF2-40B4-BE49-F238E27FC236}">
                <a16:creationId xmlns:a16="http://schemas.microsoft.com/office/drawing/2014/main" id="{2670B5EF-FE34-4811-9875-ABEACB03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一套基于</a:t>
            </a:r>
            <a:r>
              <a:rPr lang="en-US" altLang="zh-CN" dirty="0"/>
              <a:t>.NET Core </a:t>
            </a:r>
            <a:r>
              <a:rPr lang="zh-CN" altLang="en-US" dirty="0"/>
              <a:t>的开源解决方案</a:t>
            </a:r>
            <a:r>
              <a:rPr lang="en-US" altLang="zh-CN" dirty="0"/>
              <a:t>- SciSharp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07935FE-36F2-47F0-B114-CD3A290BC93A}"/>
              </a:ext>
            </a:extLst>
          </p:cNvPr>
          <p:cNvSpPr/>
          <p:nvPr/>
        </p:nvSpPr>
        <p:spPr>
          <a:xfrm rot="20001303">
            <a:off x="-788731" y="5851001"/>
            <a:ext cx="1781272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9164191-B2C3-43CB-95F0-E857EDF26991}"/>
              </a:ext>
            </a:extLst>
          </p:cNvPr>
          <p:cNvSpPr/>
          <p:nvPr/>
        </p:nvSpPr>
        <p:spPr>
          <a:xfrm rot="20001303">
            <a:off x="-1114580" y="5976726"/>
            <a:ext cx="3793428" cy="6533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337E811-FA28-4548-8F77-4A27B6776CB8}"/>
              </a:ext>
            </a:extLst>
          </p:cNvPr>
          <p:cNvSpPr/>
          <p:nvPr/>
        </p:nvSpPr>
        <p:spPr>
          <a:xfrm rot="20001303">
            <a:off x="9928982" y="1360632"/>
            <a:ext cx="4126047" cy="300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EA00A27-5D8B-4BAB-9A5E-856769E2BA3A}"/>
              </a:ext>
            </a:extLst>
          </p:cNvPr>
          <p:cNvSpPr/>
          <p:nvPr/>
        </p:nvSpPr>
        <p:spPr>
          <a:xfrm rot="20001303">
            <a:off x="9171940" y="1122086"/>
            <a:ext cx="4528583" cy="197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784FD10-01B2-4005-A329-9F3E619D9010}"/>
              </a:ext>
            </a:extLst>
          </p:cNvPr>
          <p:cNvSpPr/>
          <p:nvPr/>
        </p:nvSpPr>
        <p:spPr>
          <a:xfrm rot="20001303">
            <a:off x="9408691" y="291748"/>
            <a:ext cx="3908794" cy="569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228F61F-DD52-4DE2-B9E0-089FBC520245}"/>
              </a:ext>
            </a:extLst>
          </p:cNvPr>
          <p:cNvSpPr/>
          <p:nvPr/>
        </p:nvSpPr>
        <p:spPr>
          <a:xfrm rot="20001303">
            <a:off x="-63803" y="6980440"/>
            <a:ext cx="1953500" cy="102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DFDED37-0BE4-4709-B827-DCEF02534583}"/>
              </a:ext>
            </a:extLst>
          </p:cNvPr>
          <p:cNvGrpSpPr/>
          <p:nvPr/>
        </p:nvGrpSpPr>
        <p:grpSpPr>
          <a:xfrm>
            <a:off x="719138" y="1599745"/>
            <a:ext cx="9338141" cy="4224158"/>
            <a:chOff x="719138" y="1738821"/>
            <a:chExt cx="9338141" cy="4224158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7A7CDC8A-403E-4851-AC6D-D21EB0855EE9}"/>
                </a:ext>
              </a:extLst>
            </p:cNvPr>
            <p:cNvSpPr txBox="1">
              <a:spLocks/>
            </p:cNvSpPr>
            <p:nvPr/>
          </p:nvSpPr>
          <p:spPr>
            <a:xfrm>
              <a:off x="742484" y="1815027"/>
              <a:ext cx="9314795" cy="385444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809976">
                <a:spcBef>
                  <a:spcPts val="886"/>
                </a:spcBef>
                <a:buNone/>
              </a:pPr>
              <a:r>
                <a:rPr lang="zh-CN" altLang="en-US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基于</a:t>
              </a:r>
              <a:r>
                <a:rPr lang="en-US" altLang="zh-CN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.NET</a:t>
              </a:r>
              <a:r>
                <a:rPr lang="zh-CN" altLang="en-US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          </a:t>
              </a:r>
              <a:r>
                <a:rPr lang="en-US" altLang="zh-CN" sz="1770" b="1" dirty="0">
                  <a:gradFill flip="none" rotWithShape="1">
                    <a:gsLst>
                      <a:gs pos="0">
                        <a:srgbClr val="FAD000"/>
                      </a:gs>
                      <a:gs pos="100000">
                        <a:srgbClr val="FAD000">
                          <a:alpha val="60000"/>
                        </a:srgbClr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SciSharp AI</a:t>
              </a:r>
              <a:r>
                <a:rPr lang="zh-CN" altLang="en-US" sz="1770" b="1" dirty="0">
                  <a:gradFill flip="none" rotWithShape="1">
                    <a:gsLst>
                      <a:gs pos="0">
                        <a:srgbClr val="FAD000"/>
                      </a:gs>
                      <a:gs pos="100000">
                        <a:srgbClr val="FAD000">
                          <a:alpha val="60000"/>
                        </a:srgbClr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开发套件与智能平台</a:t>
              </a:r>
              <a:r>
                <a:rPr lang="zh-CN" altLang="en-US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，为</a:t>
              </a:r>
              <a:r>
                <a:rPr lang="en-US" altLang="zh-CN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C#</a:t>
              </a:r>
              <a:r>
                <a:rPr lang="zh-CN" altLang="en-US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开发者提供一站式</a:t>
              </a:r>
              <a:r>
                <a:rPr lang="en-US" altLang="zh-CN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</a:t>
              </a:r>
              <a:r>
                <a:rPr lang="zh-CN" altLang="en-US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开发服务。</a:t>
              </a:r>
              <a:endParaRPr lang="en-US" altLang="zh-CN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02494" indent="-202494" defTabSz="809976">
                <a:spcBef>
                  <a:spcPts val="886"/>
                </a:spcBef>
              </a:pPr>
              <a:endParaRPr lang="en-US" sz="248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0" indent="0" defTabSz="809976">
                <a:spcBef>
                  <a:spcPts val="886"/>
                </a:spcBef>
                <a:buNone/>
              </a:pPr>
              <a:endParaRPr lang="en-US" altLang="zh-CN" sz="248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0" indent="0" defTabSz="809976">
                <a:spcBef>
                  <a:spcPts val="886"/>
                </a:spcBef>
                <a:buNone/>
              </a:pPr>
              <a:endParaRPr lang="en-US" altLang="zh-CN" sz="248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0" indent="0" defTabSz="809976">
                <a:spcBef>
                  <a:spcPts val="886"/>
                </a:spcBef>
                <a:buNone/>
              </a:pPr>
              <a:endParaRPr lang="en-US" altLang="zh-CN" sz="248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3F876D9B-F237-4481-ABE8-F3FDA94D7538}"/>
                </a:ext>
              </a:extLst>
            </p:cNvPr>
            <p:cNvSpPr txBox="1"/>
            <p:nvPr/>
          </p:nvSpPr>
          <p:spPr>
            <a:xfrm>
              <a:off x="719138" y="2538046"/>
              <a:ext cx="3240952" cy="365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53117" indent="-253117" defTabSz="809976">
                <a:buFont typeface="Arial" panose="020B0604020202020204" pitchFamily="34" charset="0"/>
                <a:buChar char="•"/>
              </a:pPr>
              <a:r>
                <a:rPr lang="zh-CN" altLang="en-US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基于</a:t>
              </a:r>
              <a:r>
                <a:rPr lang="en-US" altLang="zh-CN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C#</a:t>
              </a:r>
              <a:r>
                <a:rPr lang="zh-CN" altLang="en-US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的大数据运算类库。</a:t>
              </a:r>
              <a:endParaRPr lang="en-US" altLang="zh-CN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6CB152EA-5072-4D91-84D8-F7B75760EC5A}"/>
                </a:ext>
              </a:extLst>
            </p:cNvPr>
            <p:cNvSpPr txBox="1"/>
            <p:nvPr/>
          </p:nvSpPr>
          <p:spPr>
            <a:xfrm>
              <a:off x="719138" y="3019930"/>
              <a:ext cx="3923831" cy="365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53117" indent="-253117" defTabSz="809976">
                <a:buFont typeface="Arial" panose="020B0604020202020204" pitchFamily="34" charset="0"/>
                <a:buChar char="•"/>
              </a:pPr>
              <a:r>
                <a:rPr lang="zh-CN" altLang="en-US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各种机器学习框架的</a:t>
              </a:r>
              <a:r>
                <a:rPr lang="en-US" altLang="zh-CN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C#</a:t>
              </a:r>
              <a:r>
                <a:rPr lang="zh-CN" altLang="en-US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类库系列。</a:t>
              </a:r>
              <a:endParaRPr lang="en-US" altLang="zh-CN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" name="Rectangle 20">
              <a:extLst>
                <a:ext uri="{FF2B5EF4-FFF2-40B4-BE49-F238E27FC236}">
                  <a16:creationId xmlns:a16="http://schemas.microsoft.com/office/drawing/2014/main" id="{1010234F-CAC1-4588-BA06-702019F72521}"/>
                </a:ext>
              </a:extLst>
            </p:cNvPr>
            <p:cNvSpPr/>
            <p:nvPr/>
          </p:nvSpPr>
          <p:spPr>
            <a:xfrm>
              <a:off x="719138" y="3501814"/>
              <a:ext cx="4430380" cy="365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53117" indent="-253117" defTabSz="809976">
                <a:buFont typeface="Arial" panose="020B0604020202020204" pitchFamily="34" charset="0"/>
                <a:buChar char="•"/>
              </a:pPr>
              <a:r>
                <a:rPr lang="zh-CN" altLang="en-US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基于</a:t>
              </a:r>
              <a:r>
                <a:rPr lang="en-US" altLang="zh-CN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C#</a:t>
              </a:r>
              <a:r>
                <a:rPr lang="zh-CN" altLang="en-US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</a:t>
              </a:r>
              <a:r>
                <a:rPr lang="en-US" altLang="zh-CN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NLP</a:t>
              </a:r>
              <a:r>
                <a:rPr lang="zh-CN" altLang="en-US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类库和</a:t>
              </a:r>
              <a:r>
                <a:rPr lang="en-US" altLang="zh-CN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Bot Builder</a:t>
              </a:r>
              <a:r>
                <a:rPr lang="zh-CN" altLang="en-US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框架。</a:t>
              </a:r>
              <a:endParaRPr lang="en-US" altLang="zh-CN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" name="Rectangle 21">
              <a:extLst>
                <a:ext uri="{FF2B5EF4-FFF2-40B4-BE49-F238E27FC236}">
                  <a16:creationId xmlns:a16="http://schemas.microsoft.com/office/drawing/2014/main" id="{DF5E5FFA-40B2-4FD0-A2D1-E2D54838B073}"/>
                </a:ext>
              </a:extLst>
            </p:cNvPr>
            <p:cNvSpPr/>
            <p:nvPr/>
          </p:nvSpPr>
          <p:spPr>
            <a:xfrm>
              <a:off x="719138" y="3983698"/>
              <a:ext cx="4765407" cy="365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53117" indent="-253117" defTabSz="809976">
                <a:buFont typeface="Arial" panose="020B0604020202020204" pitchFamily="34" charset="0"/>
                <a:buChar char="•"/>
              </a:pPr>
              <a:r>
                <a:rPr lang="zh-CN" altLang="en-US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丰富的文档，大量的模型支持与使用案例。</a:t>
              </a:r>
              <a:endParaRPr lang="en-US" altLang="zh-CN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TextBox 2">
              <a:extLst>
                <a:ext uri="{FF2B5EF4-FFF2-40B4-BE49-F238E27FC236}">
                  <a16:creationId xmlns:a16="http://schemas.microsoft.com/office/drawing/2014/main" id="{2D9BA686-CDDA-48F2-AC46-8E3D0284C708}"/>
                </a:ext>
              </a:extLst>
            </p:cNvPr>
            <p:cNvSpPr txBox="1"/>
            <p:nvPr/>
          </p:nvSpPr>
          <p:spPr>
            <a:xfrm>
              <a:off x="822540" y="5597943"/>
              <a:ext cx="7948010" cy="365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9976"/>
              <a:r>
                <a:rPr lang="en-US" altLang="zh-CN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SciSharp</a:t>
              </a:r>
              <a:r>
                <a:rPr lang="zh-CN" altLang="en-US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将开展丰富的线上和线下的培训，并提供强有力的商业和技术支持。</a:t>
              </a:r>
              <a:endParaRPr lang="en-US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23" name="Picture 9">
              <a:extLst>
                <a:ext uri="{FF2B5EF4-FFF2-40B4-BE49-F238E27FC236}">
                  <a16:creationId xmlns:a16="http://schemas.microsoft.com/office/drawing/2014/main" id="{730539FA-E1C0-4EA4-8693-2E855C761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0817" y="1738821"/>
              <a:ext cx="459190" cy="459190"/>
            </a:xfrm>
            <a:prstGeom prst="rect">
              <a:avLst/>
            </a:prstGeom>
          </p:spPr>
        </p:pic>
        <p:sp>
          <p:nvSpPr>
            <p:cNvPr id="24" name="TextBox 46">
              <a:extLst>
                <a:ext uri="{FF2B5EF4-FFF2-40B4-BE49-F238E27FC236}">
                  <a16:creationId xmlns:a16="http://schemas.microsoft.com/office/drawing/2014/main" id="{6B4CCDBE-79FB-4130-82D6-A554BF08B2A9}"/>
                </a:ext>
              </a:extLst>
            </p:cNvPr>
            <p:cNvSpPr txBox="1"/>
            <p:nvPr/>
          </p:nvSpPr>
          <p:spPr>
            <a:xfrm>
              <a:off x="719138" y="4947467"/>
              <a:ext cx="6503512" cy="365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53117" indent="-253117" defTabSz="809976">
                <a:buFont typeface="Arial" panose="020B0604020202020204" pitchFamily="34" charset="0"/>
                <a:buChar char="•"/>
              </a:pPr>
              <a:r>
                <a:rPr lang="zh-CN" altLang="en-US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数据矢量化，</a:t>
              </a:r>
              <a:r>
                <a:rPr lang="en-US" altLang="zh-CN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ETL</a:t>
              </a:r>
              <a:r>
                <a:rPr lang="zh-CN" altLang="en-US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操作，现有大数据平台的集成（规划中）。</a:t>
              </a:r>
              <a:endParaRPr lang="en-US" altLang="zh-CN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" name="TextBox 47">
              <a:extLst>
                <a:ext uri="{FF2B5EF4-FFF2-40B4-BE49-F238E27FC236}">
                  <a16:creationId xmlns:a16="http://schemas.microsoft.com/office/drawing/2014/main" id="{BEEDF8F2-1458-4794-A041-F54EC4AC0895}"/>
                </a:ext>
              </a:extLst>
            </p:cNvPr>
            <p:cNvSpPr txBox="1"/>
            <p:nvPr/>
          </p:nvSpPr>
          <p:spPr>
            <a:xfrm>
              <a:off x="719138" y="4465582"/>
              <a:ext cx="8862683" cy="365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53117" indent="-253117" defTabSz="809976">
                <a:buFont typeface="Arial" panose="020B0604020202020204" pitchFamily="34" charset="0"/>
                <a:buChar char="•"/>
              </a:pPr>
              <a:r>
                <a:rPr lang="zh-CN" altLang="en-US" sz="1772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模型调优、分布式训练与部署、效果监控、团队协作、工作流与自动化（规划中）。</a:t>
              </a:r>
              <a:endParaRPr lang="en-US" altLang="zh-CN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9771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>
            <a:extLst>
              <a:ext uri="{FF2B5EF4-FFF2-40B4-BE49-F238E27FC236}">
                <a16:creationId xmlns:a16="http://schemas.microsoft.com/office/drawing/2014/main" id="{2670B5EF-FE34-4811-9875-ABEACB03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SciSharp Suite</a:t>
            </a:r>
            <a:r>
              <a:rPr lang="zh-CN" altLang="en-US" dirty="0"/>
              <a:t>产品架构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07935FE-36F2-47F0-B114-CD3A290BC93A}"/>
              </a:ext>
            </a:extLst>
          </p:cNvPr>
          <p:cNvSpPr/>
          <p:nvPr/>
        </p:nvSpPr>
        <p:spPr>
          <a:xfrm rot="20001303">
            <a:off x="-788731" y="5851001"/>
            <a:ext cx="1781272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9164191-B2C3-43CB-95F0-E857EDF26991}"/>
              </a:ext>
            </a:extLst>
          </p:cNvPr>
          <p:cNvSpPr/>
          <p:nvPr/>
        </p:nvSpPr>
        <p:spPr>
          <a:xfrm rot="20001303">
            <a:off x="-1114580" y="5976726"/>
            <a:ext cx="3793428" cy="6533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337E811-FA28-4548-8F77-4A27B6776CB8}"/>
              </a:ext>
            </a:extLst>
          </p:cNvPr>
          <p:cNvSpPr/>
          <p:nvPr/>
        </p:nvSpPr>
        <p:spPr>
          <a:xfrm rot="20001303">
            <a:off x="9928982" y="1360632"/>
            <a:ext cx="4126047" cy="300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EA00A27-5D8B-4BAB-9A5E-856769E2BA3A}"/>
              </a:ext>
            </a:extLst>
          </p:cNvPr>
          <p:cNvSpPr/>
          <p:nvPr/>
        </p:nvSpPr>
        <p:spPr>
          <a:xfrm rot="20001303">
            <a:off x="9171940" y="1122086"/>
            <a:ext cx="4528583" cy="197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784FD10-01B2-4005-A329-9F3E619D9010}"/>
              </a:ext>
            </a:extLst>
          </p:cNvPr>
          <p:cNvSpPr/>
          <p:nvPr/>
        </p:nvSpPr>
        <p:spPr>
          <a:xfrm rot="20001303">
            <a:off x="9408691" y="291748"/>
            <a:ext cx="3908794" cy="569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228F61F-DD52-4DE2-B9E0-089FBC520245}"/>
              </a:ext>
            </a:extLst>
          </p:cNvPr>
          <p:cNvSpPr/>
          <p:nvPr/>
        </p:nvSpPr>
        <p:spPr>
          <a:xfrm rot="20001303">
            <a:off x="-63803" y="6980440"/>
            <a:ext cx="1953500" cy="102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69F0F5C-4E2B-4A9A-B82A-056551332310}"/>
              </a:ext>
            </a:extLst>
          </p:cNvPr>
          <p:cNvGrpSpPr/>
          <p:nvPr/>
        </p:nvGrpSpPr>
        <p:grpSpPr>
          <a:xfrm>
            <a:off x="1078077" y="1419107"/>
            <a:ext cx="8643608" cy="5128734"/>
            <a:chOff x="902326" y="1255944"/>
            <a:chExt cx="8643608" cy="5128734"/>
          </a:xfrm>
        </p:grpSpPr>
        <p:sp>
          <p:nvSpPr>
            <p:cNvPr id="25" name="TextBox 1">
              <a:extLst>
                <a:ext uri="{FF2B5EF4-FFF2-40B4-BE49-F238E27FC236}">
                  <a16:creationId xmlns:a16="http://schemas.microsoft.com/office/drawing/2014/main" id="{277DD546-6D0B-43FC-89AE-3EC3522EC69C}"/>
                </a:ext>
              </a:extLst>
            </p:cNvPr>
            <p:cNvSpPr txBox="1"/>
            <p:nvPr/>
          </p:nvSpPr>
          <p:spPr>
            <a:xfrm>
              <a:off x="902328" y="6047021"/>
              <a:ext cx="6506492" cy="337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09976"/>
              <a:r>
                <a:rPr lang="zh-CN" altLang="en-US" sz="1594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更多详情，请访问开源工程地址：</a:t>
              </a:r>
              <a:r>
                <a:rPr lang="en-US" sz="1594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https://www.github.com/scisharp</a:t>
              </a:r>
            </a:p>
          </p:txBody>
        </p:sp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04C0B682-1332-43D1-BD6D-98396DADFDD0}"/>
                </a:ext>
              </a:extLst>
            </p:cNvPr>
            <p:cNvSpPr txBox="1">
              <a:spLocks/>
            </p:cNvSpPr>
            <p:nvPr/>
          </p:nvSpPr>
          <p:spPr>
            <a:xfrm>
              <a:off x="902329" y="1255944"/>
              <a:ext cx="8643605" cy="385444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809976">
                <a:spcBef>
                  <a:spcPts val="886"/>
                </a:spcBef>
                <a:buNone/>
              </a:pPr>
              <a:r>
                <a:rPr lang="en-US" altLang="zh-CN" sz="2126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SciSharp Suite</a:t>
              </a:r>
              <a:r>
                <a:rPr lang="zh-CN" altLang="en-US" sz="2126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开发套件已经建立的模块及结构。</a:t>
              </a:r>
              <a:endParaRPr lang="en-US" altLang="zh-CN" sz="2126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6933E967-D521-4566-9B99-B44D7255BC09}"/>
                </a:ext>
              </a:extLst>
            </p:cNvPr>
            <p:cNvGrpSpPr/>
            <p:nvPr/>
          </p:nvGrpSpPr>
          <p:grpSpPr>
            <a:xfrm>
              <a:off x="902326" y="1874573"/>
              <a:ext cx="8643608" cy="3860610"/>
              <a:chOff x="1018648" y="1720889"/>
              <a:chExt cx="9319439" cy="4162464"/>
            </a:xfrm>
          </p:grpSpPr>
          <p:sp>
            <p:nvSpPr>
              <p:cNvPr id="28" name="Rectangle: Rounded Corners 6">
                <a:extLst>
                  <a:ext uri="{FF2B5EF4-FFF2-40B4-BE49-F238E27FC236}">
                    <a16:creationId xmlns:a16="http://schemas.microsoft.com/office/drawing/2014/main" id="{756607BE-ADE5-444C-AD63-6406DB9FB968}"/>
                  </a:ext>
                </a:extLst>
              </p:cNvPr>
              <p:cNvSpPr/>
              <p:nvPr/>
            </p:nvSpPr>
            <p:spPr>
              <a:xfrm>
                <a:off x="1018649" y="3899908"/>
                <a:ext cx="2980976" cy="530764"/>
              </a:xfrm>
              <a:prstGeom prst="roundRect">
                <a:avLst/>
              </a:prstGeom>
              <a:solidFill>
                <a:schemeClr val="tx1">
                  <a:alpha val="35000"/>
                </a:schemeClr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09976"/>
                <a:r>
                  <a:rPr lang="en-US" sz="1417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.NET Based ML Framework</a:t>
                </a:r>
              </a:p>
            </p:txBody>
          </p:sp>
          <p:sp>
            <p:nvSpPr>
              <p:cNvPr id="29" name="Rectangle: Rounded Corners 7">
                <a:extLst>
                  <a:ext uri="{FF2B5EF4-FFF2-40B4-BE49-F238E27FC236}">
                    <a16:creationId xmlns:a16="http://schemas.microsoft.com/office/drawing/2014/main" id="{E327918B-9598-43B6-B37D-B1BE40E4A722}"/>
                  </a:ext>
                </a:extLst>
              </p:cNvPr>
              <p:cNvSpPr/>
              <p:nvPr/>
            </p:nvSpPr>
            <p:spPr>
              <a:xfrm>
                <a:off x="1018649" y="4626248"/>
                <a:ext cx="2980976" cy="530764"/>
              </a:xfrm>
              <a:prstGeom prst="roundRect">
                <a:avLst/>
              </a:prstGeom>
              <a:solidFill>
                <a:schemeClr val="tx1">
                  <a:alpha val="35000"/>
                </a:schemeClr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09976"/>
                <a:r>
                  <a:rPr lang="en-US" sz="1417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Computation SDKs</a:t>
                </a:r>
              </a:p>
            </p:txBody>
          </p:sp>
          <p:sp>
            <p:nvSpPr>
              <p:cNvPr id="30" name="Rectangle: Rounded Corners 8">
                <a:extLst>
                  <a:ext uri="{FF2B5EF4-FFF2-40B4-BE49-F238E27FC236}">
                    <a16:creationId xmlns:a16="http://schemas.microsoft.com/office/drawing/2014/main" id="{AD5C61AF-3542-47A7-B1D4-03A39C51D356}"/>
                  </a:ext>
                </a:extLst>
              </p:cNvPr>
              <p:cNvSpPr/>
              <p:nvPr/>
            </p:nvSpPr>
            <p:spPr>
              <a:xfrm>
                <a:off x="4220222" y="3173569"/>
                <a:ext cx="2071578" cy="530764"/>
              </a:xfrm>
              <a:prstGeom prst="roundRect">
                <a:avLst/>
              </a:prstGeom>
              <a:solidFill>
                <a:srgbClr val="661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09976"/>
                <a:r>
                  <a:rPr lang="en-US" sz="1417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Keras.NET</a:t>
                </a:r>
              </a:p>
            </p:txBody>
          </p:sp>
          <p:sp>
            <p:nvSpPr>
              <p:cNvPr id="31" name="Rectangle: Rounded Corners 9">
                <a:extLst>
                  <a:ext uri="{FF2B5EF4-FFF2-40B4-BE49-F238E27FC236}">
                    <a16:creationId xmlns:a16="http://schemas.microsoft.com/office/drawing/2014/main" id="{55CE20F1-6BCE-48C3-8673-680B32B8B7C8}"/>
                  </a:ext>
                </a:extLst>
              </p:cNvPr>
              <p:cNvSpPr/>
              <p:nvPr/>
            </p:nvSpPr>
            <p:spPr>
              <a:xfrm>
                <a:off x="4220222" y="3899908"/>
                <a:ext cx="2071578" cy="530764"/>
              </a:xfrm>
              <a:prstGeom prst="roundRect">
                <a:avLst/>
              </a:prstGeom>
              <a:solidFill>
                <a:srgbClr val="661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09976"/>
                <a:r>
                  <a:rPr lang="en-US" sz="1417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TensorFlow.NET</a:t>
                </a:r>
              </a:p>
            </p:txBody>
          </p:sp>
          <p:sp>
            <p:nvSpPr>
              <p:cNvPr id="33" name="Rectangle: Rounded Corners 10">
                <a:extLst>
                  <a:ext uri="{FF2B5EF4-FFF2-40B4-BE49-F238E27FC236}">
                    <a16:creationId xmlns:a16="http://schemas.microsoft.com/office/drawing/2014/main" id="{11E07D17-0D27-4146-9182-9834E5AEFFA1}"/>
                  </a:ext>
                </a:extLst>
              </p:cNvPr>
              <p:cNvSpPr/>
              <p:nvPr/>
            </p:nvSpPr>
            <p:spPr>
              <a:xfrm>
                <a:off x="4220222" y="4626248"/>
                <a:ext cx="2071578" cy="530764"/>
              </a:xfrm>
              <a:prstGeom prst="roundRect">
                <a:avLst/>
              </a:prstGeom>
              <a:solidFill>
                <a:srgbClr val="661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09976"/>
                <a:r>
                  <a:rPr lang="en-US" sz="1417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NumSharp</a:t>
                </a:r>
              </a:p>
            </p:txBody>
          </p:sp>
          <p:sp>
            <p:nvSpPr>
              <p:cNvPr id="35" name="Rectangle: Rounded Corners 11">
                <a:extLst>
                  <a:ext uri="{FF2B5EF4-FFF2-40B4-BE49-F238E27FC236}">
                    <a16:creationId xmlns:a16="http://schemas.microsoft.com/office/drawing/2014/main" id="{B7076672-2244-4A74-9B79-99803A4D2CEF}"/>
                  </a:ext>
                </a:extLst>
              </p:cNvPr>
              <p:cNvSpPr/>
              <p:nvPr/>
            </p:nvSpPr>
            <p:spPr>
              <a:xfrm>
                <a:off x="6512398" y="4626248"/>
                <a:ext cx="1700088" cy="530764"/>
              </a:xfrm>
              <a:prstGeom prst="roundRect">
                <a:avLst/>
              </a:prstGeom>
              <a:solidFill>
                <a:srgbClr val="661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09976"/>
                <a:r>
                  <a:rPr lang="en-US" sz="1417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Pandas.NET</a:t>
                </a:r>
              </a:p>
            </p:txBody>
          </p:sp>
          <p:sp>
            <p:nvSpPr>
              <p:cNvPr id="36" name="Rectangle: Rounded Corners 13">
                <a:extLst>
                  <a:ext uri="{FF2B5EF4-FFF2-40B4-BE49-F238E27FC236}">
                    <a16:creationId xmlns:a16="http://schemas.microsoft.com/office/drawing/2014/main" id="{E6F7AEF2-EFD8-4412-A107-070B0CE72910}"/>
                  </a:ext>
                </a:extLst>
              </p:cNvPr>
              <p:cNvSpPr/>
              <p:nvPr/>
            </p:nvSpPr>
            <p:spPr>
              <a:xfrm>
                <a:off x="6512398" y="1720889"/>
                <a:ext cx="1700088" cy="530764"/>
              </a:xfrm>
              <a:prstGeom prst="roundRect">
                <a:avLst/>
              </a:prstGeom>
              <a:solidFill>
                <a:srgbClr val="661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09976"/>
                <a:r>
                  <a:rPr lang="en-US" sz="1417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Matplotlib.Net</a:t>
                </a:r>
              </a:p>
            </p:txBody>
          </p:sp>
          <p:sp>
            <p:nvSpPr>
              <p:cNvPr id="37" name="Rectangle: Rounded Corners 14">
                <a:extLst>
                  <a:ext uri="{FF2B5EF4-FFF2-40B4-BE49-F238E27FC236}">
                    <a16:creationId xmlns:a16="http://schemas.microsoft.com/office/drawing/2014/main" id="{B8ACEA4E-12B8-43CB-A3C6-28D7802886D6}"/>
                  </a:ext>
                </a:extLst>
              </p:cNvPr>
              <p:cNvSpPr/>
              <p:nvPr/>
            </p:nvSpPr>
            <p:spPr>
              <a:xfrm>
                <a:off x="6512398" y="3899908"/>
                <a:ext cx="1700088" cy="530764"/>
              </a:xfrm>
              <a:prstGeom prst="roundRect">
                <a:avLst/>
              </a:prstGeom>
              <a:solidFill>
                <a:srgbClr val="661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09976"/>
                <a:r>
                  <a:rPr lang="en-US" sz="1417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Torch.NET</a:t>
                </a:r>
              </a:p>
            </p:txBody>
          </p:sp>
          <p:sp>
            <p:nvSpPr>
              <p:cNvPr id="38" name="Rectangle: Rounded Corners 15">
                <a:extLst>
                  <a:ext uri="{FF2B5EF4-FFF2-40B4-BE49-F238E27FC236}">
                    <a16:creationId xmlns:a16="http://schemas.microsoft.com/office/drawing/2014/main" id="{B748CD1A-A414-4C02-97EE-2DB10B83097C}"/>
                  </a:ext>
                </a:extLst>
              </p:cNvPr>
              <p:cNvSpPr/>
              <p:nvPr/>
            </p:nvSpPr>
            <p:spPr>
              <a:xfrm>
                <a:off x="1018648" y="1720889"/>
                <a:ext cx="2980976" cy="530764"/>
              </a:xfrm>
              <a:prstGeom prst="roundRect">
                <a:avLst/>
              </a:prstGeom>
              <a:solidFill>
                <a:schemeClr val="tx1">
                  <a:alpha val="35000"/>
                </a:schemeClr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9976"/>
                <a:r>
                  <a:rPr lang="en-US" sz="1417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Visualization</a:t>
                </a:r>
              </a:p>
            </p:txBody>
          </p:sp>
          <p:sp>
            <p:nvSpPr>
              <p:cNvPr id="39" name="Rectangle: Rounded Corners 18">
                <a:extLst>
                  <a:ext uri="{FF2B5EF4-FFF2-40B4-BE49-F238E27FC236}">
                    <a16:creationId xmlns:a16="http://schemas.microsoft.com/office/drawing/2014/main" id="{8209A440-E06B-467F-BC1B-5C36376D1013}"/>
                  </a:ext>
                </a:extLst>
              </p:cNvPr>
              <p:cNvSpPr/>
              <p:nvPr/>
            </p:nvSpPr>
            <p:spPr>
              <a:xfrm>
                <a:off x="4220222" y="1720889"/>
                <a:ext cx="2071578" cy="530764"/>
              </a:xfrm>
              <a:prstGeom prst="roundRect">
                <a:avLst/>
              </a:prstGeom>
              <a:solidFill>
                <a:srgbClr val="661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809976"/>
                <a:r>
                  <a:rPr lang="en-US" sz="1417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Jupyter-core</a:t>
                </a:r>
              </a:p>
            </p:txBody>
          </p:sp>
          <p:sp>
            <p:nvSpPr>
              <p:cNvPr id="40" name="Rectangle: Rounded Corners 20">
                <a:extLst>
                  <a:ext uri="{FF2B5EF4-FFF2-40B4-BE49-F238E27FC236}">
                    <a16:creationId xmlns:a16="http://schemas.microsoft.com/office/drawing/2014/main" id="{A0FD3F6E-1433-4318-83A6-16D6EC2E8AC5}"/>
                  </a:ext>
                </a:extLst>
              </p:cNvPr>
              <p:cNvSpPr/>
              <p:nvPr/>
            </p:nvSpPr>
            <p:spPr>
              <a:xfrm>
                <a:off x="8433085" y="1720889"/>
                <a:ext cx="1905002" cy="530764"/>
              </a:xfrm>
              <a:prstGeom prst="roundRect">
                <a:avLst/>
              </a:prstGeom>
              <a:solidFill>
                <a:srgbClr val="661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09976"/>
                <a:r>
                  <a:rPr lang="en-US" sz="1417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Plot.NET</a:t>
                </a:r>
              </a:p>
            </p:txBody>
          </p:sp>
          <p:sp>
            <p:nvSpPr>
              <p:cNvPr id="41" name="Rectangle: Rounded Corners 21">
                <a:extLst>
                  <a:ext uri="{FF2B5EF4-FFF2-40B4-BE49-F238E27FC236}">
                    <a16:creationId xmlns:a16="http://schemas.microsoft.com/office/drawing/2014/main" id="{FDF89ADF-A10E-441F-A3CD-F7B79C32A552}"/>
                  </a:ext>
                </a:extLst>
              </p:cNvPr>
              <p:cNvSpPr/>
              <p:nvPr/>
            </p:nvSpPr>
            <p:spPr>
              <a:xfrm>
                <a:off x="8433085" y="4626248"/>
                <a:ext cx="1905002" cy="530764"/>
              </a:xfrm>
              <a:prstGeom prst="roundRect">
                <a:avLst/>
              </a:prstGeom>
              <a:solidFill>
                <a:srgbClr val="661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09976"/>
                <a:r>
                  <a:rPr lang="en-US" sz="1417" dirty="0" err="1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Bigtree.Algorithm</a:t>
                </a:r>
                <a:endParaRPr lang="en-US" sz="1417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" name="Rectangle: Rounded Corners 23">
                <a:extLst>
                  <a:ext uri="{FF2B5EF4-FFF2-40B4-BE49-F238E27FC236}">
                    <a16:creationId xmlns:a16="http://schemas.microsoft.com/office/drawing/2014/main" id="{076C6B5D-FAD1-47F7-8C7B-9935E8C64AA2}"/>
                  </a:ext>
                </a:extLst>
              </p:cNvPr>
              <p:cNvSpPr/>
              <p:nvPr/>
            </p:nvSpPr>
            <p:spPr>
              <a:xfrm>
                <a:off x="6512398" y="3173569"/>
                <a:ext cx="1700088" cy="530764"/>
              </a:xfrm>
              <a:prstGeom prst="roundRect">
                <a:avLst/>
              </a:prstGeom>
              <a:solidFill>
                <a:srgbClr val="661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09976"/>
                <a:r>
                  <a:rPr lang="en-US" sz="1417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scikit-learn.net</a:t>
                </a:r>
              </a:p>
            </p:txBody>
          </p:sp>
          <p:sp>
            <p:nvSpPr>
              <p:cNvPr id="43" name="Rectangle: Rounded Corners 24">
                <a:extLst>
                  <a:ext uri="{FF2B5EF4-FFF2-40B4-BE49-F238E27FC236}">
                    <a16:creationId xmlns:a16="http://schemas.microsoft.com/office/drawing/2014/main" id="{7D60ED11-8BA3-450D-89DA-13CD9E0191F2}"/>
                  </a:ext>
                </a:extLst>
              </p:cNvPr>
              <p:cNvSpPr/>
              <p:nvPr/>
            </p:nvSpPr>
            <p:spPr>
              <a:xfrm>
                <a:off x="1018649" y="2447229"/>
                <a:ext cx="2980976" cy="530764"/>
              </a:xfrm>
              <a:prstGeom prst="roundRect">
                <a:avLst/>
              </a:prstGeom>
              <a:solidFill>
                <a:schemeClr val="tx1">
                  <a:alpha val="35000"/>
                </a:schemeClr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9976"/>
                <a:r>
                  <a:rPr lang="en-US" altLang="zh-CN" sz="1417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NLP Support</a:t>
                </a:r>
                <a:endParaRPr lang="en-US" sz="1417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4" name="Rectangle: Rounded Corners 25">
                <a:extLst>
                  <a:ext uri="{FF2B5EF4-FFF2-40B4-BE49-F238E27FC236}">
                    <a16:creationId xmlns:a16="http://schemas.microsoft.com/office/drawing/2014/main" id="{6C0DBFD5-DE3C-4F84-BCCD-DB4FAECACBF3}"/>
                  </a:ext>
                </a:extLst>
              </p:cNvPr>
              <p:cNvSpPr/>
              <p:nvPr/>
            </p:nvSpPr>
            <p:spPr>
              <a:xfrm>
                <a:off x="4220222" y="2447229"/>
                <a:ext cx="2071578" cy="530764"/>
              </a:xfrm>
              <a:prstGeom prst="roundRect">
                <a:avLst/>
              </a:prstGeom>
              <a:solidFill>
                <a:srgbClr val="661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09976"/>
                <a:r>
                  <a:rPr lang="en-US" sz="1417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BotSharp</a:t>
                </a:r>
              </a:p>
            </p:txBody>
          </p:sp>
          <p:sp>
            <p:nvSpPr>
              <p:cNvPr id="45" name="Rectangle: Rounded Corners 26">
                <a:extLst>
                  <a:ext uri="{FF2B5EF4-FFF2-40B4-BE49-F238E27FC236}">
                    <a16:creationId xmlns:a16="http://schemas.microsoft.com/office/drawing/2014/main" id="{12C2437E-C66C-43AF-A96D-231C95812DBD}"/>
                  </a:ext>
                </a:extLst>
              </p:cNvPr>
              <p:cNvSpPr/>
              <p:nvPr/>
            </p:nvSpPr>
            <p:spPr>
              <a:xfrm>
                <a:off x="6512398" y="2447229"/>
                <a:ext cx="1700088" cy="530764"/>
              </a:xfrm>
              <a:prstGeom prst="roundRect">
                <a:avLst/>
              </a:prstGeom>
              <a:solidFill>
                <a:srgbClr val="661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09976"/>
                <a:r>
                  <a:rPr lang="en-US" sz="1417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SpaCy.NET</a:t>
                </a:r>
              </a:p>
            </p:txBody>
          </p:sp>
          <p:sp>
            <p:nvSpPr>
              <p:cNvPr id="46" name="Rectangle: Rounded Corners 29">
                <a:extLst>
                  <a:ext uri="{FF2B5EF4-FFF2-40B4-BE49-F238E27FC236}">
                    <a16:creationId xmlns:a16="http://schemas.microsoft.com/office/drawing/2014/main" id="{AF03E235-768B-41C2-AAB5-4AA3F6D993AD}"/>
                  </a:ext>
                </a:extLst>
              </p:cNvPr>
              <p:cNvSpPr/>
              <p:nvPr/>
            </p:nvSpPr>
            <p:spPr>
              <a:xfrm>
                <a:off x="8433085" y="2447229"/>
                <a:ext cx="1905002" cy="530764"/>
              </a:xfrm>
              <a:prstGeom prst="roundRect">
                <a:avLst/>
              </a:prstGeom>
              <a:solidFill>
                <a:srgbClr val="661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09976"/>
                <a:r>
                  <a:rPr lang="en-US" sz="1417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CherubNLP</a:t>
                </a:r>
              </a:p>
            </p:txBody>
          </p:sp>
          <p:sp>
            <p:nvSpPr>
              <p:cNvPr id="47" name="Rectangle: Rounded Corners 30">
                <a:extLst>
                  <a:ext uri="{FF2B5EF4-FFF2-40B4-BE49-F238E27FC236}">
                    <a16:creationId xmlns:a16="http://schemas.microsoft.com/office/drawing/2014/main" id="{D38194F1-525F-4EFD-B6C0-86E032348D72}"/>
                  </a:ext>
                </a:extLst>
              </p:cNvPr>
              <p:cNvSpPr/>
              <p:nvPr/>
            </p:nvSpPr>
            <p:spPr>
              <a:xfrm>
                <a:off x="8433085" y="3899908"/>
                <a:ext cx="1905002" cy="530764"/>
              </a:xfrm>
              <a:prstGeom prst="roundRect">
                <a:avLst/>
              </a:prstGeom>
              <a:solidFill>
                <a:srgbClr val="661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09976"/>
                <a:r>
                  <a:rPr lang="en-US" sz="1417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Mxnetlib</a:t>
                </a:r>
              </a:p>
            </p:txBody>
          </p:sp>
          <p:sp>
            <p:nvSpPr>
              <p:cNvPr id="48" name="Rectangle: Rounded Corners 31">
                <a:extLst>
                  <a:ext uri="{FF2B5EF4-FFF2-40B4-BE49-F238E27FC236}">
                    <a16:creationId xmlns:a16="http://schemas.microsoft.com/office/drawing/2014/main" id="{BF25B075-BD6B-426F-894F-8749B3FC0139}"/>
                  </a:ext>
                </a:extLst>
              </p:cNvPr>
              <p:cNvSpPr/>
              <p:nvPr/>
            </p:nvSpPr>
            <p:spPr>
              <a:xfrm>
                <a:off x="8433085" y="3173569"/>
                <a:ext cx="1905002" cy="530764"/>
              </a:xfrm>
              <a:prstGeom prst="roundRect">
                <a:avLst/>
              </a:prstGeom>
              <a:solidFill>
                <a:srgbClr val="661F76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09976"/>
                <a:r>
                  <a:rPr lang="en-US" sz="1417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TFLearn.NET</a:t>
                </a:r>
              </a:p>
            </p:txBody>
          </p:sp>
          <p:sp>
            <p:nvSpPr>
              <p:cNvPr id="49" name="Rectangle: Rounded Corners 32">
                <a:extLst>
                  <a:ext uri="{FF2B5EF4-FFF2-40B4-BE49-F238E27FC236}">
                    <a16:creationId xmlns:a16="http://schemas.microsoft.com/office/drawing/2014/main" id="{1A3779A7-EA5D-468B-A2C8-89EEE6C776BA}"/>
                  </a:ext>
                </a:extLst>
              </p:cNvPr>
              <p:cNvSpPr/>
              <p:nvPr/>
            </p:nvSpPr>
            <p:spPr>
              <a:xfrm>
                <a:off x="1018649" y="5352589"/>
                <a:ext cx="2980976" cy="530764"/>
              </a:xfrm>
              <a:prstGeom prst="roundRect">
                <a:avLst/>
              </a:prstGeom>
              <a:solidFill>
                <a:schemeClr val="tx1">
                  <a:alpha val="35000"/>
                </a:schemeClr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09976"/>
                <a:r>
                  <a:rPr lang="en-US" sz="1417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Supporting Tools</a:t>
                </a:r>
              </a:p>
            </p:txBody>
          </p:sp>
          <p:sp>
            <p:nvSpPr>
              <p:cNvPr id="50" name="Rectangle: Rounded Corners 33">
                <a:extLst>
                  <a:ext uri="{FF2B5EF4-FFF2-40B4-BE49-F238E27FC236}">
                    <a16:creationId xmlns:a16="http://schemas.microsoft.com/office/drawing/2014/main" id="{3CD4B6C8-E55D-40F8-9BB7-E060B38D8522}"/>
                  </a:ext>
                </a:extLst>
              </p:cNvPr>
              <p:cNvSpPr/>
              <p:nvPr/>
            </p:nvSpPr>
            <p:spPr>
              <a:xfrm>
                <a:off x="4220222" y="5352589"/>
                <a:ext cx="2071578" cy="530764"/>
              </a:xfrm>
              <a:prstGeom prst="roundRect">
                <a:avLst/>
              </a:prstGeom>
              <a:solidFill>
                <a:srgbClr val="661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09976"/>
                <a:r>
                  <a:rPr lang="en-US" sz="1417" dirty="0" err="1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CodeMinion</a:t>
                </a:r>
                <a:endParaRPr lang="en-US" sz="1417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1" name="Rectangle: Rounded Corners 34">
                <a:extLst>
                  <a:ext uri="{FF2B5EF4-FFF2-40B4-BE49-F238E27FC236}">
                    <a16:creationId xmlns:a16="http://schemas.microsoft.com/office/drawing/2014/main" id="{6C477B52-264E-4D59-8FD6-3E21AE628CBD}"/>
                  </a:ext>
                </a:extLst>
              </p:cNvPr>
              <p:cNvSpPr/>
              <p:nvPr/>
            </p:nvSpPr>
            <p:spPr>
              <a:xfrm>
                <a:off x="6512398" y="5352589"/>
                <a:ext cx="1700088" cy="530764"/>
              </a:xfrm>
              <a:prstGeom prst="roundRect">
                <a:avLst/>
              </a:prstGeom>
              <a:solidFill>
                <a:srgbClr val="661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09976"/>
                <a:r>
                  <a:rPr lang="en-US" sz="1417" dirty="0" err="1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SciSharpCube</a:t>
                </a:r>
                <a:endParaRPr lang="en-US" sz="1417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2" name="TextBox 36">
                <a:extLst>
                  <a:ext uri="{FF2B5EF4-FFF2-40B4-BE49-F238E27FC236}">
                    <a16:creationId xmlns:a16="http://schemas.microsoft.com/office/drawing/2014/main" id="{A3706DCF-B149-4697-982C-930CB95E297A}"/>
                  </a:ext>
                </a:extLst>
              </p:cNvPr>
              <p:cNvSpPr txBox="1"/>
              <p:nvPr/>
            </p:nvSpPr>
            <p:spPr>
              <a:xfrm>
                <a:off x="9127027" y="5450633"/>
                <a:ext cx="517119" cy="334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09976"/>
                <a:r>
                  <a:rPr lang="en-US" altLang="zh-CN" sz="1417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……</a:t>
                </a:r>
                <a:endParaRPr lang="en-US" sz="1417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3" name="Rectangle: Rounded Corners 5">
                <a:extLst>
                  <a:ext uri="{FF2B5EF4-FFF2-40B4-BE49-F238E27FC236}">
                    <a16:creationId xmlns:a16="http://schemas.microsoft.com/office/drawing/2014/main" id="{017A780A-FECF-46C1-ACA5-D0421CE22938}"/>
                  </a:ext>
                </a:extLst>
              </p:cNvPr>
              <p:cNvSpPr/>
              <p:nvPr/>
            </p:nvSpPr>
            <p:spPr>
              <a:xfrm>
                <a:off x="1018649" y="3173569"/>
                <a:ext cx="2980976" cy="530764"/>
              </a:xfrm>
              <a:prstGeom prst="roundRect">
                <a:avLst/>
              </a:prstGeom>
              <a:solidFill>
                <a:schemeClr val="tx1">
                  <a:alpha val="35000"/>
                </a:schemeClr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9976"/>
                <a:r>
                  <a:rPr lang="en-US" altLang="zh-CN" sz="1417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High Level APIs</a:t>
                </a:r>
                <a:endParaRPr lang="en-US" sz="1417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0366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>
            <a:extLst>
              <a:ext uri="{FF2B5EF4-FFF2-40B4-BE49-F238E27FC236}">
                <a16:creationId xmlns:a16="http://schemas.microsoft.com/office/drawing/2014/main" id="{2670B5EF-FE34-4811-9875-ABEACB03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SciSharp</a:t>
            </a:r>
            <a:r>
              <a:rPr lang="zh-CN" altLang="en-US" dirty="0"/>
              <a:t>在</a:t>
            </a:r>
            <a:r>
              <a:rPr lang="en-US" altLang="zh-CN" dirty="0"/>
              <a:t>.NET</a:t>
            </a:r>
            <a:r>
              <a:rPr lang="zh-CN" altLang="en-US" dirty="0"/>
              <a:t>机器学习中有更大的优势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07935FE-36F2-47F0-B114-CD3A290BC93A}"/>
              </a:ext>
            </a:extLst>
          </p:cNvPr>
          <p:cNvSpPr/>
          <p:nvPr/>
        </p:nvSpPr>
        <p:spPr>
          <a:xfrm rot="20001303">
            <a:off x="-788731" y="5851001"/>
            <a:ext cx="1781272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9164191-B2C3-43CB-95F0-E857EDF26991}"/>
              </a:ext>
            </a:extLst>
          </p:cNvPr>
          <p:cNvSpPr/>
          <p:nvPr/>
        </p:nvSpPr>
        <p:spPr>
          <a:xfrm rot="20001303">
            <a:off x="-1114580" y="5976726"/>
            <a:ext cx="3793428" cy="6533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337E811-FA28-4548-8F77-4A27B6776CB8}"/>
              </a:ext>
            </a:extLst>
          </p:cNvPr>
          <p:cNvSpPr/>
          <p:nvPr/>
        </p:nvSpPr>
        <p:spPr>
          <a:xfrm rot="20001303">
            <a:off x="9928982" y="1360632"/>
            <a:ext cx="4126047" cy="300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EA00A27-5D8B-4BAB-9A5E-856769E2BA3A}"/>
              </a:ext>
            </a:extLst>
          </p:cNvPr>
          <p:cNvSpPr/>
          <p:nvPr/>
        </p:nvSpPr>
        <p:spPr>
          <a:xfrm rot="20001303">
            <a:off x="9171940" y="1122086"/>
            <a:ext cx="4528583" cy="197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784FD10-01B2-4005-A329-9F3E619D9010}"/>
              </a:ext>
            </a:extLst>
          </p:cNvPr>
          <p:cNvSpPr/>
          <p:nvPr/>
        </p:nvSpPr>
        <p:spPr>
          <a:xfrm rot="20001303">
            <a:off x="9408691" y="291748"/>
            <a:ext cx="3908794" cy="569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228F61F-DD52-4DE2-B9E0-089FBC520245}"/>
              </a:ext>
            </a:extLst>
          </p:cNvPr>
          <p:cNvSpPr/>
          <p:nvPr/>
        </p:nvSpPr>
        <p:spPr>
          <a:xfrm rot="20001303">
            <a:off x="-63803" y="6980440"/>
            <a:ext cx="1953500" cy="102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6E2BB5C4-3D5F-43D6-A1B5-E5410B52AD10}"/>
              </a:ext>
            </a:extLst>
          </p:cNvPr>
          <p:cNvSpPr txBox="1">
            <a:spLocks/>
          </p:cNvSpPr>
          <p:nvPr/>
        </p:nvSpPr>
        <p:spPr>
          <a:xfrm>
            <a:off x="1384319" y="1903927"/>
            <a:ext cx="8031126" cy="38544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9976">
              <a:spcBef>
                <a:spcPts val="886"/>
              </a:spcBef>
              <a:buNone/>
            </a:pPr>
            <a:r>
              <a:rPr lang="zh-CN" altLang="en-US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目前，基于</a:t>
            </a:r>
            <a:r>
              <a:rPr lang="en-US" altLang="zh-CN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.NET</a:t>
            </a:r>
            <a:r>
              <a:rPr lang="zh-CN" altLang="en-US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开发和部署</a:t>
            </a:r>
            <a:r>
              <a:rPr lang="en-US" altLang="zh-CN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智能应用的市场，几乎是一片未被开垦的处女地。</a:t>
            </a:r>
            <a:endParaRPr lang="en-US" altLang="zh-CN" sz="2480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defTabSz="809976">
              <a:lnSpc>
                <a:spcPct val="150000"/>
              </a:lnSpc>
              <a:spcBef>
                <a:spcPts val="886"/>
              </a:spcBef>
              <a:buNone/>
            </a:pPr>
            <a:endParaRPr lang="en-US" altLang="zh-CN" sz="1594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-202494" defTabSz="809976">
              <a:lnSpc>
                <a:spcPct val="150000"/>
              </a:lnSpc>
              <a:spcBef>
                <a:spcPts val="886"/>
              </a:spcBef>
            </a:pPr>
            <a:r>
              <a:rPr lang="zh-CN" altLang="en-US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市场上</a:t>
            </a:r>
            <a:r>
              <a:rPr lang="zh-CN" altLang="en-US" sz="1770" b="1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零星分布</a:t>
            </a:r>
            <a:r>
              <a:rPr lang="zh-CN" altLang="en-US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着一些开发工具，</a:t>
            </a:r>
            <a:r>
              <a:rPr lang="zh-CN" altLang="en-US" sz="1770" b="1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粗放式发展</a:t>
            </a:r>
            <a:r>
              <a:rPr lang="zh-CN" altLang="en-US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，没有形成鲜明的特色。</a:t>
            </a:r>
            <a:endParaRPr lang="en-US" altLang="zh-CN" sz="1772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-202494" defTabSz="809976">
              <a:lnSpc>
                <a:spcPct val="150000"/>
              </a:lnSpc>
              <a:spcBef>
                <a:spcPts val="886"/>
              </a:spcBef>
            </a:pPr>
            <a:r>
              <a:rPr lang="zh-CN" altLang="en-US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微软的</a:t>
            </a:r>
            <a:r>
              <a:rPr lang="en-US" altLang="zh-CN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ML.NET</a:t>
            </a:r>
            <a:r>
              <a:rPr lang="zh-CN" altLang="en-US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，正依赖</a:t>
            </a:r>
            <a:r>
              <a:rPr lang="en-US" altLang="zh-CN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SciSharp</a:t>
            </a:r>
            <a:r>
              <a:rPr lang="zh-CN" altLang="en-US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提供的</a:t>
            </a:r>
            <a:r>
              <a:rPr lang="en-US" altLang="zh-CN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DNN</a:t>
            </a:r>
            <a:r>
              <a:rPr lang="zh-CN" altLang="en-US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算法支持（附</a:t>
            </a:r>
            <a:r>
              <a:rPr lang="en-US" altLang="zh-CN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2</a:t>
            </a:r>
            <a:r>
              <a:rPr lang="zh-CN" altLang="en-US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）。</a:t>
            </a:r>
            <a:endParaRPr lang="en-US" altLang="zh-CN" sz="1772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-202494" defTabSz="809976">
              <a:lnSpc>
                <a:spcPct val="150000"/>
              </a:lnSpc>
              <a:spcBef>
                <a:spcPts val="886"/>
              </a:spcBef>
            </a:pPr>
            <a:r>
              <a:rPr lang="en-US" altLang="zh-CN" sz="1772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TensorFlowSharp</a:t>
            </a:r>
            <a:r>
              <a:rPr lang="zh-CN" altLang="en-US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，目前处于停滞更新的状态。</a:t>
            </a:r>
            <a:endParaRPr lang="en-US" altLang="zh-CN" sz="1772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-202494" defTabSz="809976">
              <a:lnSpc>
                <a:spcPct val="150000"/>
              </a:lnSpc>
              <a:spcBef>
                <a:spcPts val="886"/>
              </a:spcBef>
            </a:pPr>
            <a:r>
              <a:rPr lang="en-US" altLang="zh-CN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SciSharp</a:t>
            </a:r>
            <a:r>
              <a:rPr lang="zh-CN" altLang="en-US" sz="177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特色鲜明，得到微软专业人士的肯定。</a:t>
            </a:r>
            <a:endParaRPr lang="en-US" altLang="zh-CN" sz="1772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02494" indent="-202494" defTabSz="809976">
              <a:spcBef>
                <a:spcPts val="886"/>
              </a:spcBef>
            </a:pPr>
            <a:endParaRPr lang="en-US" altLang="zh-CN" sz="1772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02494" indent="-202494" defTabSz="809976">
              <a:spcBef>
                <a:spcPts val="886"/>
              </a:spcBef>
            </a:pPr>
            <a:endParaRPr lang="en-US" altLang="zh-CN" sz="2480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defTabSz="809976">
              <a:spcBef>
                <a:spcPts val="886"/>
              </a:spcBef>
              <a:buNone/>
            </a:pPr>
            <a:endParaRPr lang="en-US" altLang="zh-CN" sz="2480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02494" indent="-202494" defTabSz="809976">
              <a:spcBef>
                <a:spcPts val="886"/>
              </a:spcBef>
            </a:pPr>
            <a:endParaRPr lang="en-US" altLang="zh-CN" sz="2480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279D66C-B0BF-43AD-88BA-1D548ABBAD60}"/>
              </a:ext>
            </a:extLst>
          </p:cNvPr>
          <p:cNvGrpSpPr/>
          <p:nvPr/>
        </p:nvGrpSpPr>
        <p:grpSpPr>
          <a:xfrm>
            <a:off x="1384318" y="5021246"/>
            <a:ext cx="7940836" cy="737128"/>
            <a:chOff x="589429" y="5447603"/>
            <a:chExt cx="8964518" cy="832154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EB4A6785-F820-475B-82F1-B094CFA7AD90}"/>
                </a:ext>
              </a:extLst>
            </p:cNvPr>
            <p:cNvGrpSpPr/>
            <p:nvPr/>
          </p:nvGrpSpPr>
          <p:grpSpPr>
            <a:xfrm>
              <a:off x="3486151" y="5447603"/>
              <a:ext cx="2170392" cy="832154"/>
              <a:chOff x="3477134" y="5457944"/>
              <a:chExt cx="2170392" cy="832154"/>
            </a:xfrm>
          </p:grpSpPr>
          <p:pic>
            <p:nvPicPr>
              <p:cNvPr id="69" name="Picture 16">
                <a:extLst>
                  <a:ext uri="{FF2B5EF4-FFF2-40B4-BE49-F238E27FC236}">
                    <a16:creationId xmlns:a16="http://schemas.microsoft.com/office/drawing/2014/main" id="{4D8AFD74-5A82-4615-A127-246A5CD747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7134" y="5457944"/>
                <a:ext cx="832154" cy="832154"/>
              </a:xfrm>
              <a:prstGeom prst="rect">
                <a:avLst/>
              </a:prstGeom>
            </p:spPr>
          </p:pic>
          <p:sp>
            <p:nvSpPr>
              <p:cNvPr id="70" name="TextBox 14">
                <a:extLst>
                  <a:ext uri="{FF2B5EF4-FFF2-40B4-BE49-F238E27FC236}">
                    <a16:creationId xmlns:a16="http://schemas.microsoft.com/office/drawing/2014/main" id="{1DEBC9F1-77BD-42E0-AFBE-6C538FA3B0BC}"/>
                  </a:ext>
                </a:extLst>
              </p:cNvPr>
              <p:cNvSpPr txBox="1"/>
              <p:nvPr/>
            </p:nvSpPr>
            <p:spPr>
              <a:xfrm>
                <a:off x="4331547" y="5668156"/>
                <a:ext cx="1315979" cy="411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09976"/>
                <a:r>
                  <a:rPr lang="en-US" altLang="zh-CN" sz="177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SciSharp</a:t>
                </a:r>
                <a:endParaRPr lang="en-US" sz="177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331B74F9-ED55-4C1C-A9E3-BECDBEFECFBB}"/>
                </a:ext>
              </a:extLst>
            </p:cNvPr>
            <p:cNvGrpSpPr/>
            <p:nvPr/>
          </p:nvGrpSpPr>
          <p:grpSpPr>
            <a:xfrm>
              <a:off x="589429" y="5496415"/>
              <a:ext cx="1998134" cy="734531"/>
              <a:chOff x="589429" y="5506755"/>
              <a:chExt cx="1998134" cy="734531"/>
            </a:xfrm>
          </p:grpSpPr>
          <p:pic>
            <p:nvPicPr>
              <p:cNvPr id="67" name="Picture 6" descr="âmicrosoft mlâçå¾çæç´¢ç»æ">
                <a:extLst>
                  <a:ext uri="{FF2B5EF4-FFF2-40B4-BE49-F238E27FC236}">
                    <a16:creationId xmlns:a16="http://schemas.microsoft.com/office/drawing/2014/main" id="{F0A04F49-9B8C-461B-98F1-44C3555C17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429" y="5506755"/>
                <a:ext cx="734531" cy="734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8" name="TextBox 17">
                <a:extLst>
                  <a:ext uri="{FF2B5EF4-FFF2-40B4-BE49-F238E27FC236}">
                    <a16:creationId xmlns:a16="http://schemas.microsoft.com/office/drawing/2014/main" id="{E89F8958-2C4B-4250-9758-4419961B38D8}"/>
                  </a:ext>
                </a:extLst>
              </p:cNvPr>
              <p:cNvSpPr txBox="1"/>
              <p:nvPr/>
            </p:nvSpPr>
            <p:spPr>
              <a:xfrm>
                <a:off x="1376327" y="5668155"/>
                <a:ext cx="1211236" cy="411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09976"/>
                <a:r>
                  <a:rPr lang="en-US" sz="177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ML.NET</a:t>
                </a:r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F6DA24FC-FEF0-4018-AACB-2E0362F0DCD0}"/>
                </a:ext>
              </a:extLst>
            </p:cNvPr>
            <p:cNvGrpSpPr/>
            <p:nvPr/>
          </p:nvGrpSpPr>
          <p:grpSpPr>
            <a:xfrm>
              <a:off x="6316739" y="5447603"/>
              <a:ext cx="3237208" cy="832154"/>
              <a:chOff x="6316739" y="5437263"/>
              <a:chExt cx="3237208" cy="832154"/>
            </a:xfrm>
          </p:grpSpPr>
          <p:sp>
            <p:nvSpPr>
              <p:cNvPr id="65" name="TextBox 15">
                <a:extLst>
                  <a:ext uri="{FF2B5EF4-FFF2-40B4-BE49-F238E27FC236}">
                    <a16:creationId xmlns:a16="http://schemas.microsoft.com/office/drawing/2014/main" id="{08F6626F-9818-49A0-8DD6-C5F2C712513B}"/>
                  </a:ext>
                </a:extLst>
              </p:cNvPr>
              <p:cNvSpPr txBox="1"/>
              <p:nvPr/>
            </p:nvSpPr>
            <p:spPr>
              <a:xfrm>
                <a:off x="7139437" y="5647475"/>
                <a:ext cx="2414510" cy="411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09976"/>
                <a:r>
                  <a:rPr lang="en-US" sz="177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TensorFlowSharp</a:t>
                </a:r>
              </a:p>
            </p:txBody>
          </p:sp>
          <p:pic>
            <p:nvPicPr>
              <p:cNvPr id="66" name="Picture 19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F2305FC1-3BD4-4DC3-AF5A-21FEA4446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6739" y="5437263"/>
                <a:ext cx="822698" cy="83215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95940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>
            <a:extLst>
              <a:ext uri="{FF2B5EF4-FFF2-40B4-BE49-F238E27FC236}">
                <a16:creationId xmlns:a16="http://schemas.microsoft.com/office/drawing/2014/main" id="{2670B5EF-FE34-4811-9875-ABEACB03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竞争优势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07935FE-36F2-47F0-B114-CD3A290BC93A}"/>
              </a:ext>
            </a:extLst>
          </p:cNvPr>
          <p:cNvSpPr/>
          <p:nvPr/>
        </p:nvSpPr>
        <p:spPr>
          <a:xfrm rot="20001303">
            <a:off x="-788731" y="5851001"/>
            <a:ext cx="1781272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9164191-B2C3-43CB-95F0-E857EDF26991}"/>
              </a:ext>
            </a:extLst>
          </p:cNvPr>
          <p:cNvSpPr/>
          <p:nvPr/>
        </p:nvSpPr>
        <p:spPr>
          <a:xfrm rot="20001303">
            <a:off x="-1114580" y="5976726"/>
            <a:ext cx="3793428" cy="6533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337E811-FA28-4548-8F77-4A27B6776CB8}"/>
              </a:ext>
            </a:extLst>
          </p:cNvPr>
          <p:cNvSpPr/>
          <p:nvPr/>
        </p:nvSpPr>
        <p:spPr>
          <a:xfrm rot="20001303">
            <a:off x="9928982" y="1360632"/>
            <a:ext cx="4126047" cy="300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EA00A27-5D8B-4BAB-9A5E-856769E2BA3A}"/>
              </a:ext>
            </a:extLst>
          </p:cNvPr>
          <p:cNvSpPr/>
          <p:nvPr/>
        </p:nvSpPr>
        <p:spPr>
          <a:xfrm rot="20001303">
            <a:off x="9171940" y="1122086"/>
            <a:ext cx="4528583" cy="197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784FD10-01B2-4005-A329-9F3E619D9010}"/>
              </a:ext>
            </a:extLst>
          </p:cNvPr>
          <p:cNvSpPr/>
          <p:nvPr/>
        </p:nvSpPr>
        <p:spPr>
          <a:xfrm rot="20001303">
            <a:off x="9408691" y="291748"/>
            <a:ext cx="3908794" cy="569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228F61F-DD52-4DE2-B9E0-089FBC520245}"/>
              </a:ext>
            </a:extLst>
          </p:cNvPr>
          <p:cNvSpPr/>
          <p:nvPr/>
        </p:nvSpPr>
        <p:spPr>
          <a:xfrm rot="20001303">
            <a:off x="-63803" y="6980440"/>
            <a:ext cx="1953500" cy="102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91959D6-FD48-4D34-BDE8-3E63608882FC}"/>
              </a:ext>
            </a:extLst>
          </p:cNvPr>
          <p:cNvSpPr txBox="1">
            <a:spLocks/>
          </p:cNvSpPr>
          <p:nvPr/>
        </p:nvSpPr>
        <p:spPr>
          <a:xfrm>
            <a:off x="1553066" y="1511022"/>
            <a:ext cx="7693630" cy="446566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9976">
              <a:spcBef>
                <a:spcPts val="886"/>
              </a:spcBef>
              <a:buNone/>
            </a:pPr>
            <a:r>
              <a:rPr lang="en-US" altLang="zh-CN" sz="1949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SciSharp</a:t>
            </a:r>
            <a:r>
              <a:rPr lang="zh-CN" altLang="en-US" sz="1949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在多个方面，形成了独具特色的竞争优势。</a:t>
            </a:r>
            <a:endParaRPr lang="en-US" altLang="zh-CN" sz="194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809976">
              <a:spcBef>
                <a:spcPts val="886"/>
              </a:spcBef>
              <a:buNone/>
            </a:pPr>
            <a:endParaRPr lang="en-US" altLang="zh-CN" sz="1594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02494" indent="-202494" defTabSz="809976">
              <a:lnSpc>
                <a:spcPct val="150000"/>
              </a:lnSpc>
              <a:spcBef>
                <a:spcPts val="886"/>
              </a:spcBef>
            </a:pPr>
            <a:r>
              <a:rPr lang="zh-CN" altLang="en-US" sz="1950" b="1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易用性突出。</a:t>
            </a:r>
            <a:r>
              <a:rPr lang="zh-CN" altLang="en-US" sz="1949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sz="1949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949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语法一致，移植性更好。</a:t>
            </a:r>
            <a:endParaRPr lang="en-US" altLang="zh-CN" sz="194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02494" indent="-202494" defTabSz="809976">
              <a:lnSpc>
                <a:spcPct val="150000"/>
              </a:lnSpc>
              <a:spcBef>
                <a:spcPts val="886"/>
              </a:spcBef>
            </a:pPr>
            <a:r>
              <a:rPr lang="zh-CN" altLang="en-US" sz="1950" b="1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技术门槛高。</a:t>
            </a:r>
            <a:r>
              <a:rPr lang="zh-CN" altLang="en-US" sz="1949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949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DNN</a:t>
            </a:r>
            <a:r>
              <a:rPr lang="zh-CN" altLang="en-US" sz="1949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的算法支持，形成了独特的底层技术优势。</a:t>
            </a:r>
            <a:endParaRPr lang="en-US" altLang="zh-CN" sz="194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02494" indent="-202494" defTabSz="809976">
              <a:lnSpc>
                <a:spcPct val="150000"/>
              </a:lnSpc>
              <a:spcBef>
                <a:spcPts val="886"/>
              </a:spcBef>
            </a:pPr>
            <a:r>
              <a:rPr lang="zh-CN" altLang="en-US" sz="1950" b="1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运行速度快。</a:t>
            </a:r>
            <a:r>
              <a:rPr lang="zh-CN" altLang="en-US" sz="1949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不用安装</a:t>
            </a:r>
            <a:r>
              <a:rPr lang="en-US" altLang="zh-CN" sz="1949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949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，更轻量，运行高效。</a:t>
            </a:r>
            <a:endParaRPr lang="en-US" altLang="zh-CN" sz="194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02494" indent="-202494" defTabSz="809976">
              <a:lnSpc>
                <a:spcPct val="150000"/>
              </a:lnSpc>
              <a:spcBef>
                <a:spcPts val="886"/>
              </a:spcBef>
            </a:pPr>
            <a:r>
              <a:rPr lang="zh-CN" altLang="en-US" sz="1950" b="1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工具体系更全，</a:t>
            </a:r>
            <a:r>
              <a:rPr lang="zh-CN" altLang="en-US" sz="1949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大数据运算、</a:t>
            </a:r>
            <a:r>
              <a:rPr lang="en-US" altLang="zh-CN" sz="1949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Jupiter</a:t>
            </a:r>
            <a:r>
              <a:rPr lang="zh-CN" altLang="en-US" sz="1949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949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1949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支持。</a:t>
            </a:r>
            <a:endParaRPr lang="en-US" altLang="zh-CN" sz="194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02494" indent="-202494" defTabSz="809976">
              <a:lnSpc>
                <a:spcPct val="150000"/>
              </a:lnSpc>
              <a:spcBef>
                <a:spcPts val="886"/>
              </a:spcBef>
            </a:pPr>
            <a:r>
              <a:rPr lang="zh-CN" altLang="en-US" sz="1950" b="1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开放。</a:t>
            </a:r>
            <a:r>
              <a:rPr lang="zh-CN" altLang="en-US" sz="1949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已验证的全球开源的模式 ，降低闭门造车的风险。</a:t>
            </a:r>
            <a:endParaRPr lang="en-US" altLang="zh-CN" sz="194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02494" indent="-202494" defTabSz="809976">
              <a:lnSpc>
                <a:spcPct val="150000"/>
              </a:lnSpc>
              <a:spcBef>
                <a:spcPts val="886"/>
              </a:spcBef>
            </a:pPr>
            <a:r>
              <a:rPr lang="zh-CN" altLang="en-US" sz="1950" b="1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更加专注。</a:t>
            </a:r>
            <a:r>
              <a:rPr lang="zh-CN" altLang="en-US" sz="1949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聚焦在</a:t>
            </a:r>
            <a:r>
              <a:rPr lang="en-US" altLang="zh-CN" sz="1949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sz="1949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语言，将提供更专业的商业技术支持。</a:t>
            </a:r>
            <a:endParaRPr lang="en-US" altLang="zh-CN" sz="194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02494" indent="-202494" defTabSz="809976">
              <a:spcBef>
                <a:spcPts val="886"/>
              </a:spcBef>
            </a:pPr>
            <a:endParaRPr lang="en-US" altLang="zh-CN" sz="2480" dirty="0">
              <a:solidFill>
                <a:prstClr val="white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 defTabSz="809976">
              <a:spcBef>
                <a:spcPts val="886"/>
              </a:spcBef>
              <a:buNone/>
            </a:pPr>
            <a:endParaRPr lang="en-US" altLang="zh-CN" sz="2480" dirty="0">
              <a:solidFill>
                <a:prstClr val="white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02494" indent="-202494" defTabSz="809976">
              <a:spcBef>
                <a:spcPts val="886"/>
              </a:spcBef>
            </a:pPr>
            <a:endParaRPr lang="en-US" altLang="zh-CN" sz="2480" dirty="0">
              <a:solidFill>
                <a:prstClr val="white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047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D49096F9-3656-4FD0-816A-C25605FD17B5}"/>
              </a:ext>
            </a:extLst>
          </p:cNvPr>
          <p:cNvSpPr/>
          <p:nvPr/>
        </p:nvSpPr>
        <p:spPr>
          <a:xfrm rot="12600000">
            <a:off x="3453011" y="1941394"/>
            <a:ext cx="3194718" cy="17432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49000">
                <a:srgbClr val="10A88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C40924CF-A612-4695-B992-CCC37B643A1D}"/>
              </a:ext>
            </a:extLst>
          </p:cNvPr>
          <p:cNvSpPr/>
          <p:nvPr/>
        </p:nvSpPr>
        <p:spPr>
          <a:xfrm rot="19890418">
            <a:off x="-661082" y="2532583"/>
            <a:ext cx="4262071" cy="18933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6059" y="2054805"/>
            <a:ext cx="1709952" cy="1707121"/>
          </a:xfrm>
          <a:prstGeom prst="ellipse">
            <a:avLst/>
          </a:prstGeom>
          <a:ln w="5715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6" name="标题 35">
            <a:extLst>
              <a:ext uri="{FF2B5EF4-FFF2-40B4-BE49-F238E27FC236}">
                <a16:creationId xmlns:a16="http://schemas.microsoft.com/office/drawing/2014/main" id="{54FDCA22-1CCE-4191-BD8A-76FD4B409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个人介绍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7E05CF17-40A6-4726-9144-A9AD56CD627A}"/>
              </a:ext>
            </a:extLst>
          </p:cNvPr>
          <p:cNvSpPr/>
          <p:nvPr/>
        </p:nvSpPr>
        <p:spPr>
          <a:xfrm>
            <a:off x="4223386" y="2054806"/>
            <a:ext cx="5682614" cy="3625312"/>
          </a:xfrm>
          <a:prstGeom prst="roundRect">
            <a:avLst>
              <a:gd name="adj" fmla="val 3784"/>
            </a:avLst>
          </a:prstGeom>
          <a:solidFill>
            <a:srgbClr val="731D7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289381" y="2232655"/>
            <a:ext cx="5550625" cy="3269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pc="100" dirty="0">
                <a:solidFill>
                  <a:prstClr val="white"/>
                </a:solidFill>
                <a:latin typeface="微软雅黑" panose="020B0503020204020204" pitchFamily="34" charset="-122"/>
              </a:rPr>
              <a:t>微软技术社区区域总监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pc="100" dirty="0">
                <a:solidFill>
                  <a:prstClr val="white"/>
                </a:solidFill>
                <a:latin typeface="微软雅黑" panose="020B0503020204020204" pitchFamily="34" charset="-122"/>
              </a:rPr>
              <a:t>微软最有价值专家（人工智能方向）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pc="100" dirty="0">
                <a:solidFill>
                  <a:prstClr val="white"/>
                </a:solidFill>
                <a:latin typeface="微软雅黑" panose="020B0503020204020204" pitchFamily="34" charset="-122"/>
              </a:rPr>
              <a:t>亚洲首位</a:t>
            </a:r>
            <a:r>
              <a:rPr lang="en-US" altLang="zh-CN" sz="2000" spc="100" dirty="0">
                <a:solidFill>
                  <a:prstClr val="white"/>
                </a:solidFill>
                <a:latin typeface="微软雅黑" panose="020B0503020204020204" pitchFamily="34" charset="-122"/>
              </a:rPr>
              <a:t>Xamarin</a:t>
            </a:r>
            <a:r>
              <a:rPr lang="zh-CN" altLang="en-US" sz="2000" spc="100" dirty="0">
                <a:solidFill>
                  <a:prstClr val="white"/>
                </a:solidFill>
                <a:latin typeface="微软雅黑" panose="020B0503020204020204" pitchFamily="34" charset="-122"/>
              </a:rPr>
              <a:t>最有价值专家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pc="100" dirty="0">
                <a:solidFill>
                  <a:prstClr val="white"/>
                </a:solidFill>
                <a:latin typeface="微软雅黑" panose="020B0503020204020204" pitchFamily="34" charset="-122"/>
              </a:rPr>
              <a:t>腾讯云最有价值专家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pc="100" dirty="0">
                <a:solidFill>
                  <a:prstClr val="white"/>
                </a:solidFill>
                <a:latin typeface="微软雅黑" panose="020B0503020204020204" pitchFamily="34" charset="-122"/>
              </a:rPr>
              <a:t>微软</a:t>
            </a:r>
            <a:r>
              <a:rPr lang="en-US" altLang="zh-CN" sz="2000" spc="100" dirty="0" err="1">
                <a:solidFill>
                  <a:prstClr val="white"/>
                </a:solidFill>
                <a:latin typeface="微软雅黑" panose="020B0503020204020204" pitchFamily="34" charset="-122"/>
              </a:rPr>
              <a:t>TechedSummit</a:t>
            </a:r>
            <a:r>
              <a:rPr lang="en-US" altLang="zh-CN" sz="2000" spc="100" dirty="0">
                <a:solidFill>
                  <a:prstClr val="white"/>
                </a:solidFill>
                <a:latin typeface="微软雅黑" panose="020B0503020204020204" pitchFamily="34" charset="-122"/>
              </a:rPr>
              <a:t>/Ignite/Teched</a:t>
            </a:r>
            <a:r>
              <a:rPr lang="zh-CN" altLang="en-US" sz="2000" spc="100" dirty="0">
                <a:solidFill>
                  <a:prstClr val="white"/>
                </a:solidFill>
                <a:latin typeface="微软雅黑" panose="020B0503020204020204" pitchFamily="34" charset="-122"/>
              </a:rPr>
              <a:t>讲师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pc="100" dirty="0">
                <a:solidFill>
                  <a:prstClr val="white"/>
                </a:solidFill>
                <a:latin typeface="微软雅黑" panose="020B0503020204020204" pitchFamily="34" charset="-122"/>
              </a:rPr>
              <a:t>邮箱</a:t>
            </a:r>
            <a:r>
              <a:rPr lang="en-US" altLang="zh-CN" sz="2000" spc="100" dirty="0">
                <a:solidFill>
                  <a:prstClr val="white"/>
                </a:solidFill>
                <a:latin typeface="微软雅黑" panose="020B0503020204020204" pitchFamily="34" charset="-122"/>
              </a:rPr>
              <a:t>:lokinfey@outlook.com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spc="100" dirty="0" err="1">
                <a:solidFill>
                  <a:prstClr val="white"/>
                </a:solidFill>
                <a:latin typeface="微软雅黑" panose="020B0503020204020204" pitchFamily="34" charset="-122"/>
              </a:rPr>
              <a:t>Github</a:t>
            </a:r>
            <a:r>
              <a:rPr lang="en-US" altLang="zh-CN" sz="2000" spc="100" dirty="0">
                <a:solidFill>
                  <a:prstClr val="white"/>
                </a:solidFill>
                <a:latin typeface="微软雅黑" panose="020B0503020204020204" pitchFamily="34" charset="-122"/>
              </a:rPr>
              <a:t>: https://github.com/lokinfey</a:t>
            </a:r>
          </a:p>
        </p:txBody>
      </p:sp>
      <p:sp>
        <p:nvSpPr>
          <p:cNvPr id="126" name="矩形: 圆角 125">
            <a:extLst>
              <a:ext uri="{FF2B5EF4-FFF2-40B4-BE49-F238E27FC236}">
                <a16:creationId xmlns:a16="http://schemas.microsoft.com/office/drawing/2014/main" id="{71C93207-A296-4405-8890-129413B2633F}"/>
              </a:ext>
            </a:extLst>
          </p:cNvPr>
          <p:cNvSpPr/>
          <p:nvPr/>
        </p:nvSpPr>
        <p:spPr>
          <a:xfrm rot="10800000">
            <a:off x="814336" y="3978441"/>
            <a:ext cx="3690488" cy="102997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D3ED9FA3-3EA2-408B-9676-CAE96C451BE8}"/>
              </a:ext>
            </a:extLst>
          </p:cNvPr>
          <p:cNvSpPr txBox="1"/>
          <p:nvPr/>
        </p:nvSpPr>
        <p:spPr>
          <a:xfrm>
            <a:off x="1451352" y="4210625"/>
            <a:ext cx="2416454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28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卢建晖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solidFill>
                <a:prstClr val="white">
                  <a:alpha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5376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DF4A21E3-A863-45FD-B99A-C9F84E928A13}"/>
              </a:ext>
            </a:extLst>
          </p:cNvPr>
          <p:cNvSpPr/>
          <p:nvPr/>
        </p:nvSpPr>
        <p:spPr>
          <a:xfrm flipH="1">
            <a:off x="2908426" y="5031201"/>
            <a:ext cx="6903159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10A880"/>
              </a:gs>
              <a:gs pos="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FC58B6C-CC60-42DF-9E9B-765BB6C92EB3}"/>
              </a:ext>
            </a:extLst>
          </p:cNvPr>
          <p:cNvSpPr/>
          <p:nvPr/>
        </p:nvSpPr>
        <p:spPr>
          <a:xfrm flipH="1">
            <a:off x="1119812" y="3623840"/>
            <a:ext cx="8691774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3696279-5D5C-454D-8A64-789E711418E2}"/>
              </a:ext>
            </a:extLst>
          </p:cNvPr>
          <p:cNvSpPr/>
          <p:nvPr/>
        </p:nvSpPr>
        <p:spPr>
          <a:xfrm flipH="1">
            <a:off x="4008021" y="2207267"/>
            <a:ext cx="5776418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2" name="标题 31">
            <a:extLst>
              <a:ext uri="{FF2B5EF4-FFF2-40B4-BE49-F238E27FC236}">
                <a16:creationId xmlns:a16="http://schemas.microsoft.com/office/drawing/2014/main" id="{2670B5EF-FE34-4811-9875-ABEACB03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行业评价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07935FE-36F2-47F0-B114-CD3A290BC93A}"/>
              </a:ext>
            </a:extLst>
          </p:cNvPr>
          <p:cNvSpPr/>
          <p:nvPr/>
        </p:nvSpPr>
        <p:spPr>
          <a:xfrm rot="20001303">
            <a:off x="-788731" y="5851001"/>
            <a:ext cx="1781272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9164191-B2C3-43CB-95F0-E857EDF26991}"/>
              </a:ext>
            </a:extLst>
          </p:cNvPr>
          <p:cNvSpPr/>
          <p:nvPr/>
        </p:nvSpPr>
        <p:spPr>
          <a:xfrm rot="20001303">
            <a:off x="-1114580" y="5976726"/>
            <a:ext cx="3793428" cy="6533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337E811-FA28-4548-8F77-4A27B6776CB8}"/>
              </a:ext>
            </a:extLst>
          </p:cNvPr>
          <p:cNvSpPr/>
          <p:nvPr/>
        </p:nvSpPr>
        <p:spPr>
          <a:xfrm rot="20001303">
            <a:off x="9928982" y="1360632"/>
            <a:ext cx="4126047" cy="300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EA00A27-5D8B-4BAB-9A5E-856769E2BA3A}"/>
              </a:ext>
            </a:extLst>
          </p:cNvPr>
          <p:cNvSpPr/>
          <p:nvPr/>
        </p:nvSpPr>
        <p:spPr>
          <a:xfrm rot="20001303">
            <a:off x="9171940" y="1122086"/>
            <a:ext cx="4528583" cy="197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784FD10-01B2-4005-A329-9F3E619D9010}"/>
              </a:ext>
            </a:extLst>
          </p:cNvPr>
          <p:cNvSpPr/>
          <p:nvPr/>
        </p:nvSpPr>
        <p:spPr>
          <a:xfrm rot="20001303">
            <a:off x="9408691" y="291748"/>
            <a:ext cx="3908794" cy="569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228F61F-DD52-4DE2-B9E0-089FBC520245}"/>
              </a:ext>
            </a:extLst>
          </p:cNvPr>
          <p:cNvSpPr/>
          <p:nvPr/>
        </p:nvSpPr>
        <p:spPr>
          <a:xfrm rot="20001303">
            <a:off x="-63803" y="6980440"/>
            <a:ext cx="1953500" cy="102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37FD954C-40F8-4CAC-98CB-5D360F888C69}"/>
              </a:ext>
            </a:extLst>
          </p:cNvPr>
          <p:cNvSpPr txBox="1"/>
          <p:nvPr/>
        </p:nvSpPr>
        <p:spPr>
          <a:xfrm>
            <a:off x="988176" y="2790072"/>
            <a:ext cx="8823410" cy="1115049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defTabSz="809976"/>
            <a:r>
              <a:rPr lang="en-US" sz="1329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have been really impressed by the work you and your team have been doing on TensorFlow.NET and SciSharp. You are taking a really interesting approach.</a:t>
            </a:r>
            <a:r>
              <a:rPr lang="zh-CN" altLang="en-US" sz="1329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329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We're wondering whether we could replace/align the first part of this by TensorFlow.NET. </a:t>
            </a:r>
          </a:p>
          <a:p>
            <a:pPr defTabSz="809976"/>
            <a:endParaRPr lang="en-US" sz="1329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defTabSz="809976"/>
            <a:r>
              <a:rPr lang="en-US" altLang="zh-CN" sz="1329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 </a:t>
            </a:r>
            <a:r>
              <a:rPr lang="en-US" altLang="zh-CN" sz="1329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Don</a:t>
            </a:r>
            <a:r>
              <a:rPr lang="en-US" altLang="zh-CN" sz="1329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329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Syme</a:t>
            </a:r>
            <a:r>
              <a:rPr lang="en-US" altLang="zh-CN" sz="1329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sz="1329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language designer for F#,  Principal Researcher at Microsoft Research, Cambridge, U.K.s</a:t>
            </a:r>
          </a:p>
        </p:txBody>
      </p:sp>
      <p:sp>
        <p:nvSpPr>
          <p:cNvPr id="11" name="TextBox 31">
            <a:extLst>
              <a:ext uri="{FF2B5EF4-FFF2-40B4-BE49-F238E27FC236}">
                <a16:creationId xmlns:a16="http://schemas.microsoft.com/office/drawing/2014/main" id="{F2A641AA-89AD-4A7C-BB66-81356B6B972F}"/>
              </a:ext>
            </a:extLst>
          </p:cNvPr>
          <p:cNvSpPr txBox="1"/>
          <p:nvPr/>
        </p:nvSpPr>
        <p:spPr>
          <a:xfrm>
            <a:off x="988176" y="1378993"/>
            <a:ext cx="8823410" cy="11150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809976"/>
            <a:r>
              <a:rPr lang="en-US" sz="1329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This is </a:t>
            </a:r>
            <a:r>
              <a:rPr lang="en-US" sz="1329" u="sng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 alternative data science and machine learning set of stacks for .NET</a:t>
            </a:r>
            <a:r>
              <a:rPr lang="en-US" sz="1329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unlike my previous work, they mimic the Python API in .NET, but they are </a:t>
            </a:r>
            <a:r>
              <a:rPr lang="en-US" sz="1329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incredibly advanced</a:t>
            </a:r>
            <a:r>
              <a:rPr lang="en-US" sz="1329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and very </a:t>
            </a:r>
            <a:r>
              <a:rPr lang="en-US" sz="1329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comprehensive</a:t>
            </a:r>
            <a:r>
              <a:rPr lang="en-US" sz="1329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 Really </a:t>
            </a:r>
            <a:r>
              <a:rPr lang="en-US" sz="1329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incredibly</a:t>
            </a:r>
            <a:r>
              <a:rPr lang="en-US" sz="1329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work: scisharp.github.io/SciSharp</a:t>
            </a:r>
          </a:p>
          <a:p>
            <a:pPr algn="r" defTabSz="809976"/>
            <a:br>
              <a:rPr lang="en-US" altLang="zh-CN" sz="1329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1329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 </a:t>
            </a:r>
            <a:r>
              <a:rPr lang="en-US" sz="1329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Miguel de Icaza</a:t>
            </a:r>
            <a:r>
              <a:rPr lang="en-US" sz="1329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creator of GNOME, Mono, and Xamarin projects.</a:t>
            </a:r>
          </a:p>
        </p:txBody>
      </p:sp>
      <p:sp>
        <p:nvSpPr>
          <p:cNvPr id="12" name="TextBox 33">
            <a:extLst>
              <a:ext uri="{FF2B5EF4-FFF2-40B4-BE49-F238E27FC236}">
                <a16:creationId xmlns:a16="http://schemas.microsoft.com/office/drawing/2014/main" id="{2B73D575-B200-4776-8E38-A67C93626101}"/>
              </a:ext>
            </a:extLst>
          </p:cNvPr>
          <p:cNvSpPr txBox="1"/>
          <p:nvPr/>
        </p:nvSpPr>
        <p:spPr>
          <a:xfrm>
            <a:off x="961030" y="5933717"/>
            <a:ext cx="9065302" cy="583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9976"/>
            <a:r>
              <a:rPr lang="en-US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 Source: https://twitter.com/migueldeicaza/status/1157385979071778817</a:t>
            </a:r>
          </a:p>
          <a:p>
            <a:pPr defTabSz="809976"/>
            <a:r>
              <a:rPr lang="en-US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** https://github.com/SciSharp/TensorFlow.NET/issues/180</a:t>
            </a:r>
          </a:p>
          <a:p>
            <a:pPr defTabSz="809976"/>
            <a:r>
              <a:rPr lang="en-US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*** https://medium.com/machinelearningadvantage/run-tensorflow-machine-learning-code-in-c-with-almost-no-changes-77f7b629389</a:t>
            </a:r>
          </a:p>
        </p:txBody>
      </p:sp>
      <p:sp>
        <p:nvSpPr>
          <p:cNvPr id="13" name="Rectangle 35">
            <a:extLst>
              <a:ext uri="{FF2B5EF4-FFF2-40B4-BE49-F238E27FC236}">
                <a16:creationId xmlns:a16="http://schemas.microsoft.com/office/drawing/2014/main" id="{832C1481-A47C-4B39-8D05-4C72AF48A58D}"/>
              </a:ext>
            </a:extLst>
          </p:cNvPr>
          <p:cNvSpPr/>
          <p:nvPr/>
        </p:nvSpPr>
        <p:spPr>
          <a:xfrm>
            <a:off x="988176" y="4201150"/>
            <a:ext cx="8823410" cy="11150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809976"/>
            <a:r>
              <a:rPr lang="en-US" sz="1329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SciSharp</a:t>
            </a:r>
            <a:r>
              <a:rPr lang="en-US" sz="1329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library exposes all of TensorFlow, including the high-level graph building functions where all the magic happens. And so the SciSharp team has developed their own version called NumSharp, a port of NumPy to C#. </a:t>
            </a:r>
            <a:r>
              <a:rPr lang="en-US" sz="1329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This opens up the full machine learning ecosystem to NET developers.</a:t>
            </a:r>
          </a:p>
          <a:p>
            <a:pPr defTabSz="809976"/>
            <a:endParaRPr lang="en-US" sz="1329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 defTabSz="809976"/>
            <a:r>
              <a:rPr lang="en-US" altLang="zh-CN" sz="1329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 </a:t>
            </a:r>
            <a:r>
              <a:rPr lang="en-US" sz="1329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Mark </a:t>
            </a:r>
            <a:r>
              <a:rPr lang="en-US" sz="1329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Farragher</a:t>
            </a:r>
            <a:r>
              <a:rPr lang="en-US" sz="1329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Microsoft Trainer, author of 11 successful IT courses on Udemy</a:t>
            </a:r>
            <a:endParaRPr lang="en-US" sz="1329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2721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337E811-FA28-4548-8F77-4A27B6776CB8}"/>
              </a:ext>
            </a:extLst>
          </p:cNvPr>
          <p:cNvSpPr/>
          <p:nvPr/>
        </p:nvSpPr>
        <p:spPr>
          <a:xfrm rot="20001303">
            <a:off x="9928982" y="1360632"/>
            <a:ext cx="4126047" cy="300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EA00A27-5D8B-4BAB-9A5E-856769E2BA3A}"/>
              </a:ext>
            </a:extLst>
          </p:cNvPr>
          <p:cNvSpPr/>
          <p:nvPr/>
        </p:nvSpPr>
        <p:spPr>
          <a:xfrm rot="20001303">
            <a:off x="9171940" y="1122086"/>
            <a:ext cx="4528583" cy="197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784FD10-01B2-4005-A329-9F3E619D9010}"/>
              </a:ext>
            </a:extLst>
          </p:cNvPr>
          <p:cNvSpPr/>
          <p:nvPr/>
        </p:nvSpPr>
        <p:spPr>
          <a:xfrm rot="20001303">
            <a:off x="9408691" y="291748"/>
            <a:ext cx="3908794" cy="569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FD254C4-EF74-4A2E-B2C6-21AE461B19C0}"/>
              </a:ext>
            </a:extLst>
          </p:cNvPr>
          <p:cNvSpPr/>
          <p:nvPr/>
        </p:nvSpPr>
        <p:spPr>
          <a:xfrm>
            <a:off x="893704" y="1309757"/>
            <a:ext cx="9012354" cy="2067637"/>
          </a:xfrm>
          <a:prstGeom prst="roundRect">
            <a:avLst>
              <a:gd name="adj" fmla="val 43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标题 31">
            <a:extLst>
              <a:ext uri="{FF2B5EF4-FFF2-40B4-BE49-F238E27FC236}">
                <a16:creationId xmlns:a16="http://schemas.microsoft.com/office/drawing/2014/main" id="{2670B5EF-FE34-4811-9875-ABEACB03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Jupyter </a:t>
            </a:r>
            <a:r>
              <a:rPr lang="en-US" altLang="zh-CN" dirty="0" err="1"/>
              <a:t>NoteBook</a:t>
            </a:r>
            <a:r>
              <a:rPr lang="en-US" altLang="zh-CN" dirty="0"/>
              <a:t> </a:t>
            </a:r>
            <a:r>
              <a:rPr lang="zh-CN" altLang="en-US" dirty="0"/>
              <a:t>谈起 </a:t>
            </a:r>
            <a:r>
              <a:rPr lang="en-US" altLang="zh-CN" dirty="0"/>
              <a:t>- ICSharpCore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07935FE-36F2-47F0-B114-CD3A290BC93A}"/>
              </a:ext>
            </a:extLst>
          </p:cNvPr>
          <p:cNvSpPr/>
          <p:nvPr/>
        </p:nvSpPr>
        <p:spPr>
          <a:xfrm rot="20001303">
            <a:off x="-788731" y="5851001"/>
            <a:ext cx="1781272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9164191-B2C3-43CB-95F0-E857EDF26991}"/>
              </a:ext>
            </a:extLst>
          </p:cNvPr>
          <p:cNvSpPr/>
          <p:nvPr/>
        </p:nvSpPr>
        <p:spPr>
          <a:xfrm rot="20001303">
            <a:off x="-1114580" y="5976726"/>
            <a:ext cx="3793428" cy="6533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228F61F-DD52-4DE2-B9E0-089FBC520245}"/>
              </a:ext>
            </a:extLst>
          </p:cNvPr>
          <p:cNvSpPr/>
          <p:nvPr/>
        </p:nvSpPr>
        <p:spPr>
          <a:xfrm rot="20001303">
            <a:off x="-63803" y="6980440"/>
            <a:ext cx="1953500" cy="102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A53A65C8-23D6-4285-8EF7-25DF47AA8781}"/>
              </a:ext>
            </a:extLst>
          </p:cNvPr>
          <p:cNvSpPr/>
          <p:nvPr/>
        </p:nvSpPr>
        <p:spPr>
          <a:xfrm>
            <a:off x="2483946" y="1399118"/>
            <a:ext cx="7197702" cy="188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809976">
              <a:lnSpc>
                <a:spcPct val="150000"/>
              </a:lnSpc>
            </a:pPr>
            <a:r>
              <a:rPr lang="en-US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Jupyter Notebook </a:t>
            </a:r>
            <a:r>
              <a:rPr lang="zh-CN" altLang="en-US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 </a:t>
            </a:r>
            <a:r>
              <a:rPr lang="en-US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 </a:t>
            </a:r>
            <a:r>
              <a:rPr lang="zh-CN" altLang="en-US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应用程序，便于创建和共享文学化程序文档，支持实时代码、数学方程、可视化和 </a:t>
            </a:r>
            <a:r>
              <a:rPr lang="en-US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Markdown，</a:t>
            </a:r>
            <a:r>
              <a:rPr lang="zh-CN" altLang="en-US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其用途包括数据清理和转换、数值模拟、统计建模、机器学习等等。目前，数据挖掘领域中最热门的比赛 </a:t>
            </a:r>
            <a:r>
              <a:rPr lang="en-US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Kaggle </a:t>
            </a:r>
            <a:r>
              <a:rPr lang="zh-CN" altLang="en-US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里的资料都是 </a:t>
            </a:r>
            <a:r>
              <a:rPr lang="en-US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Jupyter </a:t>
            </a:r>
            <a:r>
              <a:rPr lang="zh-CN" altLang="en-US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格式。对于机器学习新手来说，学会使用 </a:t>
            </a:r>
            <a:r>
              <a:rPr lang="en-US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Jupyter Notebook </a:t>
            </a:r>
            <a:r>
              <a:rPr lang="zh-CN" altLang="en-US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非常重要。</a:t>
            </a:r>
            <a:endParaRPr lang="en-US" sz="1594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A7F87CA1-3365-4EDD-B2A3-EDB0BFB94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1118" y="3692827"/>
            <a:ext cx="936402" cy="301554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D5B51E6D-F4B2-45D8-A710-F54BC4A9E808}"/>
              </a:ext>
            </a:extLst>
          </p:cNvPr>
          <p:cNvSpPr txBox="1"/>
          <p:nvPr/>
        </p:nvSpPr>
        <p:spPr>
          <a:xfrm>
            <a:off x="1009022" y="4152412"/>
            <a:ext cx="1400593" cy="310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9976"/>
            <a:r>
              <a:rPr lang="en-US" sz="1417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ICSharpCore</a:t>
            </a:r>
            <a:endParaRPr lang="en-US" sz="1594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A77EE7F9-6E10-432D-8555-B22FC227A71E}"/>
              </a:ext>
            </a:extLst>
          </p:cNvPr>
          <p:cNvSpPr txBox="1"/>
          <p:nvPr/>
        </p:nvSpPr>
        <p:spPr>
          <a:xfrm>
            <a:off x="2483946" y="3665576"/>
            <a:ext cx="5877122" cy="337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9976"/>
            <a:r>
              <a:rPr lang="zh-CN" altLang="en-US" sz="1594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让</a:t>
            </a:r>
            <a:r>
              <a:rPr lang="en-US" altLang="zh-CN" sz="1594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C#</a:t>
            </a:r>
            <a:r>
              <a:rPr lang="zh-CN" altLang="en-US" sz="1594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1594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Jupyter</a:t>
            </a:r>
            <a:r>
              <a:rPr lang="zh-CN" altLang="en-US" sz="1594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594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Notebook</a:t>
            </a:r>
            <a:r>
              <a:rPr lang="zh-CN" altLang="en-US" sz="1594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上运行，让</a:t>
            </a:r>
            <a:r>
              <a:rPr lang="en-US" altLang="zh-CN" sz="1594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C#</a:t>
            </a:r>
            <a:r>
              <a:rPr lang="zh-CN" altLang="en-US" sz="1594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进入机器学习的世界</a:t>
            </a:r>
            <a:endParaRPr lang="en-US" sz="1594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BF081A9-03F3-464F-A7A8-DC1FD6F3503D}"/>
              </a:ext>
            </a:extLst>
          </p:cNvPr>
          <p:cNvGrpSpPr/>
          <p:nvPr/>
        </p:nvGrpSpPr>
        <p:grpSpPr>
          <a:xfrm>
            <a:off x="3326098" y="3984849"/>
            <a:ext cx="4147566" cy="1914938"/>
            <a:chOff x="4178120" y="4088496"/>
            <a:chExt cx="4682244" cy="2161800"/>
          </a:xfrm>
        </p:grpSpPr>
        <p:pic>
          <p:nvPicPr>
            <p:cNvPr id="22" name="Picture 7">
              <a:extLst>
                <a:ext uri="{FF2B5EF4-FFF2-40B4-BE49-F238E27FC236}">
                  <a16:creationId xmlns:a16="http://schemas.microsoft.com/office/drawing/2014/main" id="{3AA8E64C-311C-46A6-8E01-C9EC99429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68811" y="4088496"/>
              <a:ext cx="2691553" cy="1853031"/>
            </a:xfrm>
            <a:prstGeom prst="rect">
              <a:avLst/>
            </a:prstGeom>
          </p:spPr>
        </p:pic>
        <p:pic>
          <p:nvPicPr>
            <p:cNvPr id="23" name="Picture 8">
              <a:extLst>
                <a:ext uri="{FF2B5EF4-FFF2-40B4-BE49-F238E27FC236}">
                  <a16:creationId xmlns:a16="http://schemas.microsoft.com/office/drawing/2014/main" id="{1B92EC6B-1A75-4C24-AAB2-C0461945E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78120" y="4249201"/>
              <a:ext cx="1531620" cy="1531620"/>
            </a:xfrm>
            <a:prstGeom prst="rect">
              <a:avLst/>
            </a:prstGeom>
          </p:spPr>
        </p:pic>
        <p:sp>
          <p:nvSpPr>
            <p:cNvPr id="24" name="Rectangle: Rounded Corners 8">
              <a:extLst>
                <a:ext uri="{FF2B5EF4-FFF2-40B4-BE49-F238E27FC236}">
                  <a16:creationId xmlns:a16="http://schemas.microsoft.com/office/drawing/2014/main" id="{0FF5AC1D-00A6-4177-BBAF-45228326DB51}"/>
                </a:ext>
              </a:extLst>
            </p:cNvPr>
            <p:cNvSpPr/>
            <p:nvPr/>
          </p:nvSpPr>
          <p:spPr bwMode="auto">
            <a:xfrm>
              <a:off x="4235571" y="5713306"/>
              <a:ext cx="1416719" cy="536990"/>
            </a:xfrm>
            <a:prstGeom prst="roundRect">
              <a:avLst>
                <a:gd name="adj" fmla="val 26320"/>
              </a:avLst>
            </a:prstGeom>
            <a:solidFill>
              <a:srgbClr val="731D7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0998" tIns="0" rIns="80998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2598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94" b="1" kern="0" spc="177" dirty="0" err="1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Segoe UI" pitchFamily="34" charset="0"/>
                </a:rPr>
                <a:t>本地机器</a:t>
              </a:r>
              <a:endParaRPr lang="en-US" sz="1594" b="1" kern="0" spc="177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25" name="Rectangle: Rounded Corners 8">
              <a:extLst>
                <a:ext uri="{FF2B5EF4-FFF2-40B4-BE49-F238E27FC236}">
                  <a16:creationId xmlns:a16="http://schemas.microsoft.com/office/drawing/2014/main" id="{AE5F8D16-5A93-4D0B-8A7D-3214EA86B22A}"/>
                </a:ext>
              </a:extLst>
            </p:cNvPr>
            <p:cNvSpPr/>
            <p:nvPr/>
          </p:nvSpPr>
          <p:spPr bwMode="auto">
            <a:xfrm>
              <a:off x="6806228" y="5713306"/>
              <a:ext cx="1416719" cy="536990"/>
            </a:xfrm>
            <a:prstGeom prst="roundRect">
              <a:avLst>
                <a:gd name="adj" fmla="val 26320"/>
              </a:avLst>
            </a:prstGeom>
            <a:solidFill>
              <a:srgbClr val="731D7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0998" tIns="0" rIns="80998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2598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94" b="1" kern="0" spc="177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Segoe UI" pitchFamily="34" charset="0"/>
                </a:rPr>
                <a:t>Docker</a:t>
              </a:r>
            </a:p>
          </p:txBody>
        </p:sp>
      </p:grpSp>
      <p:sp>
        <p:nvSpPr>
          <p:cNvPr id="26" name="Rectangle 9">
            <a:extLst>
              <a:ext uri="{FF2B5EF4-FFF2-40B4-BE49-F238E27FC236}">
                <a16:creationId xmlns:a16="http://schemas.microsoft.com/office/drawing/2014/main" id="{FF2A0D5E-2EDC-4727-BDF3-FE1F1B2E97CE}"/>
              </a:ext>
            </a:extLst>
          </p:cNvPr>
          <p:cNvSpPr/>
          <p:nvPr/>
        </p:nvSpPr>
        <p:spPr>
          <a:xfrm>
            <a:off x="6260479" y="6217794"/>
            <a:ext cx="3801682" cy="310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9976"/>
            <a:r>
              <a:rPr lang="en-US" sz="1417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https://github.com/SciSharp/ICSharpCore</a:t>
            </a:r>
            <a:endParaRPr lang="en-US" sz="1417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17976312-576A-44CC-B0C5-B1DEA01E63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960" y="1629216"/>
            <a:ext cx="1428719" cy="142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5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337E811-FA28-4548-8F77-4A27B6776CB8}"/>
              </a:ext>
            </a:extLst>
          </p:cNvPr>
          <p:cNvSpPr/>
          <p:nvPr/>
        </p:nvSpPr>
        <p:spPr>
          <a:xfrm rot="20001303">
            <a:off x="9928982" y="1360632"/>
            <a:ext cx="4126047" cy="300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EA00A27-5D8B-4BAB-9A5E-856769E2BA3A}"/>
              </a:ext>
            </a:extLst>
          </p:cNvPr>
          <p:cNvSpPr/>
          <p:nvPr/>
        </p:nvSpPr>
        <p:spPr>
          <a:xfrm rot="20001303">
            <a:off x="9171940" y="1122086"/>
            <a:ext cx="4528583" cy="197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784FD10-01B2-4005-A329-9F3E619D9010}"/>
              </a:ext>
            </a:extLst>
          </p:cNvPr>
          <p:cNvSpPr/>
          <p:nvPr/>
        </p:nvSpPr>
        <p:spPr>
          <a:xfrm rot="20001303">
            <a:off x="9408691" y="291748"/>
            <a:ext cx="3908794" cy="569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2" name="标题 31">
            <a:extLst>
              <a:ext uri="{FF2B5EF4-FFF2-40B4-BE49-F238E27FC236}">
                <a16:creationId xmlns:a16="http://schemas.microsoft.com/office/drawing/2014/main" id="{2670B5EF-FE34-4811-9875-ABEACB03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ICSharpCore </a:t>
            </a:r>
            <a:r>
              <a:rPr lang="zh-CN" altLang="en-US" dirty="0"/>
              <a:t>介绍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07935FE-36F2-47F0-B114-CD3A290BC93A}"/>
              </a:ext>
            </a:extLst>
          </p:cNvPr>
          <p:cNvSpPr/>
          <p:nvPr/>
        </p:nvSpPr>
        <p:spPr>
          <a:xfrm rot="20001303">
            <a:off x="-788731" y="5851001"/>
            <a:ext cx="1781272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9164191-B2C3-43CB-95F0-E857EDF26991}"/>
              </a:ext>
            </a:extLst>
          </p:cNvPr>
          <p:cNvSpPr/>
          <p:nvPr/>
        </p:nvSpPr>
        <p:spPr>
          <a:xfrm rot="20001303">
            <a:off x="-1114580" y="5976726"/>
            <a:ext cx="3793428" cy="6533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228F61F-DD52-4DE2-B9E0-089FBC520245}"/>
              </a:ext>
            </a:extLst>
          </p:cNvPr>
          <p:cNvSpPr/>
          <p:nvPr/>
        </p:nvSpPr>
        <p:spPr>
          <a:xfrm rot="20001303">
            <a:off x="-63803" y="6980440"/>
            <a:ext cx="1953500" cy="102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28" name="Picture 10">
            <a:extLst>
              <a:ext uri="{FF2B5EF4-FFF2-40B4-BE49-F238E27FC236}">
                <a16:creationId xmlns:a16="http://schemas.microsoft.com/office/drawing/2014/main" id="{8A7373CE-8D0B-4C4A-B60C-B87602F16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755" y="1218917"/>
            <a:ext cx="4777870" cy="5228141"/>
          </a:xfrm>
          <a:prstGeom prst="rect">
            <a:avLst/>
          </a:prstGeom>
        </p:spPr>
      </p:pic>
      <p:sp>
        <p:nvSpPr>
          <p:cNvPr id="29" name="TextBox 18">
            <a:extLst>
              <a:ext uri="{FF2B5EF4-FFF2-40B4-BE49-F238E27FC236}">
                <a16:creationId xmlns:a16="http://schemas.microsoft.com/office/drawing/2014/main" id="{A1A3C712-3994-4D05-8583-8167B61A4D07}"/>
              </a:ext>
            </a:extLst>
          </p:cNvPr>
          <p:cNvSpPr txBox="1"/>
          <p:nvPr/>
        </p:nvSpPr>
        <p:spPr>
          <a:xfrm>
            <a:off x="1130117" y="2443600"/>
            <a:ext cx="3959441" cy="277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9976">
              <a:lnSpc>
                <a:spcPct val="200000"/>
              </a:lnSpc>
            </a:pPr>
            <a:r>
              <a:rPr lang="zh-CN" altLang="en-US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</a:t>
            </a:r>
            <a:r>
              <a:rPr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Roslyn</a:t>
            </a:r>
            <a:r>
              <a:rPr lang="zh-CN" altLang="en-US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</a:t>
            </a:r>
            <a:r>
              <a:rPr lang="en-US" altLang="zh-CN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nuget</a:t>
            </a:r>
            <a:r>
              <a:rPr lang="zh-CN" altLang="en-US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加载库，还可以绑定本地的</a:t>
            </a:r>
            <a:r>
              <a:rPr lang="en-US" altLang="zh-CN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dll</a:t>
            </a:r>
            <a:endParaRPr lang="en-US" altLang="zh-CN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809976">
              <a:lnSpc>
                <a:spcPct val="200000"/>
              </a:lnSpc>
            </a:pPr>
            <a:r>
              <a:rPr lang="zh-CN" altLang="en-US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让</a:t>
            </a:r>
            <a:r>
              <a:rPr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C#</a:t>
            </a:r>
            <a:r>
              <a:rPr lang="zh-CN" altLang="en-US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运行于机器学习的常见环境</a:t>
            </a:r>
            <a:endParaRPr lang="en-US" altLang="zh-CN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809976">
              <a:lnSpc>
                <a:spcPct val="200000"/>
              </a:lnSpc>
            </a:pPr>
            <a:r>
              <a:rPr lang="zh-CN" altLang="en-US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Jupyter</a:t>
            </a:r>
            <a:r>
              <a:rPr lang="zh-CN" altLang="en-US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环境下，可以结合</a:t>
            </a:r>
            <a:r>
              <a:rPr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SciSharp</a:t>
            </a:r>
            <a:r>
              <a:rPr lang="zh-CN" altLang="en-US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绑定的各种组建使用</a:t>
            </a:r>
            <a:endParaRPr lang="en-US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1106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337E811-FA28-4548-8F77-4A27B6776CB8}"/>
              </a:ext>
            </a:extLst>
          </p:cNvPr>
          <p:cNvSpPr/>
          <p:nvPr/>
        </p:nvSpPr>
        <p:spPr>
          <a:xfrm rot="20001303">
            <a:off x="9928982" y="1360632"/>
            <a:ext cx="4126047" cy="300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EA00A27-5D8B-4BAB-9A5E-856769E2BA3A}"/>
              </a:ext>
            </a:extLst>
          </p:cNvPr>
          <p:cNvSpPr/>
          <p:nvPr/>
        </p:nvSpPr>
        <p:spPr>
          <a:xfrm rot="20001303">
            <a:off x="9171940" y="1122086"/>
            <a:ext cx="4528583" cy="197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784FD10-01B2-4005-A329-9F3E619D9010}"/>
              </a:ext>
            </a:extLst>
          </p:cNvPr>
          <p:cNvSpPr/>
          <p:nvPr/>
        </p:nvSpPr>
        <p:spPr>
          <a:xfrm rot="20001303">
            <a:off x="9408691" y="291748"/>
            <a:ext cx="3908794" cy="569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2" name="标题 31">
            <a:extLst>
              <a:ext uri="{FF2B5EF4-FFF2-40B4-BE49-F238E27FC236}">
                <a16:creationId xmlns:a16="http://schemas.microsoft.com/office/drawing/2014/main" id="{2670B5EF-FE34-4811-9875-ABEACB03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ICSharpCore </a:t>
            </a:r>
            <a:r>
              <a:rPr lang="zh-CN" altLang="en-US" dirty="0"/>
              <a:t>示例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07935FE-36F2-47F0-B114-CD3A290BC93A}"/>
              </a:ext>
            </a:extLst>
          </p:cNvPr>
          <p:cNvSpPr/>
          <p:nvPr/>
        </p:nvSpPr>
        <p:spPr>
          <a:xfrm rot="20001303">
            <a:off x="-788731" y="5851001"/>
            <a:ext cx="1781272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9164191-B2C3-43CB-95F0-E857EDF26991}"/>
              </a:ext>
            </a:extLst>
          </p:cNvPr>
          <p:cNvSpPr/>
          <p:nvPr/>
        </p:nvSpPr>
        <p:spPr>
          <a:xfrm rot="20001303">
            <a:off x="-1114580" y="5976726"/>
            <a:ext cx="3793428" cy="6533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228F61F-DD52-4DE2-B9E0-089FBC520245}"/>
              </a:ext>
            </a:extLst>
          </p:cNvPr>
          <p:cNvSpPr/>
          <p:nvPr/>
        </p:nvSpPr>
        <p:spPr>
          <a:xfrm rot="20001303">
            <a:off x="-63803" y="6980440"/>
            <a:ext cx="1953500" cy="102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3C90DBB-F710-4EB4-9DE8-37E34987B612}"/>
              </a:ext>
            </a:extLst>
          </p:cNvPr>
          <p:cNvGrpSpPr/>
          <p:nvPr/>
        </p:nvGrpSpPr>
        <p:grpSpPr>
          <a:xfrm>
            <a:off x="1247474" y="2747120"/>
            <a:ext cx="3840603" cy="2208690"/>
            <a:chOff x="766584" y="2747120"/>
            <a:chExt cx="3840603" cy="2208690"/>
          </a:xfrm>
        </p:grpSpPr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6A268CB6-2128-4AAA-A568-D61D4130929A}"/>
                </a:ext>
              </a:extLst>
            </p:cNvPr>
            <p:cNvSpPr txBox="1"/>
            <p:nvPr/>
          </p:nvSpPr>
          <p:spPr>
            <a:xfrm>
              <a:off x="768123" y="2747120"/>
              <a:ext cx="1835759" cy="4739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9976"/>
              <a:r>
                <a:rPr lang="en-US" altLang="zh-CN" sz="248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1.</a:t>
              </a:r>
              <a:r>
                <a:rPr lang="zh-CN" altLang="en-US" sz="248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环境配置</a:t>
              </a:r>
              <a:endParaRPr lang="en-US" sz="248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79C978C4-4DB1-4530-961F-1B616B1182F9}"/>
                </a:ext>
              </a:extLst>
            </p:cNvPr>
            <p:cNvSpPr txBox="1"/>
            <p:nvPr/>
          </p:nvSpPr>
          <p:spPr>
            <a:xfrm>
              <a:off x="768123" y="3614477"/>
              <a:ext cx="3080587" cy="4739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9976"/>
              <a:r>
                <a:rPr lang="en-US" altLang="zh-CN" sz="248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2.</a:t>
              </a:r>
              <a:r>
                <a:rPr lang="zh-CN" altLang="en-US" sz="248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和</a:t>
              </a:r>
              <a:r>
                <a:rPr lang="en-US" altLang="zh-CN" sz="248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ML.NET</a:t>
              </a:r>
              <a:r>
                <a:rPr lang="zh-CN" altLang="en-US" sz="248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的整合</a:t>
              </a:r>
              <a:endParaRPr lang="en-US" sz="248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C0941290-D2B2-4155-8829-54B26F443E61}"/>
                </a:ext>
              </a:extLst>
            </p:cNvPr>
            <p:cNvSpPr txBox="1"/>
            <p:nvPr/>
          </p:nvSpPr>
          <p:spPr>
            <a:xfrm>
              <a:off x="766584" y="4481834"/>
              <a:ext cx="3840603" cy="4739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9976"/>
              <a:r>
                <a:rPr lang="en-US" altLang="zh-CN" sz="248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3. </a:t>
              </a:r>
              <a:r>
                <a:rPr lang="en-US" altLang="zh-CN" sz="2480" b="1" dirty="0" err="1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OpenCVSharp</a:t>
              </a:r>
              <a:r>
                <a:rPr lang="en-US" altLang="zh-CN" sz="248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zh-CN" altLang="en-US" sz="248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的整合</a:t>
              </a:r>
              <a:endParaRPr lang="en-US" sz="248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14" name="Picture 9">
            <a:extLst>
              <a:ext uri="{FF2B5EF4-FFF2-40B4-BE49-F238E27FC236}">
                <a16:creationId xmlns:a16="http://schemas.microsoft.com/office/drawing/2014/main" id="{A589E0C4-1AFD-4088-8E57-C02A7DB8B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686" y="1800406"/>
            <a:ext cx="4102118" cy="4102118"/>
          </a:xfrm>
          <a:prstGeom prst="rect">
            <a:avLst/>
          </a:prstGeom>
          <a:effectLst>
            <a:glow rad="8255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46645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337E811-FA28-4548-8F77-4A27B6776CB8}"/>
              </a:ext>
            </a:extLst>
          </p:cNvPr>
          <p:cNvSpPr/>
          <p:nvPr/>
        </p:nvSpPr>
        <p:spPr>
          <a:xfrm rot="20001303">
            <a:off x="9928982" y="1360632"/>
            <a:ext cx="4126047" cy="300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EA00A27-5D8B-4BAB-9A5E-856769E2BA3A}"/>
              </a:ext>
            </a:extLst>
          </p:cNvPr>
          <p:cNvSpPr/>
          <p:nvPr/>
        </p:nvSpPr>
        <p:spPr>
          <a:xfrm rot="20001303">
            <a:off x="9171940" y="1122086"/>
            <a:ext cx="4528583" cy="197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784FD10-01B2-4005-A329-9F3E619D9010}"/>
              </a:ext>
            </a:extLst>
          </p:cNvPr>
          <p:cNvSpPr/>
          <p:nvPr/>
        </p:nvSpPr>
        <p:spPr>
          <a:xfrm rot="20001303">
            <a:off x="9408691" y="291748"/>
            <a:ext cx="3908794" cy="569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FD254C4-EF74-4A2E-B2C6-21AE461B19C0}"/>
              </a:ext>
            </a:extLst>
          </p:cNvPr>
          <p:cNvSpPr/>
          <p:nvPr/>
        </p:nvSpPr>
        <p:spPr>
          <a:xfrm>
            <a:off x="893704" y="1309757"/>
            <a:ext cx="9012354" cy="2067637"/>
          </a:xfrm>
          <a:prstGeom prst="roundRect">
            <a:avLst>
              <a:gd name="adj" fmla="val 43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标题 31">
            <a:extLst>
              <a:ext uri="{FF2B5EF4-FFF2-40B4-BE49-F238E27FC236}">
                <a16:creationId xmlns:a16="http://schemas.microsoft.com/office/drawing/2014/main" id="{2670B5EF-FE34-4811-9875-ABEACB03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TensorFlow.NET</a:t>
            </a:r>
            <a:r>
              <a:rPr lang="zh-CN" altLang="en-US" dirty="0"/>
              <a:t>介绍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07935FE-36F2-47F0-B114-CD3A290BC93A}"/>
              </a:ext>
            </a:extLst>
          </p:cNvPr>
          <p:cNvSpPr/>
          <p:nvPr/>
        </p:nvSpPr>
        <p:spPr>
          <a:xfrm rot="20001303">
            <a:off x="-788731" y="5851001"/>
            <a:ext cx="1781272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9164191-B2C3-43CB-95F0-E857EDF26991}"/>
              </a:ext>
            </a:extLst>
          </p:cNvPr>
          <p:cNvSpPr/>
          <p:nvPr/>
        </p:nvSpPr>
        <p:spPr>
          <a:xfrm rot="20001303">
            <a:off x="-1114580" y="5976726"/>
            <a:ext cx="3793428" cy="6533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228F61F-DD52-4DE2-B9E0-089FBC520245}"/>
              </a:ext>
            </a:extLst>
          </p:cNvPr>
          <p:cNvSpPr/>
          <p:nvPr/>
        </p:nvSpPr>
        <p:spPr>
          <a:xfrm rot="20001303">
            <a:off x="-63803" y="6980440"/>
            <a:ext cx="1953500" cy="102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A53A65C8-23D6-4285-8EF7-25DF47AA8781}"/>
              </a:ext>
            </a:extLst>
          </p:cNvPr>
          <p:cNvSpPr/>
          <p:nvPr/>
        </p:nvSpPr>
        <p:spPr>
          <a:xfrm>
            <a:off x="2260128" y="1399118"/>
            <a:ext cx="7553676" cy="188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9976">
              <a:lnSpc>
                <a:spcPct val="150000"/>
              </a:lnSpc>
            </a:pPr>
            <a:r>
              <a:rPr lang="en-US" altLang="zh-CN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TensorFlow™</a:t>
            </a:r>
            <a:r>
              <a:rPr lang="zh-CN" altLang="en-US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是一个基于数据流编程（</a:t>
            </a:r>
            <a:r>
              <a:rPr lang="en-US" altLang="zh-CN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dataflow programming</a:t>
            </a:r>
            <a:r>
              <a:rPr lang="zh-CN" altLang="en-US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）的符号数学系统，被广泛应用于各类机器学习（</a:t>
            </a:r>
            <a:r>
              <a:rPr lang="en-US" altLang="zh-CN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machine learning</a:t>
            </a:r>
            <a:r>
              <a:rPr lang="zh-CN" altLang="en-US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）算法的编程实现，其前身是谷歌的神经网络算法库</a:t>
            </a:r>
            <a:r>
              <a:rPr lang="en-US" altLang="zh-CN" sz="1594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DistBelief</a:t>
            </a:r>
            <a:r>
              <a:rPr lang="en-US" altLang="zh-CN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defTabSz="809976">
              <a:lnSpc>
                <a:spcPct val="150000"/>
              </a:lnSpc>
            </a:pPr>
            <a:r>
              <a:rPr lang="en-US" altLang="zh-CN" sz="1594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Tensorflow</a:t>
            </a:r>
            <a:r>
              <a:rPr lang="zh-CN" altLang="en-US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拥有多层级结构，可部署于各类服务器、</a:t>
            </a:r>
            <a:r>
              <a:rPr lang="en-US" altLang="zh-CN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r>
              <a:rPr lang="zh-CN" altLang="en-US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终端和网页并支持</a:t>
            </a:r>
            <a:r>
              <a:rPr lang="en-US" altLang="zh-CN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GPU</a:t>
            </a:r>
            <a:r>
              <a:rPr lang="zh-CN" altLang="en-US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TPU</a:t>
            </a:r>
            <a:r>
              <a:rPr lang="zh-CN" altLang="en-US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高性能数值计算，被广泛应用于谷歌内部的产品开发和各领域的科学研究 。</a:t>
            </a: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A7F87CA1-3365-4EDD-B2A3-EDB0BFB94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1118" y="3692827"/>
            <a:ext cx="936402" cy="301554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D5B51E6D-F4B2-45D8-A710-F54BC4A9E808}"/>
              </a:ext>
            </a:extLst>
          </p:cNvPr>
          <p:cNvSpPr txBox="1"/>
          <p:nvPr/>
        </p:nvSpPr>
        <p:spPr>
          <a:xfrm>
            <a:off x="1241118" y="4152412"/>
            <a:ext cx="1690477" cy="310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9976"/>
            <a:r>
              <a:rPr lang="en-US" sz="1417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Tensorflow.NET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A77EE7F9-6E10-432D-8555-B22FC227A71E}"/>
              </a:ext>
            </a:extLst>
          </p:cNvPr>
          <p:cNvSpPr txBox="1"/>
          <p:nvPr/>
        </p:nvSpPr>
        <p:spPr>
          <a:xfrm>
            <a:off x="2260128" y="3665576"/>
            <a:ext cx="3261534" cy="337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9976"/>
            <a:r>
              <a:rPr lang="zh-CN" altLang="en-US" sz="1594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让</a:t>
            </a:r>
            <a:r>
              <a:rPr lang="en-US" altLang="zh-CN" sz="1594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C#</a:t>
            </a:r>
            <a:r>
              <a:rPr lang="zh-CN" altLang="en-US" sz="1594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调用最受欢迎的</a:t>
            </a:r>
            <a:r>
              <a:rPr lang="en-US" altLang="zh-CN" sz="1594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TensorFlow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BF081A9-03F3-464F-A7A8-DC1FD6F3503D}"/>
              </a:ext>
            </a:extLst>
          </p:cNvPr>
          <p:cNvGrpSpPr/>
          <p:nvPr/>
        </p:nvGrpSpPr>
        <p:grpSpPr>
          <a:xfrm>
            <a:off x="3326098" y="4388481"/>
            <a:ext cx="4147566" cy="1914938"/>
            <a:chOff x="4178120" y="4088496"/>
            <a:chExt cx="4682244" cy="2161800"/>
          </a:xfrm>
        </p:grpSpPr>
        <p:pic>
          <p:nvPicPr>
            <p:cNvPr id="22" name="Picture 7">
              <a:extLst>
                <a:ext uri="{FF2B5EF4-FFF2-40B4-BE49-F238E27FC236}">
                  <a16:creationId xmlns:a16="http://schemas.microsoft.com/office/drawing/2014/main" id="{3AA8E64C-311C-46A6-8E01-C9EC99429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68811" y="4088496"/>
              <a:ext cx="2691553" cy="1853031"/>
            </a:xfrm>
            <a:prstGeom prst="rect">
              <a:avLst/>
            </a:prstGeom>
          </p:spPr>
        </p:pic>
        <p:pic>
          <p:nvPicPr>
            <p:cNvPr id="23" name="Picture 8">
              <a:extLst>
                <a:ext uri="{FF2B5EF4-FFF2-40B4-BE49-F238E27FC236}">
                  <a16:creationId xmlns:a16="http://schemas.microsoft.com/office/drawing/2014/main" id="{1B92EC6B-1A75-4C24-AAB2-C0461945E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78120" y="4249201"/>
              <a:ext cx="1531620" cy="1531620"/>
            </a:xfrm>
            <a:prstGeom prst="rect">
              <a:avLst/>
            </a:prstGeom>
          </p:spPr>
        </p:pic>
        <p:sp>
          <p:nvSpPr>
            <p:cNvPr id="24" name="Rectangle: Rounded Corners 8">
              <a:extLst>
                <a:ext uri="{FF2B5EF4-FFF2-40B4-BE49-F238E27FC236}">
                  <a16:creationId xmlns:a16="http://schemas.microsoft.com/office/drawing/2014/main" id="{0FF5AC1D-00A6-4177-BBAF-45228326DB51}"/>
                </a:ext>
              </a:extLst>
            </p:cNvPr>
            <p:cNvSpPr/>
            <p:nvPr/>
          </p:nvSpPr>
          <p:spPr bwMode="auto">
            <a:xfrm>
              <a:off x="4235571" y="5713306"/>
              <a:ext cx="1416719" cy="536990"/>
            </a:xfrm>
            <a:prstGeom prst="roundRect">
              <a:avLst>
                <a:gd name="adj" fmla="val 26320"/>
              </a:avLst>
            </a:prstGeom>
            <a:solidFill>
              <a:srgbClr val="731D7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0998" tIns="0" rIns="80998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2598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94" b="1" kern="0" spc="177" dirty="0" err="1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Segoe UI" pitchFamily="34" charset="0"/>
                </a:rPr>
                <a:t>本地机器</a:t>
              </a:r>
              <a:endParaRPr lang="en-US" sz="1594" b="1" kern="0" spc="177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25" name="Rectangle: Rounded Corners 8">
              <a:extLst>
                <a:ext uri="{FF2B5EF4-FFF2-40B4-BE49-F238E27FC236}">
                  <a16:creationId xmlns:a16="http://schemas.microsoft.com/office/drawing/2014/main" id="{AE5F8D16-5A93-4D0B-8A7D-3214EA86B22A}"/>
                </a:ext>
              </a:extLst>
            </p:cNvPr>
            <p:cNvSpPr/>
            <p:nvPr/>
          </p:nvSpPr>
          <p:spPr bwMode="auto">
            <a:xfrm>
              <a:off x="6806228" y="5713306"/>
              <a:ext cx="1416719" cy="536990"/>
            </a:xfrm>
            <a:prstGeom prst="roundRect">
              <a:avLst>
                <a:gd name="adj" fmla="val 26320"/>
              </a:avLst>
            </a:prstGeom>
            <a:solidFill>
              <a:srgbClr val="731D7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0998" tIns="0" rIns="80998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2598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94" b="1" kern="0" spc="177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Segoe UI" pitchFamily="34" charset="0"/>
                </a:rPr>
                <a:t>Docker</a:t>
              </a:r>
            </a:p>
          </p:txBody>
        </p:sp>
      </p:grpSp>
      <p:pic>
        <p:nvPicPr>
          <p:cNvPr id="28" name="Picture 15">
            <a:extLst>
              <a:ext uri="{FF2B5EF4-FFF2-40B4-BE49-F238E27FC236}">
                <a16:creationId xmlns:a16="http://schemas.microsoft.com/office/drawing/2014/main" id="{AFB43252-26C1-4B0E-956C-AD7DFFBD72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33" y="1742296"/>
            <a:ext cx="1156558" cy="1202558"/>
          </a:xfrm>
          <a:prstGeom prst="rect">
            <a:avLst/>
          </a:prstGeom>
        </p:spPr>
      </p:pic>
      <p:sp>
        <p:nvSpPr>
          <p:cNvPr id="29" name="Rectangle 1">
            <a:extLst>
              <a:ext uri="{FF2B5EF4-FFF2-40B4-BE49-F238E27FC236}">
                <a16:creationId xmlns:a16="http://schemas.microsoft.com/office/drawing/2014/main" id="{C0313F15-0581-4A75-B131-F7427177D7D6}"/>
              </a:ext>
            </a:extLst>
          </p:cNvPr>
          <p:cNvSpPr/>
          <p:nvPr/>
        </p:nvSpPr>
        <p:spPr>
          <a:xfrm>
            <a:off x="2812588" y="4152412"/>
            <a:ext cx="4074385" cy="310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9976"/>
            <a:r>
              <a:rPr lang="en-US" sz="1417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https://github.com/SciSharp/TensorFlow.NET</a:t>
            </a:r>
            <a:endParaRPr lang="en-US" sz="1417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0641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337E811-FA28-4548-8F77-4A27B6776CB8}"/>
              </a:ext>
            </a:extLst>
          </p:cNvPr>
          <p:cNvSpPr/>
          <p:nvPr/>
        </p:nvSpPr>
        <p:spPr>
          <a:xfrm rot="20001303">
            <a:off x="9928982" y="1360632"/>
            <a:ext cx="4126047" cy="300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EA00A27-5D8B-4BAB-9A5E-856769E2BA3A}"/>
              </a:ext>
            </a:extLst>
          </p:cNvPr>
          <p:cNvSpPr/>
          <p:nvPr/>
        </p:nvSpPr>
        <p:spPr>
          <a:xfrm rot="20001303">
            <a:off x="9171940" y="1122086"/>
            <a:ext cx="4528583" cy="197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784FD10-01B2-4005-A329-9F3E619D9010}"/>
              </a:ext>
            </a:extLst>
          </p:cNvPr>
          <p:cNvSpPr/>
          <p:nvPr/>
        </p:nvSpPr>
        <p:spPr>
          <a:xfrm rot="20001303">
            <a:off x="9408691" y="291748"/>
            <a:ext cx="3908794" cy="569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2" name="标题 31">
            <a:extLst>
              <a:ext uri="{FF2B5EF4-FFF2-40B4-BE49-F238E27FC236}">
                <a16:creationId xmlns:a16="http://schemas.microsoft.com/office/drawing/2014/main" id="{2670B5EF-FE34-4811-9875-ABEACB03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68" y="394684"/>
            <a:ext cx="6753704" cy="712759"/>
          </a:xfrm>
        </p:spPr>
        <p:txBody>
          <a:bodyPr anchor="t"/>
          <a:lstStyle/>
          <a:p>
            <a:r>
              <a:rPr lang="en-US" altLang="zh-CN" dirty="0"/>
              <a:t>TensorFlow.NET</a:t>
            </a:r>
            <a:r>
              <a:rPr lang="zh-CN" altLang="en-US" dirty="0"/>
              <a:t>被谷歌列入</a:t>
            </a:r>
            <a:r>
              <a:rPr lang="en-US" altLang="zh-CN" dirty="0"/>
              <a:t>TensorFlow</a:t>
            </a:r>
            <a:r>
              <a:rPr lang="zh-CN" altLang="en-US" dirty="0"/>
              <a:t>官网推荐给全球开发者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07935FE-36F2-47F0-B114-CD3A290BC93A}"/>
              </a:ext>
            </a:extLst>
          </p:cNvPr>
          <p:cNvSpPr/>
          <p:nvPr/>
        </p:nvSpPr>
        <p:spPr>
          <a:xfrm rot="20001303">
            <a:off x="-788731" y="5851001"/>
            <a:ext cx="1781272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9164191-B2C3-43CB-95F0-E857EDF26991}"/>
              </a:ext>
            </a:extLst>
          </p:cNvPr>
          <p:cNvSpPr/>
          <p:nvPr/>
        </p:nvSpPr>
        <p:spPr>
          <a:xfrm rot="20001303">
            <a:off x="-1114580" y="5976726"/>
            <a:ext cx="3793428" cy="6533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228F61F-DD52-4DE2-B9E0-089FBC520245}"/>
              </a:ext>
            </a:extLst>
          </p:cNvPr>
          <p:cNvSpPr/>
          <p:nvPr/>
        </p:nvSpPr>
        <p:spPr>
          <a:xfrm rot="20001303">
            <a:off x="-63803" y="6980440"/>
            <a:ext cx="1953500" cy="102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26" name="Picture 2" descr="No alt text provided for this image">
            <a:extLst>
              <a:ext uri="{FF2B5EF4-FFF2-40B4-BE49-F238E27FC236}">
                <a16:creationId xmlns:a16="http://schemas.microsoft.com/office/drawing/2014/main" id="{A2924359-0630-431D-BEF4-9C6197692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102" y="1545290"/>
            <a:ext cx="7861558" cy="43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8">
            <a:extLst>
              <a:ext uri="{FF2B5EF4-FFF2-40B4-BE49-F238E27FC236}">
                <a16:creationId xmlns:a16="http://schemas.microsoft.com/office/drawing/2014/main" id="{0D46779E-B53B-41AA-ABAF-4E319860353C}"/>
              </a:ext>
            </a:extLst>
          </p:cNvPr>
          <p:cNvSpPr/>
          <p:nvPr/>
        </p:nvSpPr>
        <p:spPr>
          <a:xfrm>
            <a:off x="5793502" y="4071464"/>
            <a:ext cx="2916157" cy="677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09976"/>
            <a:r>
              <a:rPr lang="en-US" altLang="zh-CN" sz="1417" b="1" dirty="0">
                <a:solidFill>
                  <a:srgbClr val="B107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Google adds TensorFlow.NET to its official</a:t>
            </a:r>
            <a:r>
              <a:rPr lang="zh-CN" altLang="en-US" sz="1417" b="1" dirty="0">
                <a:solidFill>
                  <a:srgbClr val="B107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17" b="1" dirty="0">
                <a:solidFill>
                  <a:srgbClr val="B107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docs.</a:t>
            </a:r>
            <a:endParaRPr lang="en-US" sz="1417" b="1" dirty="0">
              <a:solidFill>
                <a:srgbClr val="B107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1EFA88A1-E1BF-4C27-ABCD-993F6D153580}"/>
              </a:ext>
            </a:extLst>
          </p:cNvPr>
          <p:cNvSpPr txBox="1"/>
          <p:nvPr/>
        </p:nvSpPr>
        <p:spPr>
          <a:xfrm>
            <a:off x="2824721" y="6057896"/>
            <a:ext cx="5150321" cy="310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9976"/>
            <a:r>
              <a:rPr lang="en-US" sz="1417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 URL: https://www.tensorflow.org/versions/r2.0/api_docs</a:t>
            </a:r>
          </a:p>
        </p:txBody>
      </p:sp>
    </p:spTree>
    <p:extLst>
      <p:ext uri="{BB962C8B-B14F-4D97-AF65-F5344CB8AC3E}">
        <p14:creationId xmlns:p14="http://schemas.microsoft.com/office/powerpoint/2010/main" val="729458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337E811-FA28-4548-8F77-4A27B6776CB8}"/>
              </a:ext>
            </a:extLst>
          </p:cNvPr>
          <p:cNvSpPr/>
          <p:nvPr/>
        </p:nvSpPr>
        <p:spPr>
          <a:xfrm rot="20001303">
            <a:off x="9928982" y="1360632"/>
            <a:ext cx="4126047" cy="300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EA00A27-5D8B-4BAB-9A5E-856769E2BA3A}"/>
              </a:ext>
            </a:extLst>
          </p:cNvPr>
          <p:cNvSpPr/>
          <p:nvPr/>
        </p:nvSpPr>
        <p:spPr>
          <a:xfrm rot="20001303">
            <a:off x="9171940" y="1122086"/>
            <a:ext cx="4528583" cy="197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784FD10-01B2-4005-A329-9F3E619D9010}"/>
              </a:ext>
            </a:extLst>
          </p:cNvPr>
          <p:cNvSpPr/>
          <p:nvPr/>
        </p:nvSpPr>
        <p:spPr>
          <a:xfrm rot="20001303">
            <a:off x="9408691" y="291748"/>
            <a:ext cx="3908794" cy="569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2" name="标题 31">
            <a:extLst>
              <a:ext uri="{FF2B5EF4-FFF2-40B4-BE49-F238E27FC236}">
                <a16:creationId xmlns:a16="http://schemas.microsoft.com/office/drawing/2014/main" id="{2670B5EF-FE34-4811-9875-ABEACB03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67" y="394684"/>
            <a:ext cx="7527253" cy="402546"/>
          </a:xfrm>
        </p:spPr>
        <p:txBody>
          <a:bodyPr anchor="t"/>
          <a:lstStyle/>
          <a:p>
            <a:r>
              <a:rPr lang="en-US" altLang="zh-CN" dirty="0"/>
              <a:t>TensorFlow.NET</a:t>
            </a:r>
            <a:r>
              <a:rPr lang="zh-CN" altLang="en-US" dirty="0"/>
              <a:t>优势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07935FE-36F2-47F0-B114-CD3A290BC93A}"/>
              </a:ext>
            </a:extLst>
          </p:cNvPr>
          <p:cNvSpPr/>
          <p:nvPr/>
        </p:nvSpPr>
        <p:spPr>
          <a:xfrm rot="20001303">
            <a:off x="-788731" y="5851001"/>
            <a:ext cx="1781272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9164191-B2C3-43CB-95F0-E857EDF26991}"/>
              </a:ext>
            </a:extLst>
          </p:cNvPr>
          <p:cNvSpPr/>
          <p:nvPr/>
        </p:nvSpPr>
        <p:spPr>
          <a:xfrm rot="20001303">
            <a:off x="-1114580" y="5976726"/>
            <a:ext cx="3793428" cy="6533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228F61F-DD52-4DE2-B9E0-089FBC520245}"/>
              </a:ext>
            </a:extLst>
          </p:cNvPr>
          <p:cNvSpPr/>
          <p:nvPr/>
        </p:nvSpPr>
        <p:spPr>
          <a:xfrm rot="20001303">
            <a:off x="-63803" y="6980440"/>
            <a:ext cx="1953500" cy="102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2679A083-A9B5-4AD0-B75F-CF6D3780E6C6}"/>
              </a:ext>
            </a:extLst>
          </p:cNvPr>
          <p:cNvSpPr txBox="1">
            <a:spLocks/>
          </p:cNvSpPr>
          <p:nvPr/>
        </p:nvSpPr>
        <p:spPr>
          <a:xfrm>
            <a:off x="742484" y="1692195"/>
            <a:ext cx="9314795" cy="3854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09976">
              <a:spcBef>
                <a:spcPts val="886"/>
              </a:spcBef>
              <a:buNone/>
            </a:pPr>
            <a:r>
              <a:rPr lang="de-AT" sz="4252" dirty="0" err="1">
                <a:solidFill>
                  <a:prstClr val="white"/>
                </a:solidFill>
                <a:latin typeface="等线" panose="020F0502020204030204"/>
              </a:rPr>
              <a:t>Architecture</a:t>
            </a:r>
            <a:r>
              <a:rPr lang="de-AT" sz="4252" dirty="0">
                <a:solidFill>
                  <a:prstClr val="white"/>
                </a:solidFill>
                <a:latin typeface="等线" panose="020F0502020204030204"/>
              </a:rPr>
              <a:t> </a:t>
            </a:r>
            <a:r>
              <a:rPr lang="de-AT" sz="4252" dirty="0" err="1">
                <a:solidFill>
                  <a:prstClr val="white"/>
                </a:solidFill>
                <a:latin typeface="等线" panose="020F0502020204030204"/>
              </a:rPr>
              <a:t>and</a:t>
            </a:r>
            <a:r>
              <a:rPr lang="de-AT" sz="4252" dirty="0">
                <a:solidFill>
                  <a:prstClr val="white"/>
                </a:solidFill>
                <a:latin typeface="等线" panose="020F0502020204030204"/>
              </a:rPr>
              <a:t> </a:t>
            </a:r>
            <a:r>
              <a:rPr lang="de-AT" sz="4252" dirty="0" err="1">
                <a:solidFill>
                  <a:prstClr val="white"/>
                </a:solidFill>
                <a:latin typeface="等线" panose="020F0502020204030204"/>
              </a:rPr>
              <a:t>Comparison</a:t>
            </a:r>
            <a:endParaRPr lang="de-AT" sz="4252" dirty="0">
              <a:solidFill>
                <a:prstClr val="white"/>
              </a:solidFill>
              <a:latin typeface="等线" panose="020F0502020204030204"/>
            </a:endParaRPr>
          </a:p>
          <a:p>
            <a:pPr marL="0" indent="0" defTabSz="809976">
              <a:spcBef>
                <a:spcPts val="886"/>
              </a:spcBef>
              <a:buNone/>
            </a:pPr>
            <a:endParaRPr lang="de-AT" sz="2480" dirty="0">
              <a:solidFill>
                <a:prstClr val="white"/>
              </a:solidFill>
              <a:latin typeface="等线" panose="020F0502020204030204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BDD0DD5-D34A-4946-891B-7A39BB14C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139" y="2512293"/>
            <a:ext cx="9361484" cy="2998956"/>
          </a:xfrm>
          <a:prstGeom prst="rect">
            <a:avLst/>
          </a:prstGeom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0D0265A7-7914-4C8E-B49B-6316AF742741}"/>
              </a:ext>
            </a:extLst>
          </p:cNvPr>
          <p:cNvSpPr txBox="1"/>
          <p:nvPr/>
        </p:nvSpPr>
        <p:spPr>
          <a:xfrm>
            <a:off x="4423524" y="5699494"/>
            <a:ext cx="1952714" cy="337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9976">
              <a:defRPr/>
            </a:pPr>
            <a:r>
              <a:rPr lang="de-AT" sz="1594" dirty="0">
                <a:solidFill>
                  <a:prstClr val="white"/>
                </a:solidFill>
                <a:latin typeface="Calibri" panose="020F0502020204030204"/>
              </a:rPr>
              <a:t>106,327 lines of code</a:t>
            </a:r>
          </a:p>
        </p:txBody>
      </p:sp>
    </p:spTree>
    <p:extLst>
      <p:ext uri="{BB962C8B-B14F-4D97-AF65-F5344CB8AC3E}">
        <p14:creationId xmlns:p14="http://schemas.microsoft.com/office/powerpoint/2010/main" val="2534738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337E811-FA28-4548-8F77-4A27B6776CB8}"/>
              </a:ext>
            </a:extLst>
          </p:cNvPr>
          <p:cNvSpPr/>
          <p:nvPr/>
        </p:nvSpPr>
        <p:spPr>
          <a:xfrm rot="20001303">
            <a:off x="9928982" y="1360632"/>
            <a:ext cx="4126047" cy="300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EA00A27-5D8B-4BAB-9A5E-856769E2BA3A}"/>
              </a:ext>
            </a:extLst>
          </p:cNvPr>
          <p:cNvSpPr/>
          <p:nvPr/>
        </p:nvSpPr>
        <p:spPr>
          <a:xfrm rot="20001303">
            <a:off x="9171940" y="1122086"/>
            <a:ext cx="4528583" cy="197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784FD10-01B2-4005-A329-9F3E619D9010}"/>
              </a:ext>
            </a:extLst>
          </p:cNvPr>
          <p:cNvSpPr/>
          <p:nvPr/>
        </p:nvSpPr>
        <p:spPr>
          <a:xfrm rot="20001303">
            <a:off x="9408691" y="291748"/>
            <a:ext cx="3908794" cy="569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2" name="标题 31">
            <a:extLst>
              <a:ext uri="{FF2B5EF4-FFF2-40B4-BE49-F238E27FC236}">
                <a16:creationId xmlns:a16="http://schemas.microsoft.com/office/drawing/2014/main" id="{2670B5EF-FE34-4811-9875-ABEACB03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67" y="394684"/>
            <a:ext cx="7527253" cy="712759"/>
          </a:xfrm>
        </p:spPr>
        <p:txBody>
          <a:bodyPr anchor="t"/>
          <a:lstStyle/>
          <a:p>
            <a:r>
              <a:rPr lang="en-US" altLang="zh-CN" dirty="0"/>
              <a:t>SciSharp</a:t>
            </a:r>
            <a:r>
              <a:rPr lang="zh-CN" altLang="en-US" dirty="0"/>
              <a:t>套件之</a:t>
            </a:r>
            <a:r>
              <a:rPr lang="en-US" altLang="zh-CN" dirty="0"/>
              <a:t>TensorFlow.NET</a:t>
            </a:r>
            <a:r>
              <a:rPr lang="zh-CN" altLang="en-US" dirty="0"/>
              <a:t>正在被微软的</a:t>
            </a:r>
            <a:r>
              <a:rPr lang="en-US" altLang="zh-CN" dirty="0"/>
              <a:t>ML.NET</a:t>
            </a:r>
            <a:r>
              <a:rPr lang="zh-CN" altLang="en-US" dirty="0"/>
              <a:t>集成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07935FE-36F2-47F0-B114-CD3A290BC93A}"/>
              </a:ext>
            </a:extLst>
          </p:cNvPr>
          <p:cNvSpPr/>
          <p:nvPr/>
        </p:nvSpPr>
        <p:spPr>
          <a:xfrm rot="20001303">
            <a:off x="-788731" y="5851001"/>
            <a:ext cx="1781272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9164191-B2C3-43CB-95F0-E857EDF26991}"/>
              </a:ext>
            </a:extLst>
          </p:cNvPr>
          <p:cNvSpPr/>
          <p:nvPr/>
        </p:nvSpPr>
        <p:spPr>
          <a:xfrm rot="20001303">
            <a:off x="-1114580" y="5976726"/>
            <a:ext cx="3793428" cy="6533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228F61F-DD52-4DE2-B9E0-089FBC520245}"/>
              </a:ext>
            </a:extLst>
          </p:cNvPr>
          <p:cNvSpPr/>
          <p:nvPr/>
        </p:nvSpPr>
        <p:spPr>
          <a:xfrm rot="20001303">
            <a:off x="-63803" y="6980440"/>
            <a:ext cx="1953500" cy="102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6CC83370-00E9-4D91-90F3-6EDC59E6BFDF}"/>
              </a:ext>
            </a:extLst>
          </p:cNvPr>
          <p:cNvSpPr txBox="1"/>
          <p:nvPr/>
        </p:nvSpPr>
        <p:spPr>
          <a:xfrm>
            <a:off x="1289621" y="6215815"/>
            <a:ext cx="8220520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9976"/>
            <a:r>
              <a:rPr lang="en-US" altLang="zh-CN" sz="93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URL: https://github.com/dotnet/machinelearning/blob/cd591dd492833964b6829e8bb2411fb81665ac6d/docs/specs/DNN/dnn_api_spec.md</a:t>
            </a:r>
            <a:endParaRPr lang="en-US" sz="930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453B1CF-5764-4F62-86DD-D935237AFD13}"/>
              </a:ext>
            </a:extLst>
          </p:cNvPr>
          <p:cNvGrpSpPr/>
          <p:nvPr/>
        </p:nvGrpSpPr>
        <p:grpSpPr>
          <a:xfrm>
            <a:off x="1823871" y="2253310"/>
            <a:ext cx="7152020" cy="3739693"/>
            <a:chOff x="1804955" y="2174432"/>
            <a:chExt cx="8074014" cy="4221791"/>
          </a:xfrm>
        </p:grpSpPr>
        <p:sp>
          <p:nvSpPr>
            <p:cNvPr id="17" name="Rectangle: Rounded Corners 28">
              <a:extLst>
                <a:ext uri="{FF2B5EF4-FFF2-40B4-BE49-F238E27FC236}">
                  <a16:creationId xmlns:a16="http://schemas.microsoft.com/office/drawing/2014/main" id="{80A57F9E-F8C5-4EFD-AA0C-C22482AE0FDD}"/>
                </a:ext>
              </a:extLst>
            </p:cNvPr>
            <p:cNvSpPr/>
            <p:nvPr/>
          </p:nvSpPr>
          <p:spPr>
            <a:xfrm>
              <a:off x="1804955" y="2174432"/>
              <a:ext cx="1149350" cy="1543050"/>
            </a:xfrm>
            <a:prstGeom prst="roundRect">
              <a:avLst/>
            </a:prstGeom>
            <a:solidFill>
              <a:schemeClr val="tx1">
                <a:alpha val="3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9976"/>
              <a:r>
                <a:rPr lang="en-US" sz="12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Tensorflow</a:t>
              </a:r>
            </a:p>
            <a:p>
              <a:pPr algn="ctr" defTabSz="809976"/>
              <a:r>
                <a:rPr lang="en-US" sz="120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Model.</a:t>
              </a:r>
              <a:endParaRPr lang="en-US" sz="12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Rectangle: Rounded Corners 29">
              <a:extLst>
                <a:ext uri="{FF2B5EF4-FFF2-40B4-BE49-F238E27FC236}">
                  <a16:creationId xmlns:a16="http://schemas.microsoft.com/office/drawing/2014/main" id="{0B6EE99D-DC9F-4ED2-99E8-64233F218A41}"/>
                </a:ext>
              </a:extLst>
            </p:cNvPr>
            <p:cNvSpPr/>
            <p:nvPr/>
          </p:nvSpPr>
          <p:spPr>
            <a:xfrm>
              <a:off x="3045486" y="2174432"/>
              <a:ext cx="1149350" cy="714375"/>
            </a:xfrm>
            <a:prstGeom prst="roundRect">
              <a:avLst/>
            </a:prstGeom>
            <a:solidFill>
              <a:schemeClr val="tx1">
                <a:alpha val="3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9976"/>
              <a:r>
                <a:rPr lang="en-US" sz="120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Resnet 101</a:t>
              </a:r>
              <a:endParaRPr lang="en-US" sz="12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Rectangle: Rounded Corners 30">
              <a:extLst>
                <a:ext uri="{FF2B5EF4-FFF2-40B4-BE49-F238E27FC236}">
                  <a16:creationId xmlns:a16="http://schemas.microsoft.com/office/drawing/2014/main" id="{ADB76DA5-F73B-425A-8759-F93623D8A2D1}"/>
                </a:ext>
              </a:extLst>
            </p:cNvPr>
            <p:cNvSpPr/>
            <p:nvPr/>
          </p:nvSpPr>
          <p:spPr>
            <a:xfrm>
              <a:off x="4286017" y="2174432"/>
              <a:ext cx="1149350" cy="714375"/>
            </a:xfrm>
            <a:prstGeom prst="roundRect">
              <a:avLst/>
            </a:prstGeom>
            <a:solidFill>
              <a:schemeClr val="tx1">
                <a:alpha val="3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9976"/>
              <a:r>
                <a:rPr lang="en-US" sz="12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Inception</a:t>
              </a:r>
            </a:p>
            <a:p>
              <a:pPr algn="ctr" defTabSz="809976"/>
              <a:r>
                <a:rPr lang="en-US" sz="12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V3</a:t>
              </a:r>
            </a:p>
          </p:txBody>
        </p:sp>
        <p:sp>
          <p:nvSpPr>
            <p:cNvPr id="20" name="Rectangle: Rounded Corners 31">
              <a:extLst>
                <a:ext uri="{FF2B5EF4-FFF2-40B4-BE49-F238E27FC236}">
                  <a16:creationId xmlns:a16="http://schemas.microsoft.com/office/drawing/2014/main" id="{C39D2A91-6127-4EEC-9ECA-FCBACC2A37DF}"/>
                </a:ext>
              </a:extLst>
            </p:cNvPr>
            <p:cNvSpPr/>
            <p:nvPr/>
          </p:nvSpPr>
          <p:spPr>
            <a:xfrm>
              <a:off x="5526548" y="2174432"/>
              <a:ext cx="884929" cy="714375"/>
            </a:xfrm>
            <a:prstGeom prst="roundRect">
              <a:avLst/>
            </a:prstGeom>
            <a:solidFill>
              <a:schemeClr val="tx1">
                <a:alpha val="3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9976"/>
              <a:r>
                <a:rPr lang="en-US" sz="12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BERT</a:t>
              </a:r>
            </a:p>
          </p:txBody>
        </p:sp>
        <p:sp>
          <p:nvSpPr>
            <p:cNvPr id="21" name="Rectangle: Rounded Corners 32">
              <a:extLst>
                <a:ext uri="{FF2B5EF4-FFF2-40B4-BE49-F238E27FC236}">
                  <a16:creationId xmlns:a16="http://schemas.microsoft.com/office/drawing/2014/main" id="{E7FF65CE-931D-4004-B969-D56FD87E8F4F}"/>
                </a:ext>
              </a:extLst>
            </p:cNvPr>
            <p:cNvSpPr/>
            <p:nvPr/>
          </p:nvSpPr>
          <p:spPr>
            <a:xfrm>
              <a:off x="6502658" y="2174432"/>
              <a:ext cx="884929" cy="714375"/>
            </a:xfrm>
            <a:prstGeom prst="roundRect">
              <a:avLst/>
            </a:prstGeom>
            <a:solidFill>
              <a:schemeClr val="tx1">
                <a:alpha val="3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9976"/>
              <a:r>
                <a:rPr lang="en-US" sz="12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QRNN</a:t>
              </a:r>
            </a:p>
          </p:txBody>
        </p:sp>
        <p:sp>
          <p:nvSpPr>
            <p:cNvPr id="22" name="Rectangle: Rounded Corners 33">
              <a:extLst>
                <a:ext uri="{FF2B5EF4-FFF2-40B4-BE49-F238E27FC236}">
                  <a16:creationId xmlns:a16="http://schemas.microsoft.com/office/drawing/2014/main" id="{89EDE07E-83AA-4078-8098-720F42D41D4E}"/>
                </a:ext>
              </a:extLst>
            </p:cNvPr>
            <p:cNvSpPr/>
            <p:nvPr/>
          </p:nvSpPr>
          <p:spPr>
            <a:xfrm>
              <a:off x="7478768" y="2174432"/>
              <a:ext cx="1149350" cy="730250"/>
            </a:xfrm>
            <a:prstGeom prst="roundRect">
              <a:avLst/>
            </a:prstGeom>
            <a:solidFill>
              <a:schemeClr val="tx1">
                <a:alpha val="3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9976"/>
              <a:r>
                <a:rPr lang="en-US" sz="12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YOLO</a:t>
              </a:r>
            </a:p>
          </p:txBody>
        </p:sp>
        <p:sp>
          <p:nvSpPr>
            <p:cNvPr id="23" name="Rectangle: Rounded Corners 34">
              <a:extLst>
                <a:ext uri="{FF2B5EF4-FFF2-40B4-BE49-F238E27FC236}">
                  <a16:creationId xmlns:a16="http://schemas.microsoft.com/office/drawing/2014/main" id="{137E1F8C-169E-4322-B451-5E49B3DEB16F}"/>
                </a:ext>
              </a:extLst>
            </p:cNvPr>
            <p:cNvSpPr/>
            <p:nvPr/>
          </p:nvSpPr>
          <p:spPr>
            <a:xfrm>
              <a:off x="8719301" y="2174432"/>
              <a:ext cx="1149349" cy="1525667"/>
            </a:xfrm>
            <a:prstGeom prst="roundRect">
              <a:avLst/>
            </a:prstGeom>
            <a:solidFill>
              <a:schemeClr val="tx1">
                <a:alpha val="3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9976"/>
              <a:r>
                <a:rPr lang="en-US" sz="12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Tensorflow</a:t>
              </a:r>
            </a:p>
            <a:p>
              <a:pPr algn="ctr" defTabSz="809976"/>
              <a:r>
                <a:rPr lang="en-US" sz="12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Model.</a:t>
              </a:r>
            </a:p>
          </p:txBody>
        </p:sp>
        <p:sp>
          <p:nvSpPr>
            <p:cNvPr id="24" name="Rectangle: Rounded Corners 35">
              <a:extLst>
                <a:ext uri="{FF2B5EF4-FFF2-40B4-BE49-F238E27FC236}">
                  <a16:creationId xmlns:a16="http://schemas.microsoft.com/office/drawing/2014/main" id="{043F9914-2ADF-4A8B-9FE6-A5B81631B882}"/>
                </a:ext>
              </a:extLst>
            </p:cNvPr>
            <p:cNvSpPr/>
            <p:nvPr/>
          </p:nvSpPr>
          <p:spPr>
            <a:xfrm>
              <a:off x="3043403" y="2999934"/>
              <a:ext cx="2328862" cy="714375"/>
            </a:xfrm>
            <a:prstGeom prst="roundRect">
              <a:avLst/>
            </a:prstGeom>
            <a:solidFill>
              <a:schemeClr val="tx1">
                <a:alpha val="3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9976"/>
              <a:r>
                <a:rPr lang="en-US" sz="12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Image Classification</a:t>
              </a:r>
            </a:p>
          </p:txBody>
        </p:sp>
        <p:sp>
          <p:nvSpPr>
            <p:cNvPr id="25" name="Rectangle: Rounded Corners 36">
              <a:extLst>
                <a:ext uri="{FF2B5EF4-FFF2-40B4-BE49-F238E27FC236}">
                  <a16:creationId xmlns:a16="http://schemas.microsoft.com/office/drawing/2014/main" id="{BA9D79C4-C3CF-471F-ABE7-86AD82B8CD7B}"/>
                </a:ext>
              </a:extLst>
            </p:cNvPr>
            <p:cNvSpPr/>
            <p:nvPr/>
          </p:nvSpPr>
          <p:spPr>
            <a:xfrm>
              <a:off x="5492716" y="2999934"/>
              <a:ext cx="1867686" cy="714375"/>
            </a:xfrm>
            <a:prstGeom prst="roundRect">
              <a:avLst/>
            </a:prstGeom>
            <a:solidFill>
              <a:schemeClr val="tx1">
                <a:alpha val="3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9976"/>
              <a:r>
                <a:rPr lang="en-US" sz="12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Text Classification</a:t>
              </a:r>
            </a:p>
          </p:txBody>
        </p:sp>
        <p:sp>
          <p:nvSpPr>
            <p:cNvPr id="26" name="Rectangle: Rounded Corners 37">
              <a:extLst>
                <a:ext uri="{FF2B5EF4-FFF2-40B4-BE49-F238E27FC236}">
                  <a16:creationId xmlns:a16="http://schemas.microsoft.com/office/drawing/2014/main" id="{E71F8FB9-B313-46BF-991C-52100B578963}"/>
                </a:ext>
              </a:extLst>
            </p:cNvPr>
            <p:cNvSpPr/>
            <p:nvPr/>
          </p:nvSpPr>
          <p:spPr>
            <a:xfrm>
              <a:off x="7478768" y="3010009"/>
              <a:ext cx="1149350" cy="693817"/>
            </a:xfrm>
            <a:prstGeom prst="roundRect">
              <a:avLst/>
            </a:prstGeom>
            <a:solidFill>
              <a:schemeClr val="tx1">
                <a:alpha val="3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9976"/>
              <a:r>
                <a:rPr lang="en-US" sz="12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Object detection</a:t>
              </a:r>
            </a:p>
          </p:txBody>
        </p:sp>
        <p:sp>
          <p:nvSpPr>
            <p:cNvPr id="27" name="Rectangle: Rounded Corners 38">
              <a:extLst>
                <a:ext uri="{FF2B5EF4-FFF2-40B4-BE49-F238E27FC236}">
                  <a16:creationId xmlns:a16="http://schemas.microsoft.com/office/drawing/2014/main" id="{EE5296E6-96AA-4C32-AC06-8653260538A3}"/>
                </a:ext>
              </a:extLst>
            </p:cNvPr>
            <p:cNvSpPr/>
            <p:nvPr/>
          </p:nvSpPr>
          <p:spPr>
            <a:xfrm>
              <a:off x="1815510" y="3807057"/>
              <a:ext cx="6834369" cy="576187"/>
            </a:xfrm>
            <a:prstGeom prst="roundRect">
              <a:avLst/>
            </a:prstGeom>
            <a:solidFill>
              <a:schemeClr val="tx1">
                <a:alpha val="3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9976"/>
              <a:r>
                <a:rPr lang="en-US" sz="12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Full model re-train and transfer learning</a:t>
              </a:r>
            </a:p>
          </p:txBody>
        </p:sp>
        <p:sp>
          <p:nvSpPr>
            <p:cNvPr id="28" name="Rectangle: Rounded Corners 39">
              <a:extLst>
                <a:ext uri="{FF2B5EF4-FFF2-40B4-BE49-F238E27FC236}">
                  <a16:creationId xmlns:a16="http://schemas.microsoft.com/office/drawing/2014/main" id="{8896075F-77A7-4089-880A-2E1F8E0A10E6}"/>
                </a:ext>
              </a:extLst>
            </p:cNvPr>
            <p:cNvSpPr/>
            <p:nvPr/>
          </p:nvSpPr>
          <p:spPr>
            <a:xfrm>
              <a:off x="8719300" y="3807056"/>
              <a:ext cx="1149349" cy="576187"/>
            </a:xfrm>
            <a:prstGeom prst="roundRect">
              <a:avLst/>
            </a:prstGeom>
            <a:solidFill>
              <a:schemeClr val="tx1">
                <a:alpha val="3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9976"/>
              <a:r>
                <a:rPr lang="en-US" sz="12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Scoring</a:t>
              </a:r>
            </a:p>
          </p:txBody>
        </p:sp>
        <p:sp>
          <p:nvSpPr>
            <p:cNvPr id="29" name="Rectangle: Rounded Corners 40">
              <a:extLst>
                <a:ext uri="{FF2B5EF4-FFF2-40B4-BE49-F238E27FC236}">
                  <a16:creationId xmlns:a16="http://schemas.microsoft.com/office/drawing/2014/main" id="{C17897E0-EF0B-403B-B1BF-15EA4BF8780A}"/>
                </a:ext>
              </a:extLst>
            </p:cNvPr>
            <p:cNvSpPr/>
            <p:nvPr/>
          </p:nvSpPr>
          <p:spPr>
            <a:xfrm>
              <a:off x="1804955" y="4479282"/>
              <a:ext cx="8063459" cy="546102"/>
            </a:xfrm>
            <a:prstGeom prst="roundRect">
              <a:avLst/>
            </a:prstGeom>
            <a:solidFill>
              <a:schemeClr val="tx1">
                <a:alpha val="3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9976"/>
              <a:r>
                <a:rPr lang="en-US" sz="12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ML.NET Tensorflow Transaction</a:t>
              </a:r>
            </a:p>
          </p:txBody>
        </p:sp>
        <p:sp>
          <p:nvSpPr>
            <p:cNvPr id="30" name="Rectangle: Rounded Corners 41">
              <a:extLst>
                <a:ext uri="{FF2B5EF4-FFF2-40B4-BE49-F238E27FC236}">
                  <a16:creationId xmlns:a16="http://schemas.microsoft.com/office/drawing/2014/main" id="{637FE346-AA4A-41F5-B207-F8F83DB4E697}"/>
                </a:ext>
              </a:extLst>
            </p:cNvPr>
            <p:cNvSpPr/>
            <p:nvPr/>
          </p:nvSpPr>
          <p:spPr>
            <a:xfrm>
              <a:off x="1815510" y="5121422"/>
              <a:ext cx="8063459" cy="616473"/>
            </a:xfrm>
            <a:prstGeom prst="roundRect">
              <a:avLst/>
            </a:prstGeom>
            <a:solidFill>
              <a:srgbClr val="661F76"/>
            </a:solidFill>
            <a:ln>
              <a:solidFill>
                <a:srgbClr val="661F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9976"/>
              <a:r>
                <a:rPr lang="en-US" sz="1329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Tensorflow.NET C# Binding</a:t>
              </a:r>
            </a:p>
          </p:txBody>
        </p:sp>
        <p:sp>
          <p:nvSpPr>
            <p:cNvPr id="31" name="Rectangle: Rounded Corners 42">
              <a:extLst>
                <a:ext uri="{FF2B5EF4-FFF2-40B4-BE49-F238E27FC236}">
                  <a16:creationId xmlns:a16="http://schemas.microsoft.com/office/drawing/2014/main" id="{5168F913-A367-4926-BAE6-4CA54B6A5522}"/>
                </a:ext>
              </a:extLst>
            </p:cNvPr>
            <p:cNvSpPr/>
            <p:nvPr/>
          </p:nvSpPr>
          <p:spPr>
            <a:xfrm>
              <a:off x="1815510" y="5850120"/>
              <a:ext cx="8063459" cy="546103"/>
            </a:xfrm>
            <a:prstGeom prst="roundRect">
              <a:avLst/>
            </a:prstGeom>
            <a:solidFill>
              <a:schemeClr val="tx1">
                <a:alpha val="3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9976"/>
              <a:r>
                <a:rPr lang="en-US" sz="12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Tensorflow C++ API</a:t>
              </a:r>
            </a:p>
          </p:txBody>
        </p:sp>
      </p:grpSp>
      <p:sp>
        <p:nvSpPr>
          <p:cNvPr id="33" name="TextBox 43">
            <a:extLst>
              <a:ext uri="{FF2B5EF4-FFF2-40B4-BE49-F238E27FC236}">
                <a16:creationId xmlns:a16="http://schemas.microsoft.com/office/drawing/2014/main" id="{34D320BA-4BD1-42B0-AB61-DB9AE9B5795E}"/>
              </a:ext>
            </a:extLst>
          </p:cNvPr>
          <p:cNvSpPr txBox="1"/>
          <p:nvPr/>
        </p:nvSpPr>
        <p:spPr>
          <a:xfrm>
            <a:off x="1833221" y="1511022"/>
            <a:ext cx="7133320" cy="70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09976"/>
            <a:r>
              <a:rPr lang="en-US" sz="1329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ML .NET does not have a DNN training infrastructure, so we plan to use Tensorflow</a:t>
            </a:r>
          </a:p>
          <a:p>
            <a:pPr algn="ctr" defTabSz="809976"/>
            <a:r>
              <a:rPr lang="en-US" sz="1329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 the backend through the C# bindings created by </a:t>
            </a:r>
            <a:r>
              <a:rPr lang="en-US" sz="1329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Tensorflow .NET</a:t>
            </a:r>
            <a:r>
              <a:rPr lang="en-US" sz="1329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 algn="ctr" defTabSz="809976"/>
            <a:endParaRPr lang="en-US" sz="1329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0844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337E811-FA28-4548-8F77-4A27B6776CB8}"/>
              </a:ext>
            </a:extLst>
          </p:cNvPr>
          <p:cNvSpPr/>
          <p:nvPr/>
        </p:nvSpPr>
        <p:spPr>
          <a:xfrm rot="20001303">
            <a:off x="9928982" y="1360632"/>
            <a:ext cx="4126047" cy="300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EA00A27-5D8B-4BAB-9A5E-856769E2BA3A}"/>
              </a:ext>
            </a:extLst>
          </p:cNvPr>
          <p:cNvSpPr/>
          <p:nvPr/>
        </p:nvSpPr>
        <p:spPr>
          <a:xfrm rot="20001303">
            <a:off x="9171940" y="1122086"/>
            <a:ext cx="4528583" cy="197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784FD10-01B2-4005-A329-9F3E619D9010}"/>
              </a:ext>
            </a:extLst>
          </p:cNvPr>
          <p:cNvSpPr/>
          <p:nvPr/>
        </p:nvSpPr>
        <p:spPr>
          <a:xfrm rot="20001303">
            <a:off x="9408691" y="291748"/>
            <a:ext cx="3908794" cy="569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2" name="标题 31">
            <a:extLst>
              <a:ext uri="{FF2B5EF4-FFF2-40B4-BE49-F238E27FC236}">
                <a16:creationId xmlns:a16="http://schemas.microsoft.com/office/drawing/2014/main" id="{2670B5EF-FE34-4811-9875-ABEACB03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67" y="394684"/>
            <a:ext cx="7527253" cy="402546"/>
          </a:xfrm>
        </p:spPr>
        <p:txBody>
          <a:bodyPr anchor="t"/>
          <a:lstStyle/>
          <a:p>
            <a:r>
              <a:rPr lang="en-US" altLang="zh-CN" dirty="0"/>
              <a:t>TensorFlow.NET</a:t>
            </a:r>
            <a:r>
              <a:rPr lang="zh-CN" altLang="en-US" dirty="0"/>
              <a:t>以支持的应用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07935FE-36F2-47F0-B114-CD3A290BC93A}"/>
              </a:ext>
            </a:extLst>
          </p:cNvPr>
          <p:cNvSpPr/>
          <p:nvPr/>
        </p:nvSpPr>
        <p:spPr>
          <a:xfrm rot="20001303">
            <a:off x="-788731" y="5851001"/>
            <a:ext cx="1781272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9164191-B2C3-43CB-95F0-E857EDF26991}"/>
              </a:ext>
            </a:extLst>
          </p:cNvPr>
          <p:cNvSpPr/>
          <p:nvPr/>
        </p:nvSpPr>
        <p:spPr>
          <a:xfrm rot="20001303">
            <a:off x="-1114580" y="5976726"/>
            <a:ext cx="3793428" cy="6533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228F61F-DD52-4DE2-B9E0-089FBC520245}"/>
              </a:ext>
            </a:extLst>
          </p:cNvPr>
          <p:cNvSpPr/>
          <p:nvPr/>
        </p:nvSpPr>
        <p:spPr>
          <a:xfrm rot="20001303">
            <a:off x="-63803" y="6980440"/>
            <a:ext cx="1953500" cy="102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0408E6A7-4054-4571-ABB8-5B378F2BBEE4}"/>
              </a:ext>
            </a:extLst>
          </p:cNvPr>
          <p:cNvSpPr txBox="1"/>
          <p:nvPr/>
        </p:nvSpPr>
        <p:spPr>
          <a:xfrm>
            <a:off x="875646" y="5296103"/>
            <a:ext cx="9048471" cy="976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09976">
              <a:lnSpc>
                <a:spcPct val="150000"/>
              </a:lnSpc>
            </a:pPr>
            <a:r>
              <a:rPr lang="zh-CN" altLang="en-US" sz="132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仅为</a:t>
            </a:r>
            <a:r>
              <a:rPr lang="en-US" altLang="zh-CN" sz="132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Tensorflow.NET</a:t>
            </a:r>
            <a:r>
              <a:rPr lang="zh-CN" altLang="en-US" sz="132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工具，我们提供了大量的应用范例，支持</a:t>
            </a:r>
            <a:r>
              <a:rPr lang="en-US" sz="132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Linear Regression</a:t>
            </a:r>
            <a:r>
              <a:rPr lang="zh-CN" altLang="en-US" sz="132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sz="132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Logistic Regression</a:t>
            </a:r>
            <a:r>
              <a:rPr lang="zh-CN" altLang="en-US" sz="132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sz="132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Nearest Neighbor</a:t>
            </a:r>
            <a:r>
              <a:rPr lang="zh-CN" altLang="en-US" sz="132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sz="132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Naive Bayes Classification</a:t>
            </a:r>
            <a:r>
              <a:rPr lang="zh-CN" altLang="en-US" sz="132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sz="132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 Recognition</a:t>
            </a:r>
            <a:r>
              <a:rPr lang="zh-CN" altLang="en-US" sz="132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sz="132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K-means Clustering</a:t>
            </a:r>
            <a:r>
              <a:rPr lang="zh-CN" altLang="en-US" sz="132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sz="132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 Detection</a:t>
            </a:r>
            <a:r>
              <a:rPr lang="zh-CN" altLang="en-US" sz="132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sz="132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Classification</a:t>
            </a:r>
            <a:r>
              <a:rPr lang="zh-CN" altLang="en-US" sz="132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sz="132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 Text Classification</a:t>
            </a:r>
            <a:r>
              <a:rPr lang="zh-CN" altLang="en-US" sz="132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sz="132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Named Entity Recognition</a:t>
            </a:r>
            <a:r>
              <a:rPr lang="zh-CN" altLang="en-US" sz="132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sz="132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Transfer Learning</a:t>
            </a:r>
            <a:r>
              <a:rPr lang="zh-CN" altLang="en-US" sz="132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sz="1329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8B099DA-1462-466C-9713-585158E2A8C5}"/>
              </a:ext>
            </a:extLst>
          </p:cNvPr>
          <p:cNvGrpSpPr/>
          <p:nvPr/>
        </p:nvGrpSpPr>
        <p:grpSpPr>
          <a:xfrm>
            <a:off x="1911707" y="1505374"/>
            <a:ext cx="6976349" cy="3560197"/>
            <a:chOff x="2410328" y="1481492"/>
            <a:chExt cx="7875696" cy="4019155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470B7022-0C2C-406D-A699-583D2E9C0E16}"/>
                </a:ext>
              </a:extLst>
            </p:cNvPr>
            <p:cNvGrpSpPr/>
            <p:nvPr/>
          </p:nvGrpSpPr>
          <p:grpSpPr>
            <a:xfrm>
              <a:off x="4953410" y="1481492"/>
              <a:ext cx="1866513" cy="4019155"/>
              <a:chOff x="5004993" y="1481492"/>
              <a:chExt cx="1866513" cy="4019155"/>
            </a:xfrm>
          </p:grpSpPr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250E968D-3BDB-424C-B08F-9FD8790EE8D5}"/>
                  </a:ext>
                </a:extLst>
              </p:cNvPr>
              <p:cNvGrpSpPr/>
              <p:nvPr/>
            </p:nvGrpSpPr>
            <p:grpSpPr>
              <a:xfrm>
                <a:off x="5004993" y="1481492"/>
                <a:ext cx="1866513" cy="1810226"/>
                <a:chOff x="4862512" y="1481492"/>
                <a:chExt cx="2070158" cy="2007731"/>
              </a:xfrm>
            </p:grpSpPr>
            <p:sp>
              <p:nvSpPr>
                <p:cNvPr id="61" name="TextBox 6">
                  <a:extLst>
                    <a:ext uri="{FF2B5EF4-FFF2-40B4-BE49-F238E27FC236}">
                      <a16:creationId xmlns:a16="http://schemas.microsoft.com/office/drawing/2014/main" id="{13ADA1CC-D8B3-4FCE-BB78-2400762EF26C}"/>
                    </a:ext>
                  </a:extLst>
                </p:cNvPr>
                <p:cNvSpPr txBox="1"/>
                <p:nvPr/>
              </p:nvSpPr>
              <p:spPr>
                <a:xfrm>
                  <a:off x="5384578" y="3134691"/>
                  <a:ext cx="1026026" cy="3545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 defTabSz="809976"/>
                  <a:r>
                    <a:rPr lang="zh-CN" altLang="en-US" sz="1240" b="1" dirty="0">
                      <a:solidFill>
                        <a:prstClr val="white"/>
                      </a:solidFill>
                    </a:rPr>
                    <a:t>回归分析</a:t>
                  </a:r>
                  <a:endParaRPr lang="en-US" sz="1240" b="1" dirty="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62" name="Picture 9">
                  <a:extLst>
                    <a:ext uri="{FF2B5EF4-FFF2-40B4-BE49-F238E27FC236}">
                      <a16:creationId xmlns:a16="http://schemas.microsoft.com/office/drawing/2014/main" id="{649B34B7-9D91-41FA-9FF2-AB1695CB47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62512" y="1481492"/>
                  <a:ext cx="2070158" cy="1576519"/>
                </a:xfrm>
                <a:prstGeom prst="rect">
                  <a:avLst/>
                </a:prstGeom>
              </p:spPr>
            </p:pic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2EC5689A-8441-49D9-9FD6-61875E2F4FF3}"/>
                  </a:ext>
                </a:extLst>
              </p:cNvPr>
              <p:cNvGrpSpPr/>
              <p:nvPr/>
            </p:nvGrpSpPr>
            <p:grpSpPr>
              <a:xfrm>
                <a:off x="5004993" y="3451188"/>
                <a:ext cx="1866513" cy="2049459"/>
                <a:chOff x="5004993" y="3451188"/>
                <a:chExt cx="1866513" cy="2049459"/>
              </a:xfrm>
            </p:grpSpPr>
            <p:sp>
              <p:nvSpPr>
                <p:cNvPr id="53" name="TextBox 5">
                  <a:extLst>
                    <a:ext uri="{FF2B5EF4-FFF2-40B4-BE49-F238E27FC236}">
                      <a16:creationId xmlns:a16="http://schemas.microsoft.com/office/drawing/2014/main" id="{67940B51-C657-4528-9028-EBB1C5C647A2}"/>
                    </a:ext>
                  </a:extLst>
                </p:cNvPr>
                <p:cNvSpPr txBox="1"/>
                <p:nvPr/>
              </p:nvSpPr>
              <p:spPr>
                <a:xfrm>
                  <a:off x="5486844" y="5180991"/>
                  <a:ext cx="925094" cy="3196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 defTabSz="809976"/>
                  <a:r>
                    <a:rPr lang="zh-CN" altLang="en-US" sz="1240" b="1" dirty="0">
                      <a:solidFill>
                        <a:prstClr val="white"/>
                      </a:solidFill>
                    </a:rPr>
                    <a:t>图像识别</a:t>
                  </a:r>
                  <a:endParaRPr lang="en-US" sz="1240" b="1" dirty="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54" name="Picture 14">
                  <a:extLst>
                    <a:ext uri="{FF2B5EF4-FFF2-40B4-BE49-F238E27FC236}">
                      <a16:creationId xmlns:a16="http://schemas.microsoft.com/office/drawing/2014/main" id="{78430B42-E6D1-4DE5-83F9-0CEEB3F68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04993" y="3451188"/>
                  <a:ext cx="1866513" cy="16205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2F6FC00D-589C-4351-8E76-FEB820831B15}"/>
                </a:ext>
              </a:extLst>
            </p:cNvPr>
            <p:cNvGrpSpPr/>
            <p:nvPr/>
          </p:nvGrpSpPr>
          <p:grpSpPr>
            <a:xfrm>
              <a:off x="2410328" y="1481492"/>
              <a:ext cx="1741332" cy="4019154"/>
              <a:chOff x="2141234" y="1484134"/>
              <a:chExt cx="1741332" cy="4019154"/>
            </a:xfrm>
          </p:grpSpPr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D668CC5D-06DF-4B89-8D59-ADEBA264ABAE}"/>
                  </a:ext>
                </a:extLst>
              </p:cNvPr>
              <p:cNvGrpSpPr/>
              <p:nvPr/>
            </p:nvGrpSpPr>
            <p:grpSpPr>
              <a:xfrm>
                <a:off x="2141234" y="3453830"/>
                <a:ext cx="1741332" cy="2049458"/>
                <a:chOff x="2220386" y="3453830"/>
                <a:chExt cx="1583029" cy="2049458"/>
              </a:xfrm>
            </p:grpSpPr>
            <p:sp>
              <p:nvSpPr>
                <p:cNvPr id="49" name="TextBox 11">
                  <a:extLst>
                    <a:ext uri="{FF2B5EF4-FFF2-40B4-BE49-F238E27FC236}">
                      <a16:creationId xmlns:a16="http://schemas.microsoft.com/office/drawing/2014/main" id="{CE32E779-AE65-4C4C-BDFB-A650051DFDAA}"/>
                    </a:ext>
                  </a:extLst>
                </p:cNvPr>
                <p:cNvSpPr txBox="1"/>
                <p:nvPr/>
              </p:nvSpPr>
              <p:spPr>
                <a:xfrm>
                  <a:off x="2754272" y="5183632"/>
                  <a:ext cx="515258" cy="3196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 defTabSz="809976"/>
                  <a:r>
                    <a:rPr lang="zh-CN" altLang="en-US" sz="1240" b="1" dirty="0">
                      <a:solidFill>
                        <a:prstClr val="white"/>
                      </a:solidFill>
                    </a:rPr>
                    <a:t>分布</a:t>
                  </a:r>
                  <a:endParaRPr lang="en-US" sz="1240" b="1" dirty="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50" name="Picture 10">
                  <a:extLst>
                    <a:ext uri="{FF2B5EF4-FFF2-40B4-BE49-F238E27FC236}">
                      <a16:creationId xmlns:a16="http://schemas.microsoft.com/office/drawing/2014/main" id="{54615F08-DAFF-48AC-A522-31494BB5E7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-31849" b="-31849"/>
                <a:stretch/>
              </p:blipFill>
              <p:spPr>
                <a:xfrm>
                  <a:off x="2220386" y="3453830"/>
                  <a:ext cx="1583029" cy="1620594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BE2E0690-9489-496F-9E3E-AF41C1F2FB66}"/>
                  </a:ext>
                </a:extLst>
              </p:cNvPr>
              <p:cNvGrpSpPr/>
              <p:nvPr/>
            </p:nvGrpSpPr>
            <p:grpSpPr>
              <a:xfrm>
                <a:off x="2141234" y="1484134"/>
                <a:ext cx="1741332" cy="1810227"/>
                <a:chOff x="1614384" y="1484423"/>
                <a:chExt cx="1755745" cy="2007731"/>
              </a:xfrm>
            </p:grpSpPr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AF3F5A09-1C08-4360-9322-0FFBB13368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14384" y="1484423"/>
                  <a:ext cx="1755745" cy="1571482"/>
                </a:xfrm>
                <a:prstGeom prst="rect">
                  <a:avLst/>
                </a:prstGeom>
              </p:spPr>
            </p:pic>
            <p:sp>
              <p:nvSpPr>
                <p:cNvPr id="48" name="TextBox 15">
                  <a:extLst>
                    <a:ext uri="{FF2B5EF4-FFF2-40B4-BE49-F238E27FC236}">
                      <a16:creationId xmlns:a16="http://schemas.microsoft.com/office/drawing/2014/main" id="{D476F299-8F58-44E9-BBA0-7A7AD8E7CEA5}"/>
                    </a:ext>
                  </a:extLst>
                </p:cNvPr>
                <p:cNvSpPr txBox="1"/>
                <p:nvPr/>
              </p:nvSpPr>
              <p:spPr>
                <a:xfrm>
                  <a:off x="2206519" y="3137622"/>
                  <a:ext cx="571475" cy="3545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809976"/>
                  <a:r>
                    <a:rPr lang="zh-CN" altLang="en-US" sz="1240" b="1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分类</a:t>
                  </a:r>
                  <a:endParaRPr lang="en-US" sz="124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250CC3EC-2296-4120-93CD-7E97079F7A61}"/>
                </a:ext>
              </a:extLst>
            </p:cNvPr>
            <p:cNvGrpSpPr/>
            <p:nvPr/>
          </p:nvGrpSpPr>
          <p:grpSpPr>
            <a:xfrm>
              <a:off x="7621673" y="1481492"/>
              <a:ext cx="2664351" cy="4019155"/>
              <a:chOff x="8073085" y="1481492"/>
              <a:chExt cx="2664351" cy="4019155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F6EEFDA-3D34-4AD9-8A7A-16D59BBACF29}"/>
                  </a:ext>
                </a:extLst>
              </p:cNvPr>
              <p:cNvGrpSpPr/>
              <p:nvPr/>
            </p:nvGrpSpPr>
            <p:grpSpPr>
              <a:xfrm>
                <a:off x="8073085" y="1481492"/>
                <a:ext cx="2664351" cy="1810226"/>
                <a:chOff x="8105640" y="1481492"/>
                <a:chExt cx="2955044" cy="2007731"/>
              </a:xfrm>
            </p:grpSpPr>
            <p:pic>
              <p:nvPicPr>
                <p:cNvPr id="43" name="Picture 7">
                  <a:extLst>
                    <a:ext uri="{FF2B5EF4-FFF2-40B4-BE49-F238E27FC236}">
                      <a16:creationId xmlns:a16="http://schemas.microsoft.com/office/drawing/2014/main" id="{9E7CFBAD-3E97-4CB5-B10A-03ED23374C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05640" y="1481492"/>
                  <a:ext cx="2955044" cy="1576519"/>
                </a:xfrm>
                <a:prstGeom prst="rect">
                  <a:avLst/>
                </a:prstGeom>
              </p:spPr>
            </p:pic>
            <p:sp>
              <p:nvSpPr>
                <p:cNvPr id="44" name="TextBox 8">
                  <a:extLst>
                    <a:ext uri="{FF2B5EF4-FFF2-40B4-BE49-F238E27FC236}">
                      <a16:creationId xmlns:a16="http://schemas.microsoft.com/office/drawing/2014/main" id="{B0164B7A-562B-4787-AB1E-D724C880F83A}"/>
                    </a:ext>
                  </a:extLst>
                </p:cNvPr>
                <p:cNvSpPr txBox="1"/>
                <p:nvPr/>
              </p:nvSpPr>
              <p:spPr>
                <a:xfrm>
                  <a:off x="9268852" y="3134691"/>
                  <a:ext cx="628622" cy="3545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 defTabSz="809976"/>
                  <a:r>
                    <a:rPr lang="zh-CN" altLang="en-US" sz="1240" b="1" dirty="0">
                      <a:solidFill>
                        <a:prstClr val="white"/>
                      </a:solidFill>
                    </a:rPr>
                    <a:t>聚类</a:t>
                  </a:r>
                  <a:endParaRPr lang="en-US" sz="1240" b="1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86A75595-CE71-4E71-B6CB-8E69E8959970}"/>
                  </a:ext>
                </a:extLst>
              </p:cNvPr>
              <p:cNvGrpSpPr/>
              <p:nvPr/>
            </p:nvGrpSpPr>
            <p:grpSpPr>
              <a:xfrm>
                <a:off x="8091104" y="3406960"/>
                <a:ext cx="2628313" cy="2093687"/>
                <a:chOff x="8109123" y="3406960"/>
                <a:chExt cx="2628313" cy="2093687"/>
              </a:xfrm>
            </p:grpSpPr>
            <p:sp>
              <p:nvSpPr>
                <p:cNvPr id="41" name="TextBox 16">
                  <a:extLst>
                    <a:ext uri="{FF2B5EF4-FFF2-40B4-BE49-F238E27FC236}">
                      <a16:creationId xmlns:a16="http://schemas.microsoft.com/office/drawing/2014/main" id="{F0257A91-F69E-45EB-A13B-4B85C8D4AEB5}"/>
                    </a:ext>
                  </a:extLst>
                </p:cNvPr>
                <p:cNvSpPr txBox="1"/>
                <p:nvPr/>
              </p:nvSpPr>
              <p:spPr>
                <a:xfrm>
                  <a:off x="8971874" y="5180991"/>
                  <a:ext cx="925094" cy="3196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 defTabSz="809976"/>
                  <a:r>
                    <a:rPr lang="zh-CN" altLang="en-US" sz="1240" b="1" dirty="0">
                      <a:solidFill>
                        <a:prstClr val="white"/>
                      </a:solidFill>
                    </a:rPr>
                    <a:t>文本处理</a:t>
                  </a:r>
                  <a:endParaRPr lang="en-US" sz="1240" b="1" dirty="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42" name="Picture 20">
                  <a:extLst>
                    <a:ext uri="{FF2B5EF4-FFF2-40B4-BE49-F238E27FC236}">
                      <a16:creationId xmlns:a16="http://schemas.microsoft.com/office/drawing/2014/main" id="{0C6A9BBC-B231-4FE6-BD36-63A53C4190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09123" y="3406960"/>
                  <a:ext cx="2628313" cy="170905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70542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337E811-FA28-4548-8F77-4A27B6776CB8}"/>
              </a:ext>
            </a:extLst>
          </p:cNvPr>
          <p:cNvSpPr/>
          <p:nvPr/>
        </p:nvSpPr>
        <p:spPr>
          <a:xfrm rot="20001303">
            <a:off x="9928982" y="1360632"/>
            <a:ext cx="4126047" cy="300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EA00A27-5D8B-4BAB-9A5E-856769E2BA3A}"/>
              </a:ext>
            </a:extLst>
          </p:cNvPr>
          <p:cNvSpPr/>
          <p:nvPr/>
        </p:nvSpPr>
        <p:spPr>
          <a:xfrm rot="20001303">
            <a:off x="9171940" y="1122086"/>
            <a:ext cx="4528583" cy="197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784FD10-01B2-4005-A329-9F3E619D9010}"/>
              </a:ext>
            </a:extLst>
          </p:cNvPr>
          <p:cNvSpPr/>
          <p:nvPr/>
        </p:nvSpPr>
        <p:spPr>
          <a:xfrm rot="20001303">
            <a:off x="9408691" y="291748"/>
            <a:ext cx="3908794" cy="569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2" name="标题 31">
            <a:extLst>
              <a:ext uri="{FF2B5EF4-FFF2-40B4-BE49-F238E27FC236}">
                <a16:creationId xmlns:a16="http://schemas.microsoft.com/office/drawing/2014/main" id="{2670B5EF-FE34-4811-9875-ABEACB03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67" y="394684"/>
            <a:ext cx="7527253" cy="402546"/>
          </a:xfrm>
        </p:spPr>
        <p:txBody>
          <a:bodyPr anchor="t"/>
          <a:lstStyle/>
          <a:p>
            <a:r>
              <a:rPr lang="en-US" altLang="zh-CN" dirty="0"/>
              <a:t>TensorFlow.NET </a:t>
            </a:r>
            <a:r>
              <a:rPr lang="zh-CN" altLang="en-US" dirty="0"/>
              <a:t>示例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07935FE-36F2-47F0-B114-CD3A290BC93A}"/>
              </a:ext>
            </a:extLst>
          </p:cNvPr>
          <p:cNvSpPr/>
          <p:nvPr/>
        </p:nvSpPr>
        <p:spPr>
          <a:xfrm rot="20001303">
            <a:off x="-788731" y="5851001"/>
            <a:ext cx="1781272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9164191-B2C3-43CB-95F0-E857EDF26991}"/>
              </a:ext>
            </a:extLst>
          </p:cNvPr>
          <p:cNvSpPr/>
          <p:nvPr/>
        </p:nvSpPr>
        <p:spPr>
          <a:xfrm rot="20001303">
            <a:off x="-1114580" y="5976726"/>
            <a:ext cx="3793428" cy="6533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228F61F-DD52-4DE2-B9E0-089FBC520245}"/>
              </a:ext>
            </a:extLst>
          </p:cNvPr>
          <p:cNvSpPr/>
          <p:nvPr/>
        </p:nvSpPr>
        <p:spPr>
          <a:xfrm rot="20001303">
            <a:off x="-63803" y="6980440"/>
            <a:ext cx="1953500" cy="102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5D0BDF0E-3D98-4871-BE41-CE1ADC519832}"/>
              </a:ext>
            </a:extLst>
          </p:cNvPr>
          <p:cNvSpPr txBox="1"/>
          <p:nvPr/>
        </p:nvSpPr>
        <p:spPr>
          <a:xfrm>
            <a:off x="1090240" y="2794412"/>
            <a:ext cx="4309641" cy="365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9976">
              <a:defRPr/>
            </a:pPr>
            <a:r>
              <a:rPr lang="en-US" altLang="zh-CN" sz="1772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sz="1772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在</a:t>
            </a:r>
            <a:r>
              <a:rPr lang="en-US" altLang="zh-CN" sz="1772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.NET Core</a:t>
            </a:r>
            <a:r>
              <a:rPr lang="zh-CN" altLang="en-US" sz="1772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下运行</a:t>
            </a:r>
            <a:r>
              <a:rPr lang="en-US" altLang="zh-CN" sz="1772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TensorFlow.NET</a:t>
            </a:r>
            <a:endParaRPr lang="en-US" sz="1772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" name="TextBox 7">
            <a:extLst>
              <a:ext uri="{FF2B5EF4-FFF2-40B4-BE49-F238E27FC236}">
                <a16:creationId xmlns:a16="http://schemas.microsoft.com/office/drawing/2014/main" id="{DDC091D8-CAD6-4504-A731-840B4896057A}"/>
              </a:ext>
            </a:extLst>
          </p:cNvPr>
          <p:cNvSpPr txBox="1"/>
          <p:nvPr/>
        </p:nvSpPr>
        <p:spPr>
          <a:xfrm>
            <a:off x="1090239" y="3508579"/>
            <a:ext cx="3864904" cy="365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9976">
              <a:defRPr/>
            </a:pPr>
            <a:r>
              <a:rPr lang="en-US" altLang="zh-CN" sz="1772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1772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通过</a:t>
            </a:r>
            <a:r>
              <a:rPr lang="en-US" altLang="zh-CN" sz="1772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TensorFlow.NET</a:t>
            </a:r>
            <a:r>
              <a:rPr lang="zh-CN" altLang="en-US" sz="1772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做图像分类</a:t>
            </a:r>
            <a:endParaRPr lang="en-US" sz="1772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TextBox 8">
            <a:extLst>
              <a:ext uri="{FF2B5EF4-FFF2-40B4-BE49-F238E27FC236}">
                <a16:creationId xmlns:a16="http://schemas.microsoft.com/office/drawing/2014/main" id="{9FABFE55-7FBA-46E3-B340-F161A25CAB25}"/>
              </a:ext>
            </a:extLst>
          </p:cNvPr>
          <p:cNvSpPr txBox="1"/>
          <p:nvPr/>
        </p:nvSpPr>
        <p:spPr>
          <a:xfrm>
            <a:off x="1109739" y="4222745"/>
            <a:ext cx="3469155" cy="365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9976">
              <a:defRPr/>
            </a:pPr>
            <a:r>
              <a:rPr lang="en-US" altLang="zh-CN" sz="1772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 ML.NET + </a:t>
            </a:r>
            <a:r>
              <a:rPr lang="en-US" altLang="zh-CN" sz="1772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TensorFlow.NET</a:t>
            </a:r>
            <a:endParaRPr lang="en-US" sz="1772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5" name="Picture 2">
            <a:extLst>
              <a:ext uri="{FF2B5EF4-FFF2-40B4-BE49-F238E27FC236}">
                <a16:creationId xmlns:a16="http://schemas.microsoft.com/office/drawing/2014/main" id="{271CF6FE-2292-4D37-AF8B-BBEC8F1EA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291" y="1788384"/>
            <a:ext cx="3556436" cy="380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53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F76ACB68-EB70-4877-8F36-F846F8E44450}"/>
              </a:ext>
            </a:extLst>
          </p:cNvPr>
          <p:cNvSpPr/>
          <p:nvPr/>
        </p:nvSpPr>
        <p:spPr>
          <a:xfrm rot="20001303">
            <a:off x="-788731" y="5851001"/>
            <a:ext cx="1781272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A3935AE8-9EEA-4FE2-AF1A-F85AA6388B86}"/>
              </a:ext>
            </a:extLst>
          </p:cNvPr>
          <p:cNvSpPr/>
          <p:nvPr/>
        </p:nvSpPr>
        <p:spPr>
          <a:xfrm rot="20001303">
            <a:off x="-1114580" y="5976726"/>
            <a:ext cx="3793428" cy="6533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0BE41CC5-BD59-4AF6-82C0-4D026C3D80F0}"/>
              </a:ext>
            </a:extLst>
          </p:cNvPr>
          <p:cNvSpPr/>
          <p:nvPr/>
        </p:nvSpPr>
        <p:spPr>
          <a:xfrm rot="20001303">
            <a:off x="9928982" y="1360632"/>
            <a:ext cx="4126047" cy="300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4A7F4B59-B35A-4EBA-B16E-C51E680E0DEC}"/>
              </a:ext>
            </a:extLst>
          </p:cNvPr>
          <p:cNvSpPr/>
          <p:nvPr/>
        </p:nvSpPr>
        <p:spPr>
          <a:xfrm rot="20001303">
            <a:off x="9171940" y="1122086"/>
            <a:ext cx="4528583" cy="197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93636B7-01A0-46E7-9672-6783D0DDAE5A}"/>
              </a:ext>
            </a:extLst>
          </p:cNvPr>
          <p:cNvSpPr/>
          <p:nvPr/>
        </p:nvSpPr>
        <p:spPr>
          <a:xfrm rot="20001303">
            <a:off x="9408691" y="291748"/>
            <a:ext cx="3908794" cy="569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16A0816E-AC9D-4FB0-9B07-A952C9A217C0}"/>
              </a:ext>
            </a:extLst>
          </p:cNvPr>
          <p:cNvSpPr/>
          <p:nvPr/>
        </p:nvSpPr>
        <p:spPr>
          <a:xfrm rot="20001303">
            <a:off x="-63803" y="6980440"/>
            <a:ext cx="1953500" cy="102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2" name="标题 31">
            <a:extLst>
              <a:ext uri="{FF2B5EF4-FFF2-40B4-BE49-F238E27FC236}">
                <a16:creationId xmlns:a16="http://schemas.microsoft.com/office/drawing/2014/main" id="{2670B5EF-FE34-4811-9875-ABEACB03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本课内容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1290A67-4D45-40EA-9D61-D386E9085A19}"/>
              </a:ext>
            </a:extLst>
          </p:cNvPr>
          <p:cNvGrpSpPr/>
          <p:nvPr/>
        </p:nvGrpSpPr>
        <p:grpSpPr>
          <a:xfrm>
            <a:off x="-5764" y="2996436"/>
            <a:ext cx="10811290" cy="1529709"/>
            <a:chOff x="0" y="2763759"/>
            <a:chExt cx="12205014" cy="1726910"/>
          </a:xfrm>
        </p:grpSpPr>
        <p:sp>
          <p:nvSpPr>
            <p:cNvPr id="10" name="Rectangle 32">
              <a:extLst>
                <a:ext uri="{FF2B5EF4-FFF2-40B4-BE49-F238E27FC236}">
                  <a16:creationId xmlns:a16="http://schemas.microsoft.com/office/drawing/2014/main" id="{AF90FBB7-87AB-45AB-8075-F6D36393E460}"/>
                </a:ext>
              </a:extLst>
            </p:cNvPr>
            <p:cNvSpPr/>
            <p:nvPr/>
          </p:nvSpPr>
          <p:spPr>
            <a:xfrm>
              <a:off x="4410069" y="4016725"/>
              <a:ext cx="1812404" cy="381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793323">
                <a:lnSpc>
                  <a:spcPct val="90000"/>
                </a:lnSpc>
                <a:spcAft>
                  <a:spcPts val="521"/>
                </a:spcAft>
                <a:defRPr/>
              </a:pPr>
              <a:r>
                <a:rPr lang="en-US" altLang="zh-CN" sz="1772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ICSharpCore</a:t>
              </a:r>
              <a:endParaRPr lang="en-US" sz="1772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F6ADA4AB-708D-4823-B4A5-5098E66D6FF8}"/>
                </a:ext>
              </a:extLst>
            </p:cNvPr>
            <p:cNvSpPr txBox="1"/>
            <p:nvPr/>
          </p:nvSpPr>
          <p:spPr>
            <a:xfrm>
              <a:off x="417498" y="3924111"/>
              <a:ext cx="1988271" cy="566557"/>
            </a:xfrm>
            <a:prstGeom prst="rect">
              <a:avLst/>
            </a:prstGeom>
            <a:noFill/>
          </p:spPr>
          <p:txBody>
            <a:bodyPr wrap="square" lIns="158702" tIns="126964" rIns="158702" bIns="126964" rtlCol="0" anchor="t">
              <a:spAutoFit/>
            </a:bodyPr>
            <a:lstStyle/>
            <a:p>
              <a:pPr algn="ctr" defTabSz="793323">
                <a:lnSpc>
                  <a:spcPct val="90000"/>
                </a:lnSpc>
                <a:spcAft>
                  <a:spcPts val="521"/>
                </a:spcAft>
                <a:defRPr/>
              </a:pPr>
              <a:r>
                <a:rPr lang="zh-CN" altLang="en-US" sz="1772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Segoe UI" panose="020B0502040204020203" pitchFamily="34" charset="0"/>
                </a:rPr>
                <a:t>人工智能介绍</a:t>
              </a:r>
              <a:endParaRPr lang="en-US" sz="1772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FBD74C21-6663-4623-BF04-5BE443349552}"/>
                </a:ext>
              </a:extLst>
            </p:cNvPr>
            <p:cNvSpPr txBox="1"/>
            <p:nvPr/>
          </p:nvSpPr>
          <p:spPr>
            <a:xfrm>
              <a:off x="2465344" y="3924111"/>
              <a:ext cx="1926538" cy="566557"/>
            </a:xfrm>
            <a:prstGeom prst="rect">
              <a:avLst/>
            </a:prstGeom>
            <a:noFill/>
          </p:spPr>
          <p:txBody>
            <a:bodyPr wrap="square" lIns="158702" tIns="126964" rIns="158702" bIns="126964" rtlCol="0" anchor="t">
              <a:spAutoFit/>
            </a:bodyPr>
            <a:lstStyle/>
            <a:p>
              <a:pPr algn="ctr" defTabSz="793323">
                <a:lnSpc>
                  <a:spcPct val="90000"/>
                </a:lnSpc>
                <a:spcAft>
                  <a:spcPts val="521"/>
                </a:spcAft>
                <a:defRPr/>
              </a:pPr>
              <a:r>
                <a:rPr lang="en-US" sz="1772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ML.NET</a:t>
              </a:r>
            </a:p>
          </p:txBody>
        </p:sp>
        <p:cxnSp>
          <p:nvCxnSpPr>
            <p:cNvPr id="13" name="Straight Connector 6">
              <a:extLst>
                <a:ext uri="{FF2B5EF4-FFF2-40B4-BE49-F238E27FC236}">
                  <a16:creationId xmlns:a16="http://schemas.microsoft.com/office/drawing/2014/main" id="{6765A77C-6547-436C-BA0C-9D0FD81EDC53}"/>
                </a:ext>
              </a:extLst>
            </p:cNvPr>
            <p:cNvCxnSpPr/>
            <p:nvPr/>
          </p:nvCxnSpPr>
          <p:spPr>
            <a:xfrm>
              <a:off x="0" y="3321370"/>
              <a:ext cx="12205014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F50B57AB-31EE-41C1-8A32-87037C7B7343}"/>
                </a:ext>
              </a:extLst>
            </p:cNvPr>
            <p:cNvSpPr/>
            <p:nvPr/>
          </p:nvSpPr>
          <p:spPr bwMode="auto">
            <a:xfrm>
              <a:off x="4816415" y="2763759"/>
              <a:ext cx="1075277" cy="1075277"/>
            </a:xfrm>
            <a:prstGeom prst="ellipse">
              <a:avLst/>
            </a:prstGeom>
            <a:solidFill>
              <a:srgbClr val="EAEAEA"/>
            </a:solidFill>
            <a:ln w="254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747" tIns="126999" rIns="158747" bIns="12699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0931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126" b="1" kern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15" name="Freeform: Shape 45">
              <a:extLst>
                <a:ext uri="{FF2B5EF4-FFF2-40B4-BE49-F238E27FC236}">
                  <a16:creationId xmlns:a16="http://schemas.microsoft.com/office/drawing/2014/main" id="{DB7F2AD7-E1EE-4C3A-89B8-425C432B700E}"/>
                </a:ext>
              </a:extLst>
            </p:cNvPr>
            <p:cNvSpPr/>
            <p:nvPr/>
          </p:nvSpPr>
          <p:spPr bwMode="auto">
            <a:xfrm>
              <a:off x="5694101" y="3218652"/>
              <a:ext cx="352452" cy="244367"/>
            </a:xfrm>
            <a:custGeom>
              <a:avLst/>
              <a:gdLst>
                <a:gd name="connsiteX0" fmla="*/ 0 w 538620"/>
                <a:gd name="connsiteY0" fmla="*/ 388307 h 388307"/>
                <a:gd name="connsiteX1" fmla="*/ 538620 w 538620"/>
                <a:gd name="connsiteY1" fmla="*/ 0 h 38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8620" h="388307">
                  <a:moveTo>
                    <a:pt x="0" y="388307"/>
                  </a:moveTo>
                  <a:cubicBezTo>
                    <a:pt x="197285" y="205635"/>
                    <a:pt x="394571" y="22964"/>
                    <a:pt x="538620" y="0"/>
                  </a:cubicBezTo>
                </a:path>
              </a:pathLst>
            </a:cu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9976">
                <a:defRPr/>
              </a:pPr>
              <a:endParaRPr lang="en-US" sz="1594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9B6F8F1D-5D78-40BB-B548-2850E857D8C0}"/>
                </a:ext>
              </a:extLst>
            </p:cNvPr>
            <p:cNvSpPr txBox="1"/>
            <p:nvPr/>
          </p:nvSpPr>
          <p:spPr>
            <a:xfrm>
              <a:off x="6115103" y="3924111"/>
              <a:ext cx="2395909" cy="566557"/>
            </a:xfrm>
            <a:prstGeom prst="rect">
              <a:avLst/>
            </a:prstGeom>
            <a:noFill/>
          </p:spPr>
          <p:txBody>
            <a:bodyPr wrap="square" lIns="158702" tIns="126964" rIns="158702" bIns="126964" rtlCol="0" anchor="t">
              <a:spAutoFit/>
            </a:bodyPr>
            <a:lstStyle/>
            <a:p>
              <a:pPr algn="ctr" defTabSz="793323">
                <a:lnSpc>
                  <a:spcPct val="90000"/>
                </a:lnSpc>
                <a:spcAft>
                  <a:spcPts val="521"/>
                </a:spcAft>
                <a:defRPr/>
              </a:pPr>
              <a:r>
                <a:rPr lang="en-US" sz="1772" b="1" dirty="0" err="1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TensorFlow.NET</a:t>
              </a:r>
              <a:endParaRPr lang="en-US" sz="1772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Oval 11">
              <a:extLst>
                <a:ext uri="{FF2B5EF4-FFF2-40B4-BE49-F238E27FC236}">
                  <a16:creationId xmlns:a16="http://schemas.microsoft.com/office/drawing/2014/main" id="{D2A6D9A1-D250-43EB-8E66-23B049544474}"/>
                </a:ext>
              </a:extLst>
            </p:cNvPr>
            <p:cNvSpPr/>
            <p:nvPr/>
          </p:nvSpPr>
          <p:spPr bwMode="auto">
            <a:xfrm>
              <a:off x="861666" y="2765110"/>
              <a:ext cx="1075277" cy="1075277"/>
            </a:xfrm>
            <a:prstGeom prst="ellipse">
              <a:avLst/>
            </a:prstGeom>
            <a:solidFill>
              <a:srgbClr val="EAEAEA"/>
            </a:solidFill>
            <a:ln w="254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747" tIns="126999" rIns="158747" bIns="12699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0931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83" kern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18" name="Oval 29">
              <a:extLst>
                <a:ext uri="{FF2B5EF4-FFF2-40B4-BE49-F238E27FC236}">
                  <a16:creationId xmlns:a16="http://schemas.microsoft.com/office/drawing/2014/main" id="{0B893261-C0AF-453D-995D-573F74E328E5}"/>
                </a:ext>
              </a:extLst>
            </p:cNvPr>
            <p:cNvSpPr/>
            <p:nvPr/>
          </p:nvSpPr>
          <p:spPr bwMode="auto">
            <a:xfrm>
              <a:off x="2862794" y="2765110"/>
              <a:ext cx="1075277" cy="1075277"/>
            </a:xfrm>
            <a:prstGeom prst="ellipse">
              <a:avLst/>
            </a:prstGeom>
            <a:solidFill>
              <a:srgbClr val="EAEAEA"/>
            </a:solidFill>
            <a:ln w="254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747" tIns="126999" rIns="158747" bIns="12699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0931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83" kern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AA55C5D2-32FC-47AE-9E60-CE559E1B12C2}"/>
                </a:ext>
              </a:extLst>
            </p:cNvPr>
            <p:cNvSpPr txBox="1"/>
            <p:nvPr/>
          </p:nvSpPr>
          <p:spPr>
            <a:xfrm>
              <a:off x="9986908" y="3924112"/>
              <a:ext cx="1806337" cy="566557"/>
            </a:xfrm>
            <a:prstGeom prst="rect">
              <a:avLst/>
            </a:prstGeom>
            <a:noFill/>
          </p:spPr>
          <p:txBody>
            <a:bodyPr wrap="square" lIns="158702" tIns="126964" rIns="158702" bIns="126964" rtlCol="0" anchor="t">
              <a:spAutoFit/>
            </a:bodyPr>
            <a:lstStyle/>
            <a:p>
              <a:pPr algn="ctr" defTabSz="793323">
                <a:lnSpc>
                  <a:spcPct val="90000"/>
                </a:lnSpc>
                <a:spcAft>
                  <a:spcPts val="521"/>
                </a:spcAft>
                <a:defRPr/>
              </a:pPr>
              <a:r>
                <a:rPr lang="en-US" sz="1772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SciSharp</a:t>
              </a:r>
            </a:p>
          </p:txBody>
        </p:sp>
        <p:grpSp>
          <p:nvGrpSpPr>
            <p:cNvPr id="20" name="Group 14">
              <a:extLst>
                <a:ext uri="{FF2B5EF4-FFF2-40B4-BE49-F238E27FC236}">
                  <a16:creationId xmlns:a16="http://schemas.microsoft.com/office/drawing/2014/main" id="{33FAD51B-F024-4337-811B-A9C9D27CC5BC}"/>
                </a:ext>
              </a:extLst>
            </p:cNvPr>
            <p:cNvGrpSpPr/>
            <p:nvPr/>
          </p:nvGrpSpPr>
          <p:grpSpPr>
            <a:xfrm>
              <a:off x="6743158" y="2765110"/>
              <a:ext cx="1075277" cy="1075277"/>
              <a:chOff x="9293052" y="2834807"/>
              <a:chExt cx="1075277" cy="1075277"/>
            </a:xfrm>
          </p:grpSpPr>
          <p:sp>
            <p:nvSpPr>
              <p:cNvPr id="35" name="Oval 27">
                <a:extLst>
                  <a:ext uri="{FF2B5EF4-FFF2-40B4-BE49-F238E27FC236}">
                    <a16:creationId xmlns:a16="http://schemas.microsoft.com/office/drawing/2014/main" id="{EA3844A8-E2D2-4CC4-8CE9-20102638F7B0}"/>
                  </a:ext>
                </a:extLst>
              </p:cNvPr>
              <p:cNvSpPr/>
              <p:nvPr/>
            </p:nvSpPr>
            <p:spPr bwMode="auto">
              <a:xfrm>
                <a:off x="9293052" y="2834807"/>
                <a:ext cx="1075277" cy="1075277"/>
              </a:xfrm>
              <a:prstGeom prst="ellipse">
                <a:avLst/>
              </a:prstGeom>
              <a:solidFill>
                <a:srgbClr val="EAEAEA"/>
              </a:solidFill>
              <a:ln w="254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747" tIns="126999" rIns="158747" bIns="12699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0931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83" kern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Segoe UI" pitchFamily="34" charset="0"/>
                </a:endParaRPr>
              </a:p>
            </p:txBody>
          </p:sp>
          <p:sp>
            <p:nvSpPr>
              <p:cNvPr id="36" name="Freeform: Shape 57">
                <a:extLst>
                  <a:ext uri="{FF2B5EF4-FFF2-40B4-BE49-F238E27FC236}">
                    <a16:creationId xmlns:a16="http://schemas.microsoft.com/office/drawing/2014/main" id="{3C2370AE-34F2-47C4-8E98-BC9DFF500EAD}"/>
                  </a:ext>
                </a:extLst>
              </p:cNvPr>
              <p:cNvSpPr/>
              <p:nvPr/>
            </p:nvSpPr>
            <p:spPr bwMode="auto">
              <a:xfrm>
                <a:off x="9686726" y="3230341"/>
                <a:ext cx="352452" cy="244367"/>
              </a:xfrm>
              <a:custGeom>
                <a:avLst/>
                <a:gdLst>
                  <a:gd name="connsiteX0" fmla="*/ 0 w 538620"/>
                  <a:gd name="connsiteY0" fmla="*/ 388307 h 388307"/>
                  <a:gd name="connsiteX1" fmla="*/ 538620 w 538620"/>
                  <a:gd name="connsiteY1" fmla="*/ 0 h 388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620" h="388307">
                    <a:moveTo>
                      <a:pt x="0" y="388307"/>
                    </a:moveTo>
                    <a:cubicBezTo>
                      <a:pt x="197285" y="205635"/>
                      <a:pt x="394571" y="22964"/>
                      <a:pt x="538620" y="0"/>
                    </a:cubicBezTo>
                  </a:path>
                </a:pathLst>
              </a:cu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9976">
                  <a:defRPr/>
                </a:pPr>
                <a:endParaRPr lang="en-US" sz="1594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1" name="Group 15">
              <a:extLst>
                <a:ext uri="{FF2B5EF4-FFF2-40B4-BE49-F238E27FC236}">
                  <a16:creationId xmlns:a16="http://schemas.microsoft.com/office/drawing/2014/main" id="{9158BC48-C679-4B06-A5ED-59C4DBEB6D12}"/>
                </a:ext>
              </a:extLst>
            </p:cNvPr>
            <p:cNvGrpSpPr/>
            <p:nvPr/>
          </p:nvGrpSpPr>
          <p:grpSpPr>
            <a:xfrm>
              <a:off x="10306729" y="2765110"/>
              <a:ext cx="1120987" cy="1075277"/>
              <a:chOff x="9686726" y="2776800"/>
              <a:chExt cx="1120987" cy="1075277"/>
            </a:xfrm>
          </p:grpSpPr>
          <p:sp>
            <p:nvSpPr>
              <p:cNvPr id="33" name="Oval 25">
                <a:extLst>
                  <a:ext uri="{FF2B5EF4-FFF2-40B4-BE49-F238E27FC236}">
                    <a16:creationId xmlns:a16="http://schemas.microsoft.com/office/drawing/2014/main" id="{BDA0E87E-3370-48C4-93E2-45A6771C2CF6}"/>
                  </a:ext>
                </a:extLst>
              </p:cNvPr>
              <p:cNvSpPr/>
              <p:nvPr/>
            </p:nvSpPr>
            <p:spPr bwMode="auto">
              <a:xfrm>
                <a:off x="9732436" y="2776800"/>
                <a:ext cx="1075277" cy="1075277"/>
              </a:xfrm>
              <a:prstGeom prst="ellipse">
                <a:avLst/>
              </a:prstGeom>
              <a:solidFill>
                <a:srgbClr val="EAEAEA"/>
              </a:solidFill>
              <a:ln w="254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747" tIns="126999" rIns="158747" bIns="12699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0931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17" b="1" kern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Segoe UI" pitchFamily="34" charset="0"/>
                </a:endParaRPr>
              </a:p>
            </p:txBody>
          </p:sp>
          <p:sp>
            <p:nvSpPr>
              <p:cNvPr id="34" name="Freeform: Shape 67">
                <a:extLst>
                  <a:ext uri="{FF2B5EF4-FFF2-40B4-BE49-F238E27FC236}">
                    <a16:creationId xmlns:a16="http://schemas.microsoft.com/office/drawing/2014/main" id="{5DB3D5C1-4B28-4BE0-9F15-F489DDC7D349}"/>
                  </a:ext>
                </a:extLst>
              </p:cNvPr>
              <p:cNvSpPr/>
              <p:nvPr/>
            </p:nvSpPr>
            <p:spPr bwMode="auto">
              <a:xfrm>
                <a:off x="9686726" y="3230341"/>
                <a:ext cx="352452" cy="244367"/>
              </a:xfrm>
              <a:custGeom>
                <a:avLst/>
                <a:gdLst>
                  <a:gd name="connsiteX0" fmla="*/ 0 w 538620"/>
                  <a:gd name="connsiteY0" fmla="*/ 388307 h 388307"/>
                  <a:gd name="connsiteX1" fmla="*/ 538620 w 538620"/>
                  <a:gd name="connsiteY1" fmla="*/ 0 h 388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620" h="388307">
                    <a:moveTo>
                      <a:pt x="0" y="388307"/>
                    </a:moveTo>
                    <a:cubicBezTo>
                      <a:pt x="197285" y="205635"/>
                      <a:pt x="394571" y="22964"/>
                      <a:pt x="538620" y="0"/>
                    </a:cubicBezTo>
                  </a:path>
                </a:pathLst>
              </a:cu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9976">
                  <a:defRPr/>
                </a:pPr>
                <a:endParaRPr lang="en-US" sz="1594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C547E0BD-FAEF-4654-ACA8-4C08687D046B}"/>
                </a:ext>
              </a:extLst>
            </p:cNvPr>
            <p:cNvSpPr txBox="1"/>
            <p:nvPr/>
          </p:nvSpPr>
          <p:spPr>
            <a:xfrm>
              <a:off x="8217505" y="3924111"/>
              <a:ext cx="1964955" cy="566557"/>
            </a:xfrm>
            <a:prstGeom prst="rect">
              <a:avLst/>
            </a:prstGeom>
            <a:noFill/>
          </p:spPr>
          <p:txBody>
            <a:bodyPr wrap="square" lIns="158702" tIns="126964" rIns="158702" bIns="126964" rtlCol="0" anchor="t">
              <a:spAutoFit/>
            </a:bodyPr>
            <a:lstStyle/>
            <a:p>
              <a:pPr algn="ctr" defTabSz="793323">
                <a:lnSpc>
                  <a:spcPct val="90000"/>
                </a:lnSpc>
                <a:spcAft>
                  <a:spcPts val="521"/>
                </a:spcAft>
                <a:defRPr/>
              </a:pPr>
              <a:r>
                <a:rPr lang="en-US" sz="1772" b="1" dirty="0" err="1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Keras.NET</a:t>
              </a:r>
              <a:endParaRPr lang="en-US" sz="1772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23" name="Group 17">
              <a:extLst>
                <a:ext uri="{FF2B5EF4-FFF2-40B4-BE49-F238E27FC236}">
                  <a16:creationId xmlns:a16="http://schemas.microsoft.com/office/drawing/2014/main" id="{4D21FDE7-4935-41AC-90FC-D40E7524BEB2}"/>
                </a:ext>
              </a:extLst>
            </p:cNvPr>
            <p:cNvGrpSpPr/>
            <p:nvPr/>
          </p:nvGrpSpPr>
          <p:grpSpPr>
            <a:xfrm>
              <a:off x="8608233" y="2765110"/>
              <a:ext cx="1075277" cy="1075277"/>
              <a:chOff x="9447427" y="2817888"/>
              <a:chExt cx="1075277" cy="1075277"/>
            </a:xfrm>
          </p:grpSpPr>
          <p:sp>
            <p:nvSpPr>
              <p:cNvPr id="30" name="Oval 23">
                <a:extLst>
                  <a:ext uri="{FF2B5EF4-FFF2-40B4-BE49-F238E27FC236}">
                    <a16:creationId xmlns:a16="http://schemas.microsoft.com/office/drawing/2014/main" id="{4AFCC753-41D4-4A65-9055-B2D4EF4A585A}"/>
                  </a:ext>
                </a:extLst>
              </p:cNvPr>
              <p:cNvSpPr/>
              <p:nvPr/>
            </p:nvSpPr>
            <p:spPr bwMode="auto">
              <a:xfrm>
                <a:off x="9447427" y="2817888"/>
                <a:ext cx="1075277" cy="1075277"/>
              </a:xfrm>
              <a:prstGeom prst="ellipse">
                <a:avLst/>
              </a:prstGeom>
              <a:solidFill>
                <a:srgbClr val="EAEAEA"/>
              </a:solidFill>
              <a:ln w="254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747" tIns="126999" rIns="158747" bIns="12699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0931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83" kern="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Segoe UI" pitchFamily="34" charset="0"/>
                </a:endParaRPr>
              </a:p>
            </p:txBody>
          </p:sp>
          <p:sp>
            <p:nvSpPr>
              <p:cNvPr id="31" name="Freeform: Shape 55">
                <a:extLst>
                  <a:ext uri="{FF2B5EF4-FFF2-40B4-BE49-F238E27FC236}">
                    <a16:creationId xmlns:a16="http://schemas.microsoft.com/office/drawing/2014/main" id="{CB78673E-BDF3-4054-B9E8-7A8F97C8B62A}"/>
                  </a:ext>
                </a:extLst>
              </p:cNvPr>
              <p:cNvSpPr/>
              <p:nvPr/>
            </p:nvSpPr>
            <p:spPr bwMode="auto">
              <a:xfrm>
                <a:off x="9686726" y="3230341"/>
                <a:ext cx="352452" cy="244367"/>
              </a:xfrm>
              <a:custGeom>
                <a:avLst/>
                <a:gdLst>
                  <a:gd name="connsiteX0" fmla="*/ 0 w 538620"/>
                  <a:gd name="connsiteY0" fmla="*/ 388307 h 388307"/>
                  <a:gd name="connsiteX1" fmla="*/ 538620 w 538620"/>
                  <a:gd name="connsiteY1" fmla="*/ 0 h 388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620" h="388307">
                    <a:moveTo>
                      <a:pt x="0" y="388307"/>
                    </a:moveTo>
                    <a:cubicBezTo>
                      <a:pt x="197285" y="205635"/>
                      <a:pt x="394571" y="22964"/>
                      <a:pt x="538620" y="0"/>
                    </a:cubicBezTo>
                  </a:path>
                </a:pathLst>
              </a:cu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9976">
                  <a:defRPr/>
                </a:pPr>
                <a:endParaRPr lang="en-US" sz="1594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pic>
          <p:nvPicPr>
            <p:cNvPr id="24" name="Picture 18">
              <a:extLst>
                <a:ext uri="{FF2B5EF4-FFF2-40B4-BE49-F238E27FC236}">
                  <a16:creationId xmlns:a16="http://schemas.microsoft.com/office/drawing/2014/main" id="{080E1678-708E-4C68-872F-67DE18923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3127" y="2915443"/>
              <a:ext cx="774611" cy="774611"/>
            </a:xfrm>
            <a:prstGeom prst="rect">
              <a:avLst/>
            </a:prstGeom>
          </p:spPr>
        </p:pic>
        <p:pic>
          <p:nvPicPr>
            <p:cNvPr id="25" name="Picture 4" descr="Resultado de imagen para brain ml icon">
              <a:extLst>
                <a:ext uri="{FF2B5EF4-FFF2-40B4-BE49-F238E27FC236}">
                  <a16:creationId xmlns:a16="http://schemas.microsoft.com/office/drawing/2014/main" id="{EF10B767-D1B6-4586-A351-7B48D237E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2982" y="2986426"/>
              <a:ext cx="632647" cy="632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1">
              <a:extLst>
                <a:ext uri="{FF2B5EF4-FFF2-40B4-BE49-F238E27FC236}">
                  <a16:creationId xmlns:a16="http://schemas.microsoft.com/office/drawing/2014/main" id="{5125321B-2877-4769-8309-4F8EC017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0285" y="2959798"/>
              <a:ext cx="641023" cy="685902"/>
            </a:xfrm>
            <a:prstGeom prst="rect">
              <a:avLst/>
            </a:prstGeom>
          </p:spPr>
        </p:pic>
        <p:pic>
          <p:nvPicPr>
            <p:cNvPr id="27" name="Picture 37">
              <a:extLst>
                <a:ext uri="{FF2B5EF4-FFF2-40B4-BE49-F238E27FC236}">
                  <a16:creationId xmlns:a16="http://schemas.microsoft.com/office/drawing/2014/main" id="{8EE2366B-A770-4C59-9656-78B46FCBC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4313" y="2991191"/>
              <a:ext cx="623116" cy="623117"/>
            </a:xfrm>
            <a:prstGeom prst="rect">
              <a:avLst/>
            </a:prstGeom>
            <a:noFill/>
          </p:spPr>
        </p:pic>
        <p:pic>
          <p:nvPicPr>
            <p:cNvPr id="28" name="Picture 43">
              <a:extLst>
                <a:ext uri="{FF2B5EF4-FFF2-40B4-BE49-F238E27FC236}">
                  <a16:creationId xmlns:a16="http://schemas.microsoft.com/office/drawing/2014/main" id="{F2D8D9CD-ED7C-4DB9-A44E-5BF6FB82D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08866" y="2857562"/>
              <a:ext cx="890374" cy="890375"/>
            </a:xfrm>
            <a:prstGeom prst="rect">
              <a:avLst/>
            </a:prstGeom>
          </p:spPr>
        </p:pic>
        <p:pic>
          <p:nvPicPr>
            <p:cNvPr id="29" name="Picture 44">
              <a:extLst>
                <a:ext uri="{FF2B5EF4-FFF2-40B4-BE49-F238E27FC236}">
                  <a16:creationId xmlns:a16="http://schemas.microsoft.com/office/drawing/2014/main" id="{41D75396-F281-41B2-8CDF-E11841AD7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8958" y="2941631"/>
              <a:ext cx="722238" cy="7222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5915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337E811-FA28-4548-8F77-4A27B6776CB8}"/>
              </a:ext>
            </a:extLst>
          </p:cNvPr>
          <p:cNvSpPr/>
          <p:nvPr/>
        </p:nvSpPr>
        <p:spPr>
          <a:xfrm rot="20001303">
            <a:off x="9928982" y="1360632"/>
            <a:ext cx="4126047" cy="300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EA00A27-5D8B-4BAB-9A5E-856769E2BA3A}"/>
              </a:ext>
            </a:extLst>
          </p:cNvPr>
          <p:cNvSpPr/>
          <p:nvPr/>
        </p:nvSpPr>
        <p:spPr>
          <a:xfrm rot="20001303">
            <a:off x="9171940" y="1122086"/>
            <a:ext cx="4528583" cy="197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784FD10-01B2-4005-A329-9F3E619D9010}"/>
              </a:ext>
            </a:extLst>
          </p:cNvPr>
          <p:cNvSpPr/>
          <p:nvPr/>
        </p:nvSpPr>
        <p:spPr>
          <a:xfrm rot="20001303">
            <a:off x="9408691" y="291748"/>
            <a:ext cx="3908794" cy="569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FD254C4-EF74-4A2E-B2C6-21AE461B19C0}"/>
              </a:ext>
            </a:extLst>
          </p:cNvPr>
          <p:cNvSpPr/>
          <p:nvPr/>
        </p:nvSpPr>
        <p:spPr>
          <a:xfrm>
            <a:off x="893704" y="1309757"/>
            <a:ext cx="9012354" cy="2067637"/>
          </a:xfrm>
          <a:prstGeom prst="roundRect">
            <a:avLst>
              <a:gd name="adj" fmla="val 43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标题 31">
            <a:extLst>
              <a:ext uri="{FF2B5EF4-FFF2-40B4-BE49-F238E27FC236}">
                <a16:creationId xmlns:a16="http://schemas.microsoft.com/office/drawing/2014/main" id="{2670B5EF-FE34-4811-9875-ABEACB03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Keras.NET </a:t>
            </a:r>
            <a:r>
              <a:rPr lang="zh-CN" altLang="en-US" dirty="0"/>
              <a:t>介绍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07935FE-36F2-47F0-B114-CD3A290BC93A}"/>
              </a:ext>
            </a:extLst>
          </p:cNvPr>
          <p:cNvSpPr/>
          <p:nvPr/>
        </p:nvSpPr>
        <p:spPr>
          <a:xfrm rot="20001303">
            <a:off x="-788731" y="5851001"/>
            <a:ext cx="1781272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9164191-B2C3-43CB-95F0-E857EDF26991}"/>
              </a:ext>
            </a:extLst>
          </p:cNvPr>
          <p:cNvSpPr/>
          <p:nvPr/>
        </p:nvSpPr>
        <p:spPr>
          <a:xfrm rot="20001303">
            <a:off x="-1114580" y="5976726"/>
            <a:ext cx="3793428" cy="6533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228F61F-DD52-4DE2-B9E0-089FBC520245}"/>
              </a:ext>
            </a:extLst>
          </p:cNvPr>
          <p:cNvSpPr/>
          <p:nvPr/>
        </p:nvSpPr>
        <p:spPr>
          <a:xfrm rot="20001303">
            <a:off x="-63803" y="6980440"/>
            <a:ext cx="1953500" cy="102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A53A65C8-23D6-4285-8EF7-25DF47AA8781}"/>
              </a:ext>
            </a:extLst>
          </p:cNvPr>
          <p:cNvSpPr/>
          <p:nvPr/>
        </p:nvSpPr>
        <p:spPr>
          <a:xfrm>
            <a:off x="2524934" y="1767103"/>
            <a:ext cx="7288869" cy="1152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9976">
              <a:lnSpc>
                <a:spcPct val="150000"/>
              </a:lnSpc>
            </a:pPr>
            <a:r>
              <a:rPr lang="en-US" altLang="zh-CN" sz="1594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Keras</a:t>
            </a:r>
            <a:r>
              <a:rPr lang="zh-CN" altLang="en-US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是一个用</a:t>
            </a:r>
            <a:r>
              <a:rPr lang="en-US" altLang="zh-CN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编写通过</a:t>
            </a:r>
            <a:r>
              <a:rPr lang="en-US" altLang="zh-CN" sz="1594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Tensorflow</a:t>
            </a:r>
            <a:r>
              <a:rPr lang="zh-CN" altLang="en-US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594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PlaidML</a:t>
            </a:r>
            <a:r>
              <a:rPr lang="zh-CN" altLang="en-US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以及</a:t>
            </a:r>
            <a:r>
              <a:rPr lang="en-US" altLang="zh-CN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CNTK</a:t>
            </a:r>
            <a:r>
              <a:rPr lang="zh-CN" altLang="en-US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作为后端的高层神经网络</a:t>
            </a:r>
            <a:r>
              <a:rPr lang="en-US" altLang="zh-CN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en-US" altLang="zh-CN" sz="1594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Keras</a:t>
            </a:r>
            <a:r>
              <a:rPr lang="zh-CN" altLang="en-US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让你用最简单的方式快速完成深度学习</a:t>
            </a:r>
            <a:r>
              <a:rPr lang="en-US" altLang="zh-CN" sz="1594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(https://keras-cn.readthedocs.io/en/latest/)</a:t>
            </a: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A7F87CA1-3365-4EDD-B2A3-EDB0BFB94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1118" y="3688626"/>
            <a:ext cx="936402" cy="301554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D5B51E6D-F4B2-45D8-A710-F54BC4A9E808}"/>
              </a:ext>
            </a:extLst>
          </p:cNvPr>
          <p:cNvSpPr txBox="1"/>
          <p:nvPr/>
        </p:nvSpPr>
        <p:spPr>
          <a:xfrm>
            <a:off x="1183640" y="4152412"/>
            <a:ext cx="1195495" cy="310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9976"/>
            <a:r>
              <a:rPr lang="en-US" sz="1417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Keras.NET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A77EE7F9-6E10-432D-8555-B22FC227A71E}"/>
              </a:ext>
            </a:extLst>
          </p:cNvPr>
          <p:cNvSpPr txBox="1"/>
          <p:nvPr/>
        </p:nvSpPr>
        <p:spPr>
          <a:xfrm>
            <a:off x="2524934" y="3665576"/>
            <a:ext cx="3531351" cy="337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9976"/>
            <a:r>
              <a:rPr lang="zh-CN" altLang="en-US" sz="1594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</a:t>
            </a:r>
            <a:r>
              <a:rPr lang="en-US" altLang="zh-CN" sz="1594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pythonnet</a:t>
            </a:r>
            <a:r>
              <a:rPr lang="zh-CN" altLang="en-US" sz="1594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绑定实现</a:t>
            </a:r>
            <a:r>
              <a:rPr lang="en-US" altLang="zh-CN" sz="1594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Keras.NET</a:t>
            </a: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913228A8-E8F3-4056-AF12-CB165690A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675" y="1725931"/>
            <a:ext cx="1235288" cy="1235288"/>
          </a:xfrm>
          <a:prstGeom prst="rect">
            <a:avLst/>
          </a:prstGeom>
        </p:spPr>
      </p:pic>
      <p:sp>
        <p:nvSpPr>
          <p:cNvPr id="27" name="Rectangle 12">
            <a:extLst>
              <a:ext uri="{FF2B5EF4-FFF2-40B4-BE49-F238E27FC236}">
                <a16:creationId xmlns:a16="http://schemas.microsoft.com/office/drawing/2014/main" id="{FA3EE03A-F47B-4921-ACB5-2DABC4B98176}"/>
              </a:ext>
            </a:extLst>
          </p:cNvPr>
          <p:cNvSpPr/>
          <p:nvPr/>
        </p:nvSpPr>
        <p:spPr>
          <a:xfrm>
            <a:off x="2524934" y="4152412"/>
            <a:ext cx="3582456" cy="310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9976"/>
            <a:r>
              <a:rPr lang="en-US" sz="1417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https://github.com/SciSharp/Keras.NET</a:t>
            </a:r>
            <a:endParaRPr lang="en-US" sz="1417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0" name="Picture 10">
            <a:extLst>
              <a:ext uri="{FF2B5EF4-FFF2-40B4-BE49-F238E27FC236}">
                <a16:creationId xmlns:a16="http://schemas.microsoft.com/office/drawing/2014/main" id="{731E0E15-7B00-4D1D-99EC-04E63DAF33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t="5288" r="10597"/>
          <a:stretch/>
        </p:blipFill>
        <p:spPr>
          <a:xfrm>
            <a:off x="6645498" y="3665576"/>
            <a:ext cx="3258662" cy="2800275"/>
          </a:xfrm>
          <a:prstGeom prst="roundRect">
            <a:avLst>
              <a:gd name="adj" fmla="val 2922"/>
            </a:avLst>
          </a:prstGeom>
        </p:spPr>
      </p:pic>
    </p:spTree>
    <p:extLst>
      <p:ext uri="{BB962C8B-B14F-4D97-AF65-F5344CB8AC3E}">
        <p14:creationId xmlns:p14="http://schemas.microsoft.com/office/powerpoint/2010/main" val="2352038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337E811-FA28-4548-8F77-4A27B6776CB8}"/>
              </a:ext>
            </a:extLst>
          </p:cNvPr>
          <p:cNvSpPr/>
          <p:nvPr/>
        </p:nvSpPr>
        <p:spPr>
          <a:xfrm rot="20001303">
            <a:off x="9928982" y="1360632"/>
            <a:ext cx="4126047" cy="300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EA00A27-5D8B-4BAB-9A5E-856769E2BA3A}"/>
              </a:ext>
            </a:extLst>
          </p:cNvPr>
          <p:cNvSpPr/>
          <p:nvPr/>
        </p:nvSpPr>
        <p:spPr>
          <a:xfrm rot="20001303">
            <a:off x="9171940" y="1122086"/>
            <a:ext cx="4528583" cy="197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784FD10-01B2-4005-A329-9F3E619D9010}"/>
              </a:ext>
            </a:extLst>
          </p:cNvPr>
          <p:cNvSpPr/>
          <p:nvPr/>
        </p:nvSpPr>
        <p:spPr>
          <a:xfrm rot="20001303">
            <a:off x="9408691" y="291748"/>
            <a:ext cx="3908794" cy="569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2" name="标题 31">
            <a:extLst>
              <a:ext uri="{FF2B5EF4-FFF2-40B4-BE49-F238E27FC236}">
                <a16:creationId xmlns:a16="http://schemas.microsoft.com/office/drawing/2014/main" id="{2670B5EF-FE34-4811-9875-ABEACB03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Keras.NET </a:t>
            </a:r>
            <a:r>
              <a:rPr lang="zh-CN" altLang="en-US" dirty="0"/>
              <a:t>示例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07935FE-36F2-47F0-B114-CD3A290BC93A}"/>
              </a:ext>
            </a:extLst>
          </p:cNvPr>
          <p:cNvSpPr/>
          <p:nvPr/>
        </p:nvSpPr>
        <p:spPr>
          <a:xfrm rot="20001303">
            <a:off x="-788731" y="5851001"/>
            <a:ext cx="1781272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9164191-B2C3-43CB-95F0-E857EDF26991}"/>
              </a:ext>
            </a:extLst>
          </p:cNvPr>
          <p:cNvSpPr/>
          <p:nvPr/>
        </p:nvSpPr>
        <p:spPr>
          <a:xfrm rot="20001303">
            <a:off x="-1114580" y="5976726"/>
            <a:ext cx="3793428" cy="6533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228F61F-DD52-4DE2-B9E0-089FBC520245}"/>
              </a:ext>
            </a:extLst>
          </p:cNvPr>
          <p:cNvSpPr/>
          <p:nvPr/>
        </p:nvSpPr>
        <p:spPr>
          <a:xfrm rot="20001303">
            <a:off x="-63803" y="6980440"/>
            <a:ext cx="1953500" cy="102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790B5F2-0D5E-49FD-AF42-E92925D90C2B}"/>
              </a:ext>
            </a:extLst>
          </p:cNvPr>
          <p:cNvGrpSpPr/>
          <p:nvPr/>
        </p:nvGrpSpPr>
        <p:grpSpPr>
          <a:xfrm>
            <a:off x="1311174" y="3062004"/>
            <a:ext cx="3809569" cy="1075305"/>
            <a:chOff x="821232" y="2335674"/>
            <a:chExt cx="3809569" cy="1075305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5B0357F6-3056-415F-9BE8-3FC09E0226FC}"/>
                </a:ext>
              </a:extLst>
            </p:cNvPr>
            <p:cNvSpPr txBox="1"/>
            <p:nvPr/>
          </p:nvSpPr>
          <p:spPr>
            <a:xfrm>
              <a:off x="821232" y="2335674"/>
              <a:ext cx="1603324" cy="419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9976">
                <a:defRPr/>
              </a:pPr>
              <a:r>
                <a:rPr lang="en-US" altLang="zh-CN" sz="2126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1.</a:t>
              </a:r>
              <a:r>
                <a:rPr lang="zh-CN" altLang="en-US" sz="2126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环境配置</a:t>
              </a:r>
              <a:endParaRPr lang="en-US" sz="2126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F77D5A04-3BC4-468B-8240-551FFB551D8F}"/>
                </a:ext>
              </a:extLst>
            </p:cNvPr>
            <p:cNvSpPr txBox="1"/>
            <p:nvPr/>
          </p:nvSpPr>
          <p:spPr>
            <a:xfrm>
              <a:off x="821232" y="2991505"/>
              <a:ext cx="3809569" cy="419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9976">
                <a:defRPr/>
              </a:pPr>
              <a:r>
                <a:rPr lang="en-US" altLang="zh-CN" sz="2126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2.</a:t>
              </a:r>
              <a:r>
                <a:rPr lang="zh-CN" altLang="en-US" sz="2126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通过</a:t>
              </a:r>
              <a:r>
                <a:rPr lang="en-US" altLang="zh-CN" sz="2126" b="1" dirty="0" err="1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Keras</a:t>
              </a:r>
              <a:r>
                <a:rPr lang="en-US" altLang="zh-CN" sz="2126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.NET</a:t>
              </a:r>
              <a:r>
                <a:rPr lang="zh-CN" altLang="en-US" sz="2126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做图像分类</a:t>
              </a:r>
              <a:endParaRPr lang="en-US" sz="2126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23" name="Picture 10">
            <a:extLst>
              <a:ext uri="{FF2B5EF4-FFF2-40B4-BE49-F238E27FC236}">
                <a16:creationId xmlns:a16="http://schemas.microsoft.com/office/drawing/2014/main" id="{3A2A8F49-776B-494B-8E96-A9EF8657BC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6" t="3162" r="2316" b="3162"/>
          <a:stretch/>
        </p:blipFill>
        <p:spPr>
          <a:xfrm>
            <a:off x="6072072" y="1927276"/>
            <a:ext cx="3405186" cy="3344760"/>
          </a:xfrm>
          <a:prstGeom prst="roundRect">
            <a:avLst>
              <a:gd name="adj" fmla="val 9073"/>
            </a:avLst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11025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337E811-FA28-4548-8F77-4A27B6776CB8}"/>
              </a:ext>
            </a:extLst>
          </p:cNvPr>
          <p:cNvSpPr/>
          <p:nvPr/>
        </p:nvSpPr>
        <p:spPr>
          <a:xfrm rot="20001303">
            <a:off x="9928982" y="1360632"/>
            <a:ext cx="4126047" cy="300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EA00A27-5D8B-4BAB-9A5E-856769E2BA3A}"/>
              </a:ext>
            </a:extLst>
          </p:cNvPr>
          <p:cNvSpPr/>
          <p:nvPr/>
        </p:nvSpPr>
        <p:spPr>
          <a:xfrm rot="20001303">
            <a:off x="9171940" y="1122086"/>
            <a:ext cx="4528583" cy="197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784FD10-01B2-4005-A329-9F3E619D9010}"/>
              </a:ext>
            </a:extLst>
          </p:cNvPr>
          <p:cNvSpPr/>
          <p:nvPr/>
        </p:nvSpPr>
        <p:spPr>
          <a:xfrm rot="20001303">
            <a:off x="9408691" y="291748"/>
            <a:ext cx="3908794" cy="569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2" name="标题 31">
            <a:extLst>
              <a:ext uri="{FF2B5EF4-FFF2-40B4-BE49-F238E27FC236}">
                <a16:creationId xmlns:a16="http://schemas.microsoft.com/office/drawing/2014/main" id="{2670B5EF-FE34-4811-9875-ABEACB03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SciSharp </a:t>
            </a:r>
            <a:r>
              <a:rPr lang="zh-CN" altLang="en-US" dirty="0"/>
              <a:t>实现方式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07935FE-36F2-47F0-B114-CD3A290BC93A}"/>
              </a:ext>
            </a:extLst>
          </p:cNvPr>
          <p:cNvSpPr/>
          <p:nvPr/>
        </p:nvSpPr>
        <p:spPr>
          <a:xfrm rot="20001303">
            <a:off x="-788731" y="5851001"/>
            <a:ext cx="1781272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9164191-B2C3-43CB-95F0-E857EDF26991}"/>
              </a:ext>
            </a:extLst>
          </p:cNvPr>
          <p:cNvSpPr/>
          <p:nvPr/>
        </p:nvSpPr>
        <p:spPr>
          <a:xfrm rot="20001303">
            <a:off x="-1114580" y="5976726"/>
            <a:ext cx="3793428" cy="6533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228F61F-DD52-4DE2-B9E0-089FBC520245}"/>
              </a:ext>
            </a:extLst>
          </p:cNvPr>
          <p:cNvSpPr/>
          <p:nvPr/>
        </p:nvSpPr>
        <p:spPr>
          <a:xfrm rot="20001303">
            <a:off x="-63803" y="6980440"/>
            <a:ext cx="1953500" cy="102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FD1FF71-332D-4685-969B-048DEFA86682}"/>
              </a:ext>
            </a:extLst>
          </p:cNvPr>
          <p:cNvGrpSpPr/>
          <p:nvPr/>
        </p:nvGrpSpPr>
        <p:grpSpPr>
          <a:xfrm>
            <a:off x="946737" y="2150107"/>
            <a:ext cx="3272989" cy="1864871"/>
            <a:chOff x="1174685" y="2037010"/>
            <a:chExt cx="3694922" cy="2105278"/>
          </a:xfrm>
        </p:grpSpPr>
        <p:sp>
          <p:nvSpPr>
            <p:cNvPr id="14" name="Rectangle 4">
              <a:extLst>
                <a:ext uri="{FF2B5EF4-FFF2-40B4-BE49-F238E27FC236}">
                  <a16:creationId xmlns:a16="http://schemas.microsoft.com/office/drawing/2014/main" id="{F865B86F-14E8-4DF8-A0FA-E6EB830C1C52}"/>
                </a:ext>
              </a:extLst>
            </p:cNvPr>
            <p:cNvSpPr/>
            <p:nvPr/>
          </p:nvSpPr>
          <p:spPr>
            <a:xfrm>
              <a:off x="1174685" y="3554459"/>
              <a:ext cx="3694922" cy="587829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9976"/>
              <a:r>
                <a:rPr lang="en-US" sz="1594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C/C++ Layer</a:t>
              </a:r>
            </a:p>
          </p:txBody>
        </p:sp>
        <p:sp>
          <p:nvSpPr>
            <p:cNvPr id="15" name="Rectangle 9">
              <a:extLst>
                <a:ext uri="{FF2B5EF4-FFF2-40B4-BE49-F238E27FC236}">
                  <a16:creationId xmlns:a16="http://schemas.microsoft.com/office/drawing/2014/main" id="{FA4588F7-871C-4E25-BD72-C908B0988F59}"/>
                </a:ext>
              </a:extLst>
            </p:cNvPr>
            <p:cNvSpPr/>
            <p:nvPr/>
          </p:nvSpPr>
          <p:spPr>
            <a:xfrm>
              <a:off x="1174685" y="2795735"/>
              <a:ext cx="3694922" cy="587829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9976"/>
              <a:r>
                <a:rPr lang="en-US" sz="1594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C# Binding C++ API</a:t>
              </a:r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C4E589BB-1C71-4357-8378-E4105A6C97B9}"/>
                </a:ext>
              </a:extLst>
            </p:cNvPr>
            <p:cNvSpPr/>
            <p:nvPr/>
          </p:nvSpPr>
          <p:spPr>
            <a:xfrm>
              <a:off x="1174685" y="2037010"/>
              <a:ext cx="2015413" cy="587829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9976"/>
              <a:r>
                <a:rPr lang="en-US" sz="1594" dirty="0" err="1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TensorFlow.NET</a:t>
              </a:r>
              <a:endParaRPr lang="en-US" sz="1594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D4B1880C-5E8A-4001-A640-3344037A56C4}"/>
                </a:ext>
              </a:extLst>
            </p:cNvPr>
            <p:cNvSpPr/>
            <p:nvPr/>
          </p:nvSpPr>
          <p:spPr>
            <a:xfrm>
              <a:off x="3417142" y="2037010"/>
              <a:ext cx="1452465" cy="587829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9976"/>
              <a:r>
                <a:rPr lang="en-US" sz="1594" dirty="0" err="1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NumSharp</a:t>
              </a:r>
              <a:endParaRPr lang="en-US" sz="1594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8" name="TextBox 13">
            <a:extLst>
              <a:ext uri="{FF2B5EF4-FFF2-40B4-BE49-F238E27FC236}">
                <a16:creationId xmlns:a16="http://schemas.microsoft.com/office/drawing/2014/main" id="{B95713A5-BA6D-4A00-B26B-DC9440A2FA45}"/>
              </a:ext>
            </a:extLst>
          </p:cNvPr>
          <p:cNvSpPr txBox="1"/>
          <p:nvPr/>
        </p:nvSpPr>
        <p:spPr>
          <a:xfrm>
            <a:off x="1706270" y="4828473"/>
            <a:ext cx="1771639" cy="473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9976"/>
            <a:r>
              <a:rPr lang="zh-CN" altLang="en-US" sz="248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纯原生实现</a:t>
            </a:r>
            <a:endParaRPr lang="en-US" sz="2480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27824C47-0391-46AD-ACD3-F05B6D928C44}"/>
              </a:ext>
            </a:extLst>
          </p:cNvPr>
          <p:cNvSpPr txBox="1"/>
          <p:nvPr/>
        </p:nvSpPr>
        <p:spPr>
          <a:xfrm>
            <a:off x="6189887" y="4828473"/>
            <a:ext cx="2597827" cy="473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9976"/>
            <a:r>
              <a:rPr lang="zh-CN" altLang="en-US" sz="248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zh-CN" sz="248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48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</a:t>
            </a:r>
            <a:endParaRPr lang="en-US" sz="2480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2BC119D-A1B4-47B3-B434-2EA064C7EC41}"/>
              </a:ext>
            </a:extLst>
          </p:cNvPr>
          <p:cNvGrpSpPr/>
          <p:nvPr/>
        </p:nvGrpSpPr>
        <p:grpSpPr>
          <a:xfrm>
            <a:off x="5107709" y="2152357"/>
            <a:ext cx="4745316" cy="2527790"/>
            <a:chOff x="5872063" y="2039549"/>
            <a:chExt cx="5357052" cy="2853657"/>
          </a:xfrm>
        </p:grpSpPr>
        <p:sp>
          <p:nvSpPr>
            <p:cNvPr id="24" name="Rectangle 16">
              <a:extLst>
                <a:ext uri="{FF2B5EF4-FFF2-40B4-BE49-F238E27FC236}">
                  <a16:creationId xmlns:a16="http://schemas.microsoft.com/office/drawing/2014/main" id="{71DB3B93-EF6B-4BE2-9AD9-2154175C734F}"/>
                </a:ext>
              </a:extLst>
            </p:cNvPr>
            <p:cNvSpPr/>
            <p:nvPr/>
          </p:nvSpPr>
          <p:spPr>
            <a:xfrm>
              <a:off x="6624119" y="4305377"/>
              <a:ext cx="3694922" cy="587829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9976"/>
              <a:r>
                <a:rPr lang="en-US" sz="1594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C/C++ Layer</a:t>
              </a:r>
            </a:p>
          </p:txBody>
        </p:sp>
        <p:sp>
          <p:nvSpPr>
            <p:cNvPr id="25" name="Rectangle 18">
              <a:extLst>
                <a:ext uri="{FF2B5EF4-FFF2-40B4-BE49-F238E27FC236}">
                  <a16:creationId xmlns:a16="http://schemas.microsoft.com/office/drawing/2014/main" id="{07D077D9-5F45-4DC4-A06F-0BACB5FA0DD1}"/>
                </a:ext>
              </a:extLst>
            </p:cNvPr>
            <p:cNvSpPr/>
            <p:nvPr/>
          </p:nvSpPr>
          <p:spPr>
            <a:xfrm>
              <a:off x="6624119" y="3550101"/>
              <a:ext cx="3694922" cy="587829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9976"/>
              <a:r>
                <a:rPr lang="en-US" altLang="zh-CN" sz="1594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Python</a:t>
              </a:r>
              <a:r>
                <a:rPr lang="zh-CN" altLang="en-US" sz="1594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sz="1594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API</a:t>
              </a:r>
            </a:p>
          </p:txBody>
        </p:sp>
        <p:sp>
          <p:nvSpPr>
            <p:cNvPr id="26" name="Rectangle 19">
              <a:extLst>
                <a:ext uri="{FF2B5EF4-FFF2-40B4-BE49-F238E27FC236}">
                  <a16:creationId xmlns:a16="http://schemas.microsoft.com/office/drawing/2014/main" id="{E19E2B94-B289-4068-9440-97F56406C436}"/>
                </a:ext>
              </a:extLst>
            </p:cNvPr>
            <p:cNvSpPr/>
            <p:nvPr/>
          </p:nvSpPr>
          <p:spPr>
            <a:xfrm>
              <a:off x="6624119" y="2794825"/>
              <a:ext cx="3694922" cy="587829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9976"/>
              <a:r>
                <a:rPr lang="en-US" altLang="zh-CN" sz="1417" b="1" dirty="0" err="1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pythonnet</a:t>
              </a:r>
              <a:r>
                <a:rPr lang="en-US" altLang="zh-CN" sz="1417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(C# Dynamic Binding)</a:t>
              </a:r>
              <a:endParaRPr lang="en-US" sz="1417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" name="Rectangle 20">
              <a:extLst>
                <a:ext uri="{FF2B5EF4-FFF2-40B4-BE49-F238E27FC236}">
                  <a16:creationId xmlns:a16="http://schemas.microsoft.com/office/drawing/2014/main" id="{F6DE90D9-AE7A-46ED-9135-0E8D0F61C224}"/>
                </a:ext>
              </a:extLst>
            </p:cNvPr>
            <p:cNvSpPr/>
            <p:nvPr/>
          </p:nvSpPr>
          <p:spPr>
            <a:xfrm>
              <a:off x="5872063" y="2039549"/>
              <a:ext cx="1603972" cy="587829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9976"/>
              <a:r>
                <a:rPr lang="en-US" sz="1594" b="1" dirty="0" err="1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Numpy.NET</a:t>
              </a:r>
              <a:endParaRPr lang="en-US" sz="1594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555B0986-5253-49EF-9032-40A6A5F8B9DC}"/>
                </a:ext>
              </a:extLst>
            </p:cNvPr>
            <p:cNvSpPr/>
            <p:nvPr/>
          </p:nvSpPr>
          <p:spPr>
            <a:xfrm>
              <a:off x="7590585" y="2039549"/>
              <a:ext cx="1761990" cy="587829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9976"/>
              <a:r>
                <a:rPr lang="en-US" sz="1594" b="1" dirty="0" err="1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Keras.NET</a:t>
              </a:r>
              <a:endParaRPr lang="en-US" sz="1594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" name="Rectangle 22">
              <a:extLst>
                <a:ext uri="{FF2B5EF4-FFF2-40B4-BE49-F238E27FC236}">
                  <a16:creationId xmlns:a16="http://schemas.microsoft.com/office/drawing/2014/main" id="{274FE130-E488-4780-8566-75B7C57C4A39}"/>
                </a:ext>
              </a:extLst>
            </p:cNvPr>
            <p:cNvSpPr/>
            <p:nvPr/>
          </p:nvSpPr>
          <p:spPr>
            <a:xfrm>
              <a:off x="9467125" y="2039549"/>
              <a:ext cx="1761990" cy="587829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9976"/>
              <a:r>
                <a:rPr lang="en-US" sz="1594" b="1" dirty="0" err="1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Torch.NET</a:t>
              </a:r>
              <a:endParaRPr lang="en-US" sz="1594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4046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337E811-FA28-4548-8F77-4A27B6776CB8}"/>
              </a:ext>
            </a:extLst>
          </p:cNvPr>
          <p:cNvSpPr/>
          <p:nvPr/>
        </p:nvSpPr>
        <p:spPr>
          <a:xfrm rot="20001303">
            <a:off x="9928982" y="1360632"/>
            <a:ext cx="4126047" cy="300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EA00A27-5D8B-4BAB-9A5E-856769E2BA3A}"/>
              </a:ext>
            </a:extLst>
          </p:cNvPr>
          <p:cNvSpPr/>
          <p:nvPr/>
        </p:nvSpPr>
        <p:spPr>
          <a:xfrm rot="20001303">
            <a:off x="9171940" y="1122086"/>
            <a:ext cx="4528583" cy="197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784FD10-01B2-4005-A329-9F3E619D9010}"/>
              </a:ext>
            </a:extLst>
          </p:cNvPr>
          <p:cNvSpPr/>
          <p:nvPr/>
        </p:nvSpPr>
        <p:spPr>
          <a:xfrm rot="20001303">
            <a:off x="9408691" y="291748"/>
            <a:ext cx="3908794" cy="569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2" name="标题 31">
            <a:extLst>
              <a:ext uri="{FF2B5EF4-FFF2-40B4-BE49-F238E27FC236}">
                <a16:creationId xmlns:a16="http://schemas.microsoft.com/office/drawing/2014/main" id="{2670B5EF-FE34-4811-9875-ABEACB03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67" y="394684"/>
            <a:ext cx="7300893" cy="712759"/>
          </a:xfrm>
        </p:spPr>
        <p:txBody>
          <a:bodyPr anchor="t"/>
          <a:lstStyle/>
          <a:p>
            <a:r>
              <a:rPr lang="en-US" altLang="zh-CN" dirty="0"/>
              <a:t>SciSharp </a:t>
            </a:r>
            <a:r>
              <a:rPr lang="zh-CN" altLang="en-US" dirty="0"/>
              <a:t>移植性强，和原生</a:t>
            </a:r>
            <a:r>
              <a:rPr lang="en-US" altLang="zh-CN" dirty="0"/>
              <a:t>Python</a:t>
            </a:r>
            <a:r>
              <a:rPr lang="zh-CN" altLang="en-US" dirty="0"/>
              <a:t>代码一致，更容易学习和使用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07935FE-36F2-47F0-B114-CD3A290BC93A}"/>
              </a:ext>
            </a:extLst>
          </p:cNvPr>
          <p:cNvSpPr/>
          <p:nvPr/>
        </p:nvSpPr>
        <p:spPr>
          <a:xfrm rot="20001303">
            <a:off x="-788731" y="5851001"/>
            <a:ext cx="1781272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9164191-B2C3-43CB-95F0-E857EDF26991}"/>
              </a:ext>
            </a:extLst>
          </p:cNvPr>
          <p:cNvSpPr/>
          <p:nvPr/>
        </p:nvSpPr>
        <p:spPr>
          <a:xfrm rot="20001303">
            <a:off x="-1114580" y="5976726"/>
            <a:ext cx="3793428" cy="6533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228F61F-DD52-4DE2-B9E0-089FBC520245}"/>
              </a:ext>
            </a:extLst>
          </p:cNvPr>
          <p:cNvSpPr/>
          <p:nvPr/>
        </p:nvSpPr>
        <p:spPr>
          <a:xfrm rot="20001303">
            <a:off x="-63803" y="6980440"/>
            <a:ext cx="1953500" cy="102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23" name="Picture 2" descr="Side-By-Side">
            <a:extLst>
              <a:ext uri="{FF2B5EF4-FFF2-40B4-BE49-F238E27FC236}">
                <a16:creationId xmlns:a16="http://schemas.microsoft.com/office/drawing/2014/main" id="{6A98BE74-1544-4570-BE54-CF37651B8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9" y="1372373"/>
            <a:ext cx="4695640" cy="414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4">
            <a:extLst>
              <a:ext uri="{FF2B5EF4-FFF2-40B4-BE49-F238E27FC236}">
                <a16:creationId xmlns:a16="http://schemas.microsoft.com/office/drawing/2014/main" id="{965069C4-8D91-47D7-8692-52F56BCA1186}"/>
              </a:ext>
            </a:extLst>
          </p:cNvPr>
          <p:cNvSpPr txBox="1"/>
          <p:nvPr/>
        </p:nvSpPr>
        <p:spPr>
          <a:xfrm>
            <a:off x="650913" y="5731451"/>
            <a:ext cx="8837676" cy="419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9976"/>
            <a:r>
              <a:rPr lang="zh-CN" altLang="en-US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更多详情，参考“</a:t>
            </a:r>
            <a:r>
              <a:rPr lang="en-US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Run TensorFlow Machine Learning Code In C# With Almost No Changes</a:t>
            </a:r>
            <a:r>
              <a:rPr lang="zh-CN" altLang="en-US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endParaRPr lang="en-US" sz="1063" u="sng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809976"/>
            <a:r>
              <a:rPr lang="en-US" sz="1063" u="sng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https://medium.com/machinelearningadvantage/run-tensorflow-machine-learning-code-in-c-with-almost-no-changes-77f7b629389</a:t>
            </a:r>
            <a:endParaRPr lang="en-US" sz="1063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F43C663E-111C-46A2-B9B4-229244E8B903}"/>
              </a:ext>
            </a:extLst>
          </p:cNvPr>
          <p:cNvSpPr txBox="1"/>
          <p:nvPr/>
        </p:nvSpPr>
        <p:spPr>
          <a:xfrm>
            <a:off x="5614268" y="1435647"/>
            <a:ext cx="4266868" cy="401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9976"/>
            <a:r>
              <a:rPr lang="en-US" sz="1594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NumSharp</a:t>
            </a:r>
            <a:r>
              <a:rPr lang="en-US" sz="1594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follows the exact same coding style as the original NumPy. </a:t>
            </a:r>
          </a:p>
          <a:p>
            <a:pPr defTabSz="809976"/>
            <a:endParaRPr lang="en-US" sz="1594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809976"/>
            <a:r>
              <a:rPr lang="en-US" sz="1594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Check out this example with the Python code on the left and the corresponding C# code on the right. Again, the code on the right follows the same syntax conventions and API style as Python, but it’s really C# code.</a:t>
            </a:r>
          </a:p>
          <a:p>
            <a:pPr defTabSz="809976"/>
            <a:endParaRPr lang="en-US" sz="1594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809976"/>
            <a:r>
              <a:rPr lang="en-US" sz="1594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Note that we already had a TensorFlow wrapper; Miguel de Icaza built the excellent TensorFlowSharp several years ago. However, his library only exposes the low-level TensorFlow API. In contrast, the SciSharp library exposes all of TensorFlow. </a:t>
            </a:r>
          </a:p>
        </p:txBody>
      </p:sp>
    </p:spTree>
    <p:extLst>
      <p:ext uri="{BB962C8B-B14F-4D97-AF65-F5344CB8AC3E}">
        <p14:creationId xmlns:p14="http://schemas.microsoft.com/office/powerpoint/2010/main" val="1465096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337E811-FA28-4548-8F77-4A27B6776CB8}"/>
              </a:ext>
            </a:extLst>
          </p:cNvPr>
          <p:cNvSpPr/>
          <p:nvPr/>
        </p:nvSpPr>
        <p:spPr>
          <a:xfrm rot="20001303">
            <a:off x="9928982" y="1360632"/>
            <a:ext cx="4126047" cy="300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EA00A27-5D8B-4BAB-9A5E-856769E2BA3A}"/>
              </a:ext>
            </a:extLst>
          </p:cNvPr>
          <p:cNvSpPr/>
          <p:nvPr/>
        </p:nvSpPr>
        <p:spPr>
          <a:xfrm rot="20001303">
            <a:off x="9171940" y="1122086"/>
            <a:ext cx="4528583" cy="197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784FD10-01B2-4005-A329-9F3E619D9010}"/>
              </a:ext>
            </a:extLst>
          </p:cNvPr>
          <p:cNvSpPr/>
          <p:nvPr/>
        </p:nvSpPr>
        <p:spPr>
          <a:xfrm rot="20001303">
            <a:off x="9408691" y="291748"/>
            <a:ext cx="3908794" cy="569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2" name="标题 31">
            <a:extLst>
              <a:ext uri="{FF2B5EF4-FFF2-40B4-BE49-F238E27FC236}">
                <a16:creationId xmlns:a16="http://schemas.microsoft.com/office/drawing/2014/main" id="{2670B5EF-FE34-4811-9875-ABEACB03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67" y="394684"/>
            <a:ext cx="7300893" cy="402546"/>
          </a:xfrm>
        </p:spPr>
        <p:txBody>
          <a:bodyPr anchor="t"/>
          <a:lstStyle/>
          <a:p>
            <a:r>
              <a:rPr lang="zh-CN" altLang="en-US" dirty="0"/>
              <a:t>开源套件使用情况（部分）*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07935FE-36F2-47F0-B114-CD3A290BC93A}"/>
              </a:ext>
            </a:extLst>
          </p:cNvPr>
          <p:cNvSpPr/>
          <p:nvPr/>
        </p:nvSpPr>
        <p:spPr>
          <a:xfrm rot="20001303">
            <a:off x="-788731" y="5851001"/>
            <a:ext cx="1781272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9164191-B2C3-43CB-95F0-E857EDF26991}"/>
              </a:ext>
            </a:extLst>
          </p:cNvPr>
          <p:cNvSpPr/>
          <p:nvPr/>
        </p:nvSpPr>
        <p:spPr>
          <a:xfrm rot="20001303">
            <a:off x="-1114580" y="5976726"/>
            <a:ext cx="3793428" cy="6533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228F61F-DD52-4DE2-B9E0-089FBC520245}"/>
              </a:ext>
            </a:extLst>
          </p:cNvPr>
          <p:cNvSpPr/>
          <p:nvPr/>
        </p:nvSpPr>
        <p:spPr>
          <a:xfrm rot="20001303">
            <a:off x="-63803" y="6980440"/>
            <a:ext cx="1953500" cy="102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710B0EAE-B48E-46B4-A12E-3B06452A3644}"/>
              </a:ext>
            </a:extLst>
          </p:cNvPr>
          <p:cNvSpPr txBox="1"/>
          <p:nvPr/>
        </p:nvSpPr>
        <p:spPr>
          <a:xfrm>
            <a:off x="1136466" y="1471243"/>
            <a:ext cx="8526830" cy="4181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9976"/>
            <a:r>
              <a:rPr lang="en-US" sz="1594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Tensorflow.NET</a:t>
            </a:r>
          </a:p>
          <a:p>
            <a:pPr defTabSz="809976"/>
            <a:endParaRPr lang="en-US" altLang="zh-CN" sz="1063" i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809976"/>
            <a:r>
              <a:rPr lang="zh-CN" altLang="en-US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谷歌</a:t>
            </a:r>
            <a:r>
              <a:rPr lang="en-US" altLang="zh-CN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Tensorflow</a:t>
            </a:r>
            <a:r>
              <a:rPr lang="zh-CN" altLang="en-US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.NET</a:t>
            </a:r>
            <a:r>
              <a:rPr lang="zh-CN" altLang="en-US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外壳程序，方便全球程序员使用</a:t>
            </a:r>
            <a:r>
              <a:rPr lang="en-US" altLang="zh-CN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C#</a:t>
            </a:r>
            <a:r>
              <a:rPr lang="zh-CN" altLang="en-US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语言开发、训练和部署机器学习、深度学习模型。</a:t>
            </a:r>
            <a:br>
              <a:rPr lang="en-US" altLang="zh-CN" sz="1063" i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altLang="zh-CN" sz="1063" i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sz="1594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BotSharp</a:t>
            </a:r>
          </a:p>
          <a:p>
            <a:pPr defTabSz="809976"/>
            <a:br>
              <a:rPr lang="en-US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zh-CN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.NET Core</a:t>
            </a:r>
            <a:r>
              <a:rPr lang="zh-CN" altLang="en-US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环境的开源聊天机器人开发框架，全面提供机器学习、自然语言处理的算法支持。</a:t>
            </a:r>
            <a:br>
              <a:rPr lang="en-US" altLang="zh-CN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sz="1594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sz="1594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NumSharp</a:t>
            </a:r>
          </a:p>
          <a:p>
            <a:pPr defTabSz="809976"/>
            <a:br>
              <a:rPr lang="en-US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高效率大数据运算工具库，和</a:t>
            </a:r>
            <a:r>
              <a:rPr lang="en-US" altLang="zh-CN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SciPy</a:t>
            </a:r>
            <a:r>
              <a:rPr lang="zh-CN" altLang="en-US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具有同样的语法，便于程序员快速学习和迁移代码。</a:t>
            </a:r>
            <a:endParaRPr lang="en-US" sz="1063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809976"/>
            <a:br>
              <a:rPr lang="en-US" sz="1594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sz="1594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SiaNet</a:t>
            </a:r>
          </a:p>
          <a:p>
            <a:pPr defTabSz="809976"/>
            <a:br>
              <a:rPr lang="en-US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zh-CN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C#</a:t>
            </a:r>
            <a:r>
              <a:rPr lang="zh-CN" altLang="en-US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的深度学习类库，支持</a:t>
            </a:r>
            <a:r>
              <a:rPr lang="en-US" altLang="zh-CN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CUDA/OpenCL</a:t>
            </a:r>
            <a:r>
              <a:rPr lang="zh-CN" altLang="en-US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，友好、容易扩展。</a:t>
            </a:r>
            <a:endParaRPr lang="en-US" sz="1063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809976"/>
            <a:br>
              <a:rPr lang="en-US" altLang="zh-CN" sz="1594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1594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Pandas</a:t>
            </a:r>
            <a:r>
              <a:rPr lang="en-US" altLang="zh-CN" sz="1594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en-US" altLang="zh-CN" sz="1594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NET</a:t>
            </a:r>
            <a:br>
              <a:rPr lang="en-US" altLang="zh-CN" sz="1594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-US" altLang="zh-CN" sz="1594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809976"/>
            <a:r>
              <a:rPr lang="zh-CN" altLang="en-US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C#</a:t>
            </a:r>
            <a:r>
              <a:rPr lang="zh-CN" altLang="en-US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开发的数据分析工具。</a:t>
            </a:r>
            <a:endParaRPr lang="en-US" sz="1063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809976"/>
            <a:endParaRPr lang="en-US" sz="1594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13C0BAFE-BEFF-4952-9D81-017234EB679B}"/>
              </a:ext>
            </a:extLst>
          </p:cNvPr>
          <p:cNvCxnSpPr>
            <a:cxnSpLocks/>
          </p:cNvCxnSpPr>
          <p:nvPr/>
        </p:nvCxnSpPr>
        <p:spPr>
          <a:xfrm>
            <a:off x="1217680" y="1776559"/>
            <a:ext cx="84456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B003937B-4A95-4197-A260-DDCD33B6EB55}"/>
              </a:ext>
            </a:extLst>
          </p:cNvPr>
          <p:cNvCxnSpPr>
            <a:cxnSpLocks/>
          </p:cNvCxnSpPr>
          <p:nvPr/>
        </p:nvCxnSpPr>
        <p:spPr>
          <a:xfrm>
            <a:off x="1217679" y="2558657"/>
            <a:ext cx="841529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D54ED94F-0D75-4331-AAC2-B25FDB28B16C}"/>
              </a:ext>
            </a:extLst>
          </p:cNvPr>
          <p:cNvCxnSpPr>
            <a:cxnSpLocks/>
          </p:cNvCxnSpPr>
          <p:nvPr/>
        </p:nvCxnSpPr>
        <p:spPr>
          <a:xfrm>
            <a:off x="1217679" y="4904954"/>
            <a:ext cx="841529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3">
            <a:extLst>
              <a:ext uri="{FF2B5EF4-FFF2-40B4-BE49-F238E27FC236}">
                <a16:creationId xmlns:a16="http://schemas.microsoft.com/office/drawing/2014/main" id="{30091C56-8B5A-4E42-AFE7-14D1688D346C}"/>
              </a:ext>
            </a:extLst>
          </p:cNvPr>
          <p:cNvCxnSpPr>
            <a:cxnSpLocks/>
          </p:cNvCxnSpPr>
          <p:nvPr/>
        </p:nvCxnSpPr>
        <p:spPr>
          <a:xfrm>
            <a:off x="1217680" y="4122855"/>
            <a:ext cx="84109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FEADAF41-D0C8-4774-A420-F5FDCB8CF57A}"/>
              </a:ext>
            </a:extLst>
          </p:cNvPr>
          <p:cNvSpPr txBox="1"/>
          <p:nvPr/>
        </p:nvSpPr>
        <p:spPr>
          <a:xfrm>
            <a:off x="2863770" y="5632821"/>
            <a:ext cx="5072222" cy="297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9976"/>
            <a:r>
              <a:rPr lang="zh-CN" altLang="en-US" sz="1330" b="1" spc="300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目前旗下已有超过</a:t>
            </a:r>
            <a:r>
              <a:rPr lang="en-US" altLang="zh-CN" sz="1330" b="1" spc="300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20+</a:t>
            </a:r>
            <a:r>
              <a:rPr lang="zh-CN" altLang="en-US" sz="1330" b="1" spc="300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个原创的</a:t>
            </a:r>
            <a:r>
              <a:rPr lang="en-US" altLang="zh-CN" sz="1330" b="1" spc="300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330" b="1" spc="300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开发辅助工具产品</a:t>
            </a:r>
            <a:endParaRPr lang="en-US" altLang="zh-CN" sz="1330" b="1" spc="300" dirty="0">
              <a:gradFill flip="none" rotWithShape="1">
                <a:gsLst>
                  <a:gs pos="0">
                    <a:srgbClr val="FAD000"/>
                  </a:gs>
                  <a:gs pos="100000">
                    <a:srgbClr val="FAD000">
                      <a:alpha val="60000"/>
                    </a:srgbClr>
                  </a:gs>
                </a:gsLst>
                <a:lin ang="54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3DC556CF-EEC5-4E79-8B15-794091DB4D2B}"/>
              </a:ext>
            </a:extLst>
          </p:cNvPr>
          <p:cNvCxnSpPr>
            <a:cxnSpLocks/>
          </p:cNvCxnSpPr>
          <p:nvPr/>
        </p:nvCxnSpPr>
        <p:spPr>
          <a:xfrm>
            <a:off x="1217679" y="3340756"/>
            <a:ext cx="841529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0">
            <a:extLst>
              <a:ext uri="{FF2B5EF4-FFF2-40B4-BE49-F238E27FC236}">
                <a16:creationId xmlns:a16="http://schemas.microsoft.com/office/drawing/2014/main" id="{AB38789F-0D07-4B9A-824B-EE613EB642F0}"/>
              </a:ext>
            </a:extLst>
          </p:cNvPr>
          <p:cNvSpPr txBox="1"/>
          <p:nvPr/>
        </p:nvSpPr>
        <p:spPr>
          <a:xfrm>
            <a:off x="1136466" y="6039477"/>
            <a:ext cx="1797287" cy="419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9976"/>
            <a:r>
              <a:rPr lang="zh-CN" altLang="en-US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*获取数据日期：</a:t>
            </a:r>
            <a:r>
              <a:rPr lang="en-US" sz="1063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8/3/2019</a:t>
            </a:r>
          </a:p>
          <a:p>
            <a:pPr defTabSz="809976"/>
            <a:endParaRPr lang="en-US" sz="1063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7187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337E811-FA28-4548-8F77-4A27B6776CB8}"/>
              </a:ext>
            </a:extLst>
          </p:cNvPr>
          <p:cNvSpPr/>
          <p:nvPr/>
        </p:nvSpPr>
        <p:spPr>
          <a:xfrm rot="20001303">
            <a:off x="9928982" y="1360632"/>
            <a:ext cx="4126047" cy="300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EA00A27-5D8B-4BAB-9A5E-856769E2BA3A}"/>
              </a:ext>
            </a:extLst>
          </p:cNvPr>
          <p:cNvSpPr/>
          <p:nvPr/>
        </p:nvSpPr>
        <p:spPr>
          <a:xfrm rot="20001303">
            <a:off x="9171940" y="1122086"/>
            <a:ext cx="4528583" cy="197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784FD10-01B2-4005-A329-9F3E619D9010}"/>
              </a:ext>
            </a:extLst>
          </p:cNvPr>
          <p:cNvSpPr/>
          <p:nvPr/>
        </p:nvSpPr>
        <p:spPr>
          <a:xfrm rot="20001303">
            <a:off x="9408691" y="291748"/>
            <a:ext cx="3908794" cy="569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2" name="标题 31">
            <a:extLst>
              <a:ext uri="{FF2B5EF4-FFF2-40B4-BE49-F238E27FC236}">
                <a16:creationId xmlns:a16="http://schemas.microsoft.com/office/drawing/2014/main" id="{2670B5EF-FE34-4811-9875-ABEACB03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67" y="394684"/>
            <a:ext cx="7300893" cy="402546"/>
          </a:xfrm>
        </p:spPr>
        <p:txBody>
          <a:bodyPr anchor="t"/>
          <a:lstStyle/>
          <a:p>
            <a:r>
              <a:rPr lang="en-US" altLang="zh-CN" dirty="0"/>
              <a:t>ML.NET 1.x </a:t>
            </a:r>
            <a:r>
              <a:rPr lang="zh-CN" altLang="en-US" dirty="0"/>
              <a:t>示例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07935FE-36F2-47F0-B114-CD3A290BC93A}"/>
              </a:ext>
            </a:extLst>
          </p:cNvPr>
          <p:cNvSpPr/>
          <p:nvPr/>
        </p:nvSpPr>
        <p:spPr>
          <a:xfrm rot="20001303">
            <a:off x="-788731" y="5851001"/>
            <a:ext cx="1781272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9164191-B2C3-43CB-95F0-E857EDF26991}"/>
              </a:ext>
            </a:extLst>
          </p:cNvPr>
          <p:cNvSpPr/>
          <p:nvPr/>
        </p:nvSpPr>
        <p:spPr>
          <a:xfrm rot="20001303">
            <a:off x="-1114580" y="5976726"/>
            <a:ext cx="3793428" cy="6533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228F61F-DD52-4DE2-B9E0-089FBC520245}"/>
              </a:ext>
            </a:extLst>
          </p:cNvPr>
          <p:cNvSpPr/>
          <p:nvPr/>
        </p:nvSpPr>
        <p:spPr>
          <a:xfrm rot="20001303">
            <a:off x="-63803" y="6980440"/>
            <a:ext cx="1953500" cy="102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92EC56B9-41EA-475D-82E4-C05C9FE6A8EF}"/>
              </a:ext>
            </a:extLst>
          </p:cNvPr>
          <p:cNvSpPr txBox="1">
            <a:spLocks/>
          </p:cNvSpPr>
          <p:nvPr/>
        </p:nvSpPr>
        <p:spPr>
          <a:xfrm>
            <a:off x="98180" y="3669536"/>
            <a:ext cx="10603403" cy="2320012"/>
          </a:xfrm>
          <a:prstGeom prst="rect">
            <a:avLst/>
          </a:prstGeom>
        </p:spPr>
        <p:txBody>
          <a:bodyPr vert="horz" lIns="80998" tIns="40499" rIns="80998" bIns="40499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2494" indent="-202494" algn="ctr" defTabSz="809976">
              <a:spcBef>
                <a:spcPts val="886"/>
              </a:spcBef>
              <a:defRPr/>
            </a:pPr>
            <a:endParaRPr lang="de-AT" sz="2480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 defTabSz="809976">
              <a:spcBef>
                <a:spcPts val="886"/>
              </a:spcBef>
              <a:buNone/>
              <a:defRPr/>
            </a:pPr>
            <a:r>
              <a:rPr lang="de-AT" sz="425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https://github.com/SciSharp</a:t>
            </a:r>
            <a:endParaRPr lang="de-AT" sz="4252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8EAC68EB-5FB2-4153-BBAC-4ACE61B274A3}"/>
              </a:ext>
            </a:extLst>
          </p:cNvPr>
          <p:cNvSpPr txBox="1"/>
          <p:nvPr/>
        </p:nvSpPr>
        <p:spPr>
          <a:xfrm>
            <a:off x="1975077" y="2230383"/>
            <a:ext cx="7168924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9937">
              <a:lnSpc>
                <a:spcPct val="90000"/>
              </a:lnSpc>
              <a:spcBef>
                <a:spcPct val="0"/>
              </a:spcBef>
            </a:pPr>
            <a:r>
              <a:rPr lang="zh-CN" altLang="en-US" sz="9600" b="1" spc="600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en-US" altLang="en-US" sz="9600" b="1" spc="600" dirty="0">
              <a:gradFill flip="none" rotWithShape="1">
                <a:gsLst>
                  <a:gs pos="0">
                    <a:srgbClr val="FAD000"/>
                  </a:gs>
                  <a:gs pos="100000">
                    <a:srgbClr val="FAD000">
                      <a:alpha val="60000"/>
                    </a:srgbClr>
                  </a:gs>
                </a:gsLst>
                <a:lin ang="54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1127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>
            <a:extLst>
              <a:ext uri="{FF2B5EF4-FFF2-40B4-BE49-F238E27FC236}">
                <a16:creationId xmlns:a16="http://schemas.microsoft.com/office/drawing/2014/main" id="{2670B5EF-FE34-4811-9875-ABEACB03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首先看看人工智能能做什么？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67A2764-C3FA-4F20-934A-15C40785D9F8}"/>
              </a:ext>
            </a:extLst>
          </p:cNvPr>
          <p:cNvSpPr/>
          <p:nvPr/>
        </p:nvSpPr>
        <p:spPr>
          <a:xfrm>
            <a:off x="719137" y="3180033"/>
            <a:ext cx="6401447" cy="1486996"/>
          </a:xfrm>
          <a:prstGeom prst="rect">
            <a:avLst/>
          </a:prstGeom>
          <a:solidFill>
            <a:srgbClr val="B1075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744642E-E670-49B4-AC42-4D2902F22DA5}"/>
              </a:ext>
            </a:extLst>
          </p:cNvPr>
          <p:cNvSpPr/>
          <p:nvPr/>
        </p:nvSpPr>
        <p:spPr>
          <a:xfrm>
            <a:off x="719137" y="1206230"/>
            <a:ext cx="6401447" cy="1486996"/>
          </a:xfrm>
          <a:prstGeom prst="rect">
            <a:avLst/>
          </a:prstGeom>
          <a:solidFill>
            <a:srgbClr val="CE71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2000" b="1" dirty="0">
              <a:latin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0BB9329-8001-4F52-ACBF-617F930FA099}"/>
              </a:ext>
            </a:extLst>
          </p:cNvPr>
          <p:cNvSpPr/>
          <p:nvPr/>
        </p:nvSpPr>
        <p:spPr>
          <a:xfrm>
            <a:off x="719137" y="5153835"/>
            <a:ext cx="6401447" cy="1486996"/>
          </a:xfrm>
          <a:prstGeom prst="rect">
            <a:avLst/>
          </a:prstGeom>
          <a:solidFill>
            <a:srgbClr val="731D7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D1D581B-41C2-4957-9440-4B23026D124E}"/>
              </a:ext>
            </a:extLst>
          </p:cNvPr>
          <p:cNvSpPr/>
          <p:nvPr/>
        </p:nvSpPr>
        <p:spPr>
          <a:xfrm>
            <a:off x="833744" y="1319728"/>
            <a:ext cx="6169984" cy="12600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2000" b="1" dirty="0">
              <a:latin typeface="微软雅黑" panose="020B0503020204020204" pitchFamily="34" charset="-122"/>
            </a:endParaRPr>
          </a:p>
        </p:txBody>
      </p:sp>
      <p:pic>
        <p:nvPicPr>
          <p:cNvPr id="44" name="Picture 12">
            <a:extLst>
              <a:ext uri="{FF2B5EF4-FFF2-40B4-BE49-F238E27FC236}">
                <a16:creationId xmlns:a16="http://schemas.microsoft.com/office/drawing/2014/main" id="{EF4662C7-F773-4DFB-8E7F-6F2E42611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43" y="1319728"/>
            <a:ext cx="2504151" cy="1260000"/>
          </a:xfrm>
          <a:prstGeom prst="rect">
            <a:avLst/>
          </a:prstGeom>
        </p:spPr>
      </p:pic>
      <p:pic>
        <p:nvPicPr>
          <p:cNvPr id="46" name="Picture 13">
            <a:extLst>
              <a:ext uri="{FF2B5EF4-FFF2-40B4-BE49-F238E27FC236}">
                <a16:creationId xmlns:a16="http://schemas.microsoft.com/office/drawing/2014/main" id="{0FC58151-268F-4B09-895B-6B05DE5892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284352" y="1319728"/>
            <a:ext cx="1719375" cy="1260000"/>
          </a:xfrm>
          <a:prstGeom prst="rect">
            <a:avLst/>
          </a:prstGeom>
        </p:spPr>
      </p:pic>
      <p:pic>
        <p:nvPicPr>
          <p:cNvPr id="47" name="Picture 14">
            <a:extLst>
              <a:ext uri="{FF2B5EF4-FFF2-40B4-BE49-F238E27FC236}">
                <a16:creationId xmlns:a16="http://schemas.microsoft.com/office/drawing/2014/main" id="{462C342D-7841-47BF-9FCC-68136F7F14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0" r="1976" b="1368"/>
          <a:stretch/>
        </p:blipFill>
        <p:spPr>
          <a:xfrm>
            <a:off x="3337894" y="1319728"/>
            <a:ext cx="1889853" cy="1260000"/>
          </a:xfrm>
          <a:prstGeom prst="rect">
            <a:avLst/>
          </a:prstGeom>
        </p:spPr>
      </p:pic>
      <p:sp>
        <p:nvSpPr>
          <p:cNvPr id="50" name="TextBox 21">
            <a:extLst>
              <a:ext uri="{FF2B5EF4-FFF2-40B4-BE49-F238E27FC236}">
                <a16:creationId xmlns:a16="http://schemas.microsoft.com/office/drawing/2014/main" id="{B5FEFF6C-E1A6-48A9-B0B3-8A519AB9BC13}"/>
              </a:ext>
            </a:extLst>
          </p:cNvPr>
          <p:cNvSpPr txBox="1"/>
          <p:nvPr/>
        </p:nvSpPr>
        <p:spPr>
          <a:xfrm>
            <a:off x="7223027" y="1718896"/>
            <a:ext cx="28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09976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图像识别</a:t>
            </a:r>
            <a:r>
              <a:rPr lang="en-US" altLang="zh-CN" sz="2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物体识别</a:t>
            </a:r>
            <a:endParaRPr lang="en-US" sz="2000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3" name="Picture 10">
            <a:extLst>
              <a:ext uri="{FF2B5EF4-FFF2-40B4-BE49-F238E27FC236}">
                <a16:creationId xmlns:a16="http://schemas.microsoft.com/office/drawing/2014/main" id="{B73ADC99-BE01-4DF1-BF09-A520AB1452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033" y="3293531"/>
            <a:ext cx="1682165" cy="1260000"/>
          </a:xfrm>
          <a:prstGeom prst="rect">
            <a:avLst/>
          </a:prstGeom>
        </p:spPr>
      </p:pic>
      <p:pic>
        <p:nvPicPr>
          <p:cNvPr id="54" name="Picture 11">
            <a:extLst>
              <a:ext uri="{FF2B5EF4-FFF2-40B4-BE49-F238E27FC236}">
                <a16:creationId xmlns:a16="http://schemas.microsoft.com/office/drawing/2014/main" id="{0C60DD24-910A-4E21-BCF5-E003159E51B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191214" y="3293531"/>
            <a:ext cx="1812513" cy="1260000"/>
          </a:xfrm>
          <a:prstGeom prst="rect">
            <a:avLst/>
          </a:prstGeom>
        </p:spPr>
      </p:pic>
      <p:pic>
        <p:nvPicPr>
          <p:cNvPr id="57" name="Picture 7">
            <a:extLst>
              <a:ext uri="{FF2B5EF4-FFF2-40B4-BE49-F238E27FC236}">
                <a16:creationId xmlns:a16="http://schemas.microsoft.com/office/drawing/2014/main" id="{7DEB428D-D66A-4758-A0D9-7492A523DF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43" y="3293531"/>
            <a:ext cx="2667273" cy="1260000"/>
          </a:xfrm>
          <a:prstGeom prst="rect">
            <a:avLst/>
          </a:prstGeom>
        </p:spPr>
      </p:pic>
      <p:pic>
        <p:nvPicPr>
          <p:cNvPr id="58" name="Picture 8">
            <a:extLst>
              <a:ext uri="{FF2B5EF4-FFF2-40B4-BE49-F238E27FC236}">
                <a16:creationId xmlns:a16="http://schemas.microsoft.com/office/drawing/2014/main" id="{BAD2F52B-CEC4-494A-B495-48692E80E53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65" b="30765"/>
          <a:stretch/>
        </p:blipFill>
        <p:spPr>
          <a:xfrm>
            <a:off x="833743" y="5267333"/>
            <a:ext cx="6169984" cy="1260000"/>
          </a:xfrm>
          <a:prstGeom prst="rect">
            <a:avLst/>
          </a:prstGeom>
        </p:spPr>
      </p:pic>
      <p:sp>
        <p:nvSpPr>
          <p:cNvPr id="69" name="TextBox 21">
            <a:extLst>
              <a:ext uri="{FF2B5EF4-FFF2-40B4-BE49-F238E27FC236}">
                <a16:creationId xmlns:a16="http://schemas.microsoft.com/office/drawing/2014/main" id="{A11D4109-98A3-4E96-9387-BA587C84A251}"/>
              </a:ext>
            </a:extLst>
          </p:cNvPr>
          <p:cNvSpPr txBox="1"/>
          <p:nvPr/>
        </p:nvSpPr>
        <p:spPr>
          <a:xfrm>
            <a:off x="7223027" y="3692698"/>
            <a:ext cx="28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09976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自然语言</a:t>
            </a:r>
            <a:r>
              <a:rPr lang="en-US" altLang="zh-CN" sz="2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翻译</a:t>
            </a:r>
          </a:p>
        </p:txBody>
      </p:sp>
      <p:sp>
        <p:nvSpPr>
          <p:cNvPr id="70" name="TextBox 21">
            <a:extLst>
              <a:ext uri="{FF2B5EF4-FFF2-40B4-BE49-F238E27FC236}">
                <a16:creationId xmlns:a16="http://schemas.microsoft.com/office/drawing/2014/main" id="{5C24E2B2-6334-4C16-B021-B3CCB7E388F4}"/>
              </a:ext>
            </a:extLst>
          </p:cNvPr>
          <p:cNvSpPr txBox="1"/>
          <p:nvPr/>
        </p:nvSpPr>
        <p:spPr>
          <a:xfrm>
            <a:off x="7223027" y="5666500"/>
            <a:ext cx="28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09976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搜索</a:t>
            </a:r>
            <a:r>
              <a:rPr lang="en-US" altLang="zh-CN" sz="2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知识图谱</a:t>
            </a:r>
          </a:p>
        </p:txBody>
      </p:sp>
    </p:spTree>
    <p:extLst>
      <p:ext uri="{BB962C8B-B14F-4D97-AF65-F5344CB8AC3E}">
        <p14:creationId xmlns:p14="http://schemas.microsoft.com/office/powerpoint/2010/main" val="4290400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>
            <a:extLst>
              <a:ext uri="{FF2B5EF4-FFF2-40B4-BE49-F238E27FC236}">
                <a16:creationId xmlns:a16="http://schemas.microsoft.com/office/drawing/2014/main" id="{2670B5EF-FE34-4811-9875-ABEACB03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入门步骤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CD47C587-AA9C-4F35-AF9F-D2580582ED60}"/>
              </a:ext>
            </a:extLst>
          </p:cNvPr>
          <p:cNvSpPr/>
          <p:nvPr/>
        </p:nvSpPr>
        <p:spPr>
          <a:xfrm rot="16200000">
            <a:off x="4315595" y="2213697"/>
            <a:ext cx="2167796" cy="2167796"/>
          </a:xfrm>
          <a:prstGeom prst="ellipse">
            <a:avLst/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83FC4534-BCBC-4216-8FBE-887B457246DB}"/>
              </a:ext>
            </a:extLst>
          </p:cNvPr>
          <p:cNvSpPr/>
          <p:nvPr/>
        </p:nvSpPr>
        <p:spPr>
          <a:xfrm>
            <a:off x="1539045" y="2213697"/>
            <a:ext cx="2167796" cy="2167796"/>
          </a:xfrm>
          <a:prstGeom prst="ellipse">
            <a:avLst/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45BF408-1F57-4733-9285-E118C1B396D8}"/>
              </a:ext>
            </a:extLst>
          </p:cNvPr>
          <p:cNvSpPr/>
          <p:nvPr/>
        </p:nvSpPr>
        <p:spPr>
          <a:xfrm>
            <a:off x="7092146" y="2213697"/>
            <a:ext cx="2167796" cy="2167796"/>
          </a:xfrm>
          <a:prstGeom prst="ellipse">
            <a:avLst/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25" name="Picture 2" descr="“laptop icon”的图片搜索结果">
            <a:extLst>
              <a:ext uri="{FF2B5EF4-FFF2-40B4-BE49-F238E27FC236}">
                <a16:creationId xmlns:a16="http://schemas.microsoft.com/office/drawing/2014/main" id="{B4C9863F-166E-462B-B850-827DCFD38C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23" t="-7868" r="-12123" b="-16379"/>
          <a:stretch/>
        </p:blipFill>
        <p:spPr bwMode="auto">
          <a:xfrm>
            <a:off x="1778192" y="2452844"/>
            <a:ext cx="1689502" cy="1689502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26" name="TextBox 5">
            <a:extLst>
              <a:ext uri="{FF2B5EF4-FFF2-40B4-BE49-F238E27FC236}">
                <a16:creationId xmlns:a16="http://schemas.microsoft.com/office/drawing/2014/main" id="{316BCE1A-79B9-414F-96FA-F78D64B315AF}"/>
              </a:ext>
            </a:extLst>
          </p:cNvPr>
          <p:cNvSpPr txBox="1"/>
          <p:nvPr/>
        </p:nvSpPr>
        <p:spPr>
          <a:xfrm>
            <a:off x="1167512" y="4616284"/>
            <a:ext cx="27125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809976"/>
            <a:r>
              <a:rPr lang="en-US" altLang="zh-CN" sz="2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Local PC / Laptop</a:t>
            </a:r>
            <a:endParaRPr lang="en-US" sz="2400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3" name="Picture 4" descr="“gpu icon”的图片搜索结果">
            <a:extLst>
              <a:ext uri="{FF2B5EF4-FFF2-40B4-BE49-F238E27FC236}">
                <a16:creationId xmlns:a16="http://schemas.microsoft.com/office/drawing/2014/main" id="{61F3A7AB-A856-4D6A-B158-530F2D07C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52" t="-9752" r="-9752" b="-9752"/>
          <a:stretch/>
        </p:blipFill>
        <p:spPr bwMode="auto">
          <a:xfrm>
            <a:off x="4554742" y="2452844"/>
            <a:ext cx="1689502" cy="1689502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24" name="TextBox 6">
            <a:extLst>
              <a:ext uri="{FF2B5EF4-FFF2-40B4-BE49-F238E27FC236}">
                <a16:creationId xmlns:a16="http://schemas.microsoft.com/office/drawing/2014/main" id="{94D72136-7930-4962-B8EC-F010272DA4B2}"/>
              </a:ext>
            </a:extLst>
          </p:cNvPr>
          <p:cNvSpPr txBox="1"/>
          <p:nvPr/>
        </p:nvSpPr>
        <p:spPr>
          <a:xfrm>
            <a:off x="5054425" y="4616284"/>
            <a:ext cx="67646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809976"/>
            <a:r>
              <a:rPr lang="en-US" altLang="zh-CN" sz="2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GPU</a:t>
            </a:r>
            <a:endParaRPr lang="en-US" sz="2400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1" name="Picture 6" descr="“cloud computing icon png”的图片搜索结果">
            <a:extLst>
              <a:ext uri="{FF2B5EF4-FFF2-40B4-BE49-F238E27FC236}">
                <a16:creationId xmlns:a16="http://schemas.microsoft.com/office/drawing/2014/main" id="{597FC8A4-9EF5-44A6-BD94-37D559618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39" t="-16439" r="-16439" b="-16439"/>
          <a:stretch/>
        </p:blipFill>
        <p:spPr bwMode="auto">
          <a:xfrm>
            <a:off x="7326937" y="2448488"/>
            <a:ext cx="1698214" cy="1698214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22" name="TextBox 7">
            <a:extLst>
              <a:ext uri="{FF2B5EF4-FFF2-40B4-BE49-F238E27FC236}">
                <a16:creationId xmlns:a16="http://schemas.microsoft.com/office/drawing/2014/main" id="{31CA66E7-B7EE-4CB2-ADB7-769137CFE1DB}"/>
              </a:ext>
            </a:extLst>
          </p:cNvPr>
          <p:cNvSpPr txBox="1"/>
          <p:nvPr/>
        </p:nvSpPr>
        <p:spPr>
          <a:xfrm>
            <a:off x="6897526" y="4616284"/>
            <a:ext cx="273472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809976"/>
            <a:r>
              <a:rPr lang="en-US" altLang="zh-CN" sz="2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Cloud Computing</a:t>
            </a:r>
            <a:endParaRPr lang="en-US" sz="2400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12F2A172-485F-4980-BC09-DD591F972C56}"/>
              </a:ext>
            </a:extLst>
          </p:cNvPr>
          <p:cNvSpPr/>
          <p:nvPr/>
        </p:nvSpPr>
        <p:spPr>
          <a:xfrm rot="20001303">
            <a:off x="-788731" y="5851001"/>
            <a:ext cx="1781272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27E3D76F-3B07-4BB7-8D80-899E54F1ABF8}"/>
              </a:ext>
            </a:extLst>
          </p:cNvPr>
          <p:cNvSpPr/>
          <p:nvPr/>
        </p:nvSpPr>
        <p:spPr>
          <a:xfrm rot="20001303">
            <a:off x="-1114580" y="5976726"/>
            <a:ext cx="3793428" cy="6533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46408572-B0E0-40FA-9763-30B4904F7809}"/>
              </a:ext>
            </a:extLst>
          </p:cNvPr>
          <p:cNvSpPr/>
          <p:nvPr/>
        </p:nvSpPr>
        <p:spPr>
          <a:xfrm rot="20001303">
            <a:off x="9928982" y="1360632"/>
            <a:ext cx="4126047" cy="300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7BDC5061-C9A1-4B26-A0A9-4BA8887DD856}"/>
              </a:ext>
            </a:extLst>
          </p:cNvPr>
          <p:cNvSpPr/>
          <p:nvPr/>
        </p:nvSpPr>
        <p:spPr>
          <a:xfrm rot="20001303">
            <a:off x="9171940" y="1122086"/>
            <a:ext cx="4528583" cy="197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D00F131B-5873-416D-A6B8-A03369CEE9F4}"/>
              </a:ext>
            </a:extLst>
          </p:cNvPr>
          <p:cNvSpPr/>
          <p:nvPr/>
        </p:nvSpPr>
        <p:spPr>
          <a:xfrm rot="20001303">
            <a:off x="9408691" y="291748"/>
            <a:ext cx="3908794" cy="569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6C2E9E14-09E4-41C0-9BD2-E03BADCF91A6}"/>
              </a:ext>
            </a:extLst>
          </p:cNvPr>
          <p:cNvSpPr/>
          <p:nvPr/>
        </p:nvSpPr>
        <p:spPr>
          <a:xfrm rot="20001303">
            <a:off x="-63803" y="6980440"/>
            <a:ext cx="1953500" cy="102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4988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>
            <a:extLst>
              <a:ext uri="{FF2B5EF4-FFF2-40B4-BE49-F238E27FC236}">
                <a16:creationId xmlns:a16="http://schemas.microsoft.com/office/drawing/2014/main" id="{2670B5EF-FE34-4811-9875-ABEACB03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人工智能相关技术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07935FE-36F2-47F0-B114-CD3A290BC93A}"/>
              </a:ext>
            </a:extLst>
          </p:cNvPr>
          <p:cNvSpPr/>
          <p:nvPr/>
        </p:nvSpPr>
        <p:spPr>
          <a:xfrm rot="20001303">
            <a:off x="-788731" y="5851001"/>
            <a:ext cx="1781272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9164191-B2C3-43CB-95F0-E857EDF26991}"/>
              </a:ext>
            </a:extLst>
          </p:cNvPr>
          <p:cNvSpPr/>
          <p:nvPr/>
        </p:nvSpPr>
        <p:spPr>
          <a:xfrm rot="20001303">
            <a:off x="-1114580" y="5976726"/>
            <a:ext cx="3793428" cy="6533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337E811-FA28-4548-8F77-4A27B6776CB8}"/>
              </a:ext>
            </a:extLst>
          </p:cNvPr>
          <p:cNvSpPr/>
          <p:nvPr/>
        </p:nvSpPr>
        <p:spPr>
          <a:xfrm rot="20001303">
            <a:off x="9928982" y="1360632"/>
            <a:ext cx="4126047" cy="300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EA00A27-5D8B-4BAB-9A5E-856769E2BA3A}"/>
              </a:ext>
            </a:extLst>
          </p:cNvPr>
          <p:cNvSpPr/>
          <p:nvPr/>
        </p:nvSpPr>
        <p:spPr>
          <a:xfrm rot="20001303">
            <a:off x="9171940" y="1122086"/>
            <a:ext cx="4528583" cy="197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784FD10-01B2-4005-A329-9F3E619D9010}"/>
              </a:ext>
            </a:extLst>
          </p:cNvPr>
          <p:cNvSpPr/>
          <p:nvPr/>
        </p:nvSpPr>
        <p:spPr>
          <a:xfrm rot="20001303">
            <a:off x="9408691" y="291748"/>
            <a:ext cx="3908794" cy="569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228F61F-DD52-4DE2-B9E0-089FBC520245}"/>
              </a:ext>
            </a:extLst>
          </p:cNvPr>
          <p:cNvSpPr/>
          <p:nvPr/>
        </p:nvSpPr>
        <p:spPr>
          <a:xfrm rot="20001303">
            <a:off x="-63803" y="6980440"/>
            <a:ext cx="1953500" cy="102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A08577A4-3E59-4B9A-B56A-946DFA2BC0B4}"/>
              </a:ext>
            </a:extLst>
          </p:cNvPr>
          <p:cNvSpPr/>
          <p:nvPr/>
        </p:nvSpPr>
        <p:spPr>
          <a:xfrm>
            <a:off x="719138" y="2378918"/>
            <a:ext cx="2615878" cy="1782502"/>
          </a:xfrm>
          <a:prstGeom prst="roundRect">
            <a:avLst>
              <a:gd name="adj" fmla="val 65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19A2515-5434-4564-AC5D-3EF3159DCEC8}"/>
              </a:ext>
            </a:extLst>
          </p:cNvPr>
          <p:cNvSpPr/>
          <p:nvPr/>
        </p:nvSpPr>
        <p:spPr>
          <a:xfrm>
            <a:off x="4091942" y="2378918"/>
            <a:ext cx="2615878" cy="1782502"/>
          </a:xfrm>
          <a:prstGeom prst="roundRect">
            <a:avLst>
              <a:gd name="adj" fmla="val 65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3ECB19C-9004-4B5C-88FF-1833A9029D87}"/>
              </a:ext>
            </a:extLst>
          </p:cNvPr>
          <p:cNvSpPr/>
          <p:nvPr/>
        </p:nvSpPr>
        <p:spPr>
          <a:xfrm>
            <a:off x="7464746" y="2378918"/>
            <a:ext cx="2615878" cy="1782502"/>
          </a:xfrm>
          <a:prstGeom prst="roundRect">
            <a:avLst>
              <a:gd name="adj" fmla="val 65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Group 3">
            <a:extLst>
              <a:ext uri="{FF2B5EF4-FFF2-40B4-BE49-F238E27FC236}">
                <a16:creationId xmlns:a16="http://schemas.microsoft.com/office/drawing/2014/main" id="{A34E566D-4988-45CE-8DC8-AAAFD8DB14FA}"/>
              </a:ext>
            </a:extLst>
          </p:cNvPr>
          <p:cNvGrpSpPr/>
          <p:nvPr/>
        </p:nvGrpSpPr>
        <p:grpSpPr>
          <a:xfrm>
            <a:off x="918874" y="2599954"/>
            <a:ext cx="2216406" cy="1340431"/>
            <a:chOff x="845700" y="2495004"/>
            <a:chExt cx="3250055" cy="2040617"/>
          </a:xfrm>
        </p:grpSpPr>
        <p:grpSp>
          <p:nvGrpSpPr>
            <p:cNvPr id="43" name="Group 15">
              <a:extLst>
                <a:ext uri="{FF2B5EF4-FFF2-40B4-BE49-F238E27FC236}">
                  <a16:creationId xmlns:a16="http://schemas.microsoft.com/office/drawing/2014/main" id="{B2506DFA-EBCB-4243-8A63-7ED6B76B38F9}"/>
                </a:ext>
              </a:extLst>
            </p:cNvPr>
            <p:cNvGrpSpPr/>
            <p:nvPr/>
          </p:nvGrpSpPr>
          <p:grpSpPr>
            <a:xfrm>
              <a:off x="845701" y="2495004"/>
              <a:ext cx="3249909" cy="1410790"/>
              <a:chOff x="145629" y="2798002"/>
              <a:chExt cx="3289902" cy="1182192"/>
            </a:xfrm>
          </p:grpSpPr>
          <p:pic>
            <p:nvPicPr>
              <p:cNvPr id="49" name="Picture 21">
                <a:extLst>
                  <a:ext uri="{FF2B5EF4-FFF2-40B4-BE49-F238E27FC236}">
                    <a16:creationId xmlns:a16="http://schemas.microsoft.com/office/drawing/2014/main" id="{5675E8FB-751A-4E54-B3B2-86205D55B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6781" y="2798002"/>
                <a:ext cx="1173874" cy="1173874"/>
              </a:xfrm>
              <a:prstGeom prst="rect">
                <a:avLst/>
              </a:prstGeom>
            </p:spPr>
          </p:pic>
          <p:pic>
            <p:nvPicPr>
              <p:cNvPr id="50" name="Picture 22">
                <a:extLst>
                  <a:ext uri="{FF2B5EF4-FFF2-40B4-BE49-F238E27FC236}">
                    <a16:creationId xmlns:a16="http://schemas.microsoft.com/office/drawing/2014/main" id="{7EE70770-FFFA-4D55-B88F-66784682A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629" y="2798003"/>
                <a:ext cx="1173874" cy="1173874"/>
              </a:xfrm>
              <a:prstGeom prst="rect">
                <a:avLst/>
              </a:prstGeom>
            </p:spPr>
          </p:pic>
          <p:pic>
            <p:nvPicPr>
              <p:cNvPr id="51" name="Picture 23">
                <a:extLst>
                  <a:ext uri="{FF2B5EF4-FFF2-40B4-BE49-F238E27FC236}">
                    <a16:creationId xmlns:a16="http://schemas.microsoft.com/office/drawing/2014/main" id="{6C4B8271-71E3-4BB1-857F-ED68FE7E1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0655" y="2798004"/>
                <a:ext cx="964876" cy="1182190"/>
              </a:xfrm>
              <a:prstGeom prst="rect">
                <a:avLst/>
              </a:prstGeom>
            </p:spPr>
          </p:pic>
        </p:grpSp>
        <p:grpSp>
          <p:nvGrpSpPr>
            <p:cNvPr id="44" name="Group 16">
              <a:extLst>
                <a:ext uri="{FF2B5EF4-FFF2-40B4-BE49-F238E27FC236}">
                  <a16:creationId xmlns:a16="http://schemas.microsoft.com/office/drawing/2014/main" id="{F6648FDF-903C-4658-98FB-192FC62F2278}"/>
                </a:ext>
              </a:extLst>
            </p:cNvPr>
            <p:cNvGrpSpPr/>
            <p:nvPr/>
          </p:nvGrpSpPr>
          <p:grpSpPr>
            <a:xfrm>
              <a:off x="845700" y="3818631"/>
              <a:ext cx="3250055" cy="716990"/>
              <a:chOff x="845700" y="3818631"/>
              <a:chExt cx="3250055" cy="716990"/>
            </a:xfrm>
          </p:grpSpPr>
          <p:pic>
            <p:nvPicPr>
              <p:cNvPr id="45" name="Picture 17">
                <a:extLst>
                  <a:ext uri="{FF2B5EF4-FFF2-40B4-BE49-F238E27FC236}">
                    <a16:creationId xmlns:a16="http://schemas.microsoft.com/office/drawing/2014/main" id="{CE115E94-FEEF-4402-9C39-3F079EB9B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5373" y="3832768"/>
                <a:ext cx="1253133" cy="701754"/>
              </a:xfrm>
              <a:prstGeom prst="rect">
                <a:avLst/>
              </a:prstGeom>
            </p:spPr>
          </p:pic>
          <p:pic>
            <p:nvPicPr>
              <p:cNvPr id="46" name="Picture 18">
                <a:extLst>
                  <a:ext uri="{FF2B5EF4-FFF2-40B4-BE49-F238E27FC236}">
                    <a16:creationId xmlns:a16="http://schemas.microsoft.com/office/drawing/2014/main" id="{FC3A63E3-7E30-491A-961C-1706C650D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78765" y="3818631"/>
                <a:ext cx="716990" cy="716990"/>
              </a:xfrm>
              <a:prstGeom prst="rect">
                <a:avLst/>
              </a:prstGeom>
            </p:spPr>
          </p:pic>
          <p:pic>
            <p:nvPicPr>
              <p:cNvPr id="47" name="Picture 19">
                <a:extLst>
                  <a:ext uri="{FF2B5EF4-FFF2-40B4-BE49-F238E27FC236}">
                    <a16:creationId xmlns:a16="http://schemas.microsoft.com/office/drawing/2014/main" id="{7AAC7A9D-7213-42D4-8C68-1882B4CB5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1450" y="3829129"/>
                <a:ext cx="1140350" cy="701754"/>
              </a:xfrm>
              <a:prstGeom prst="rect">
                <a:avLst/>
              </a:prstGeom>
            </p:spPr>
          </p:pic>
          <p:pic>
            <p:nvPicPr>
              <p:cNvPr id="48" name="Picture 20">
                <a:extLst>
                  <a:ext uri="{FF2B5EF4-FFF2-40B4-BE49-F238E27FC236}">
                    <a16:creationId xmlns:a16="http://schemas.microsoft.com/office/drawing/2014/main" id="{B7BEB2D1-11E4-4203-8E0F-AFFA691A3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700" y="3825838"/>
                <a:ext cx="708338" cy="708338"/>
              </a:xfrm>
              <a:prstGeom prst="rect">
                <a:avLst/>
              </a:prstGeom>
            </p:spPr>
          </p:pic>
        </p:grpSp>
      </p:grpSp>
      <p:sp>
        <p:nvSpPr>
          <p:cNvPr id="19" name="TextBox 17">
            <a:extLst>
              <a:ext uri="{FF2B5EF4-FFF2-40B4-BE49-F238E27FC236}">
                <a16:creationId xmlns:a16="http://schemas.microsoft.com/office/drawing/2014/main" id="{A6405542-E484-4D23-85A3-9B1B5CE57A84}"/>
              </a:ext>
            </a:extLst>
          </p:cNvPr>
          <p:cNvSpPr txBox="1"/>
          <p:nvPr/>
        </p:nvSpPr>
        <p:spPr>
          <a:xfrm>
            <a:off x="1335481" y="4454426"/>
            <a:ext cx="1184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09976">
              <a:defRPr/>
            </a:pPr>
            <a:r>
              <a:rPr lang="zh-CN" altLang="en-US" sz="3600" b="1" spc="3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语言</a:t>
            </a:r>
            <a:endParaRPr lang="en-US" sz="3600" b="1" spc="300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7E9AB1A-0923-4DDB-8253-649E6ADE0C0A}"/>
              </a:ext>
            </a:extLst>
          </p:cNvPr>
          <p:cNvGrpSpPr/>
          <p:nvPr/>
        </p:nvGrpSpPr>
        <p:grpSpPr>
          <a:xfrm>
            <a:off x="4265658" y="2724870"/>
            <a:ext cx="2268446" cy="1090598"/>
            <a:chOff x="4100753" y="2305834"/>
            <a:chExt cx="3582747" cy="1722473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9D3EC5A-346D-4F5E-90E9-50FBF01646A1}"/>
                </a:ext>
              </a:extLst>
            </p:cNvPr>
            <p:cNvGrpSpPr/>
            <p:nvPr/>
          </p:nvGrpSpPr>
          <p:grpSpPr>
            <a:xfrm>
              <a:off x="4100753" y="3569027"/>
              <a:ext cx="1949603" cy="456873"/>
              <a:chOff x="3713681" y="3698589"/>
              <a:chExt cx="2154099" cy="504795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BF7FD82-2F7A-441B-9711-3356CE371092}"/>
                  </a:ext>
                </a:extLst>
              </p:cNvPr>
              <p:cNvSpPr/>
              <p:nvPr/>
            </p:nvSpPr>
            <p:spPr>
              <a:xfrm>
                <a:off x="3886200" y="3698589"/>
                <a:ext cx="1815201" cy="5047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9976"/>
                <a:endParaRPr kumimoji="1" lang="zh-CN" altLang="en-US" sz="1594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pic>
            <p:nvPicPr>
              <p:cNvPr id="42" name="Picture 24">
                <a:extLst>
                  <a:ext uri="{FF2B5EF4-FFF2-40B4-BE49-F238E27FC236}">
                    <a16:creationId xmlns:a16="http://schemas.microsoft.com/office/drawing/2014/main" id="{F7B799EB-82AB-44DA-B9B7-3803CD94D4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3681" y="3735576"/>
                <a:ext cx="2154099" cy="430820"/>
              </a:xfrm>
              <a:prstGeom prst="rect">
                <a:avLst/>
              </a:prstGeom>
            </p:spPr>
          </p:pic>
        </p:grpSp>
        <p:pic>
          <p:nvPicPr>
            <p:cNvPr id="38" name="Picture 12">
              <a:extLst>
                <a:ext uri="{FF2B5EF4-FFF2-40B4-BE49-F238E27FC236}">
                  <a16:creationId xmlns:a16="http://schemas.microsoft.com/office/drawing/2014/main" id="{808C189B-736C-4742-AE1A-0356AD69C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5022" y="2305834"/>
              <a:ext cx="955992" cy="994016"/>
            </a:xfrm>
            <a:prstGeom prst="rect">
              <a:avLst/>
            </a:prstGeom>
          </p:spPr>
        </p:pic>
        <p:pic>
          <p:nvPicPr>
            <p:cNvPr id="39" name="Picture 13">
              <a:extLst>
                <a:ext uri="{FF2B5EF4-FFF2-40B4-BE49-F238E27FC236}">
                  <a16:creationId xmlns:a16="http://schemas.microsoft.com/office/drawing/2014/main" id="{282D79BE-2AE8-4AEB-8A1A-DCF28121A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0356" y="3541841"/>
              <a:ext cx="1633144" cy="486466"/>
            </a:xfrm>
            <a:prstGeom prst="rect">
              <a:avLst/>
            </a:prstGeom>
          </p:spPr>
        </p:pic>
        <p:pic>
          <p:nvPicPr>
            <p:cNvPr id="40" name="Picture 14">
              <a:extLst>
                <a:ext uri="{FF2B5EF4-FFF2-40B4-BE49-F238E27FC236}">
                  <a16:creationId xmlns:a16="http://schemas.microsoft.com/office/drawing/2014/main" id="{381799E1-7913-4B47-9D5C-5D6354126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5406" y="2460632"/>
              <a:ext cx="1815201" cy="684420"/>
            </a:xfrm>
            <a:prstGeom prst="rect">
              <a:avLst/>
            </a:prstGeom>
          </p:spPr>
        </p:pic>
      </p:grpSp>
      <p:sp>
        <p:nvSpPr>
          <p:cNvPr id="30" name="TextBox 33">
            <a:extLst>
              <a:ext uri="{FF2B5EF4-FFF2-40B4-BE49-F238E27FC236}">
                <a16:creationId xmlns:a16="http://schemas.microsoft.com/office/drawing/2014/main" id="{730AE031-C00A-4126-A3C8-3F97F7D9117C}"/>
              </a:ext>
            </a:extLst>
          </p:cNvPr>
          <p:cNvSpPr txBox="1"/>
          <p:nvPr/>
        </p:nvSpPr>
        <p:spPr>
          <a:xfrm>
            <a:off x="4808205" y="4454426"/>
            <a:ext cx="1184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09976">
              <a:defRPr/>
            </a:pPr>
            <a:r>
              <a:rPr lang="zh-CN" altLang="en-US" sz="3600" b="1" spc="3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</a:t>
            </a:r>
            <a:endParaRPr lang="en-US" sz="3600" b="1" spc="300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2FA0EE2-E5B1-4EAA-8BF1-244A853951B5}"/>
              </a:ext>
            </a:extLst>
          </p:cNvPr>
          <p:cNvGrpSpPr/>
          <p:nvPr/>
        </p:nvGrpSpPr>
        <p:grpSpPr>
          <a:xfrm>
            <a:off x="8032830" y="2536125"/>
            <a:ext cx="1479710" cy="1475240"/>
            <a:chOff x="8378717" y="2793022"/>
            <a:chExt cx="2145440" cy="2138958"/>
          </a:xfrm>
        </p:grpSpPr>
        <p:pic>
          <p:nvPicPr>
            <p:cNvPr id="34" name="Picture 9">
              <a:extLst>
                <a:ext uri="{FF2B5EF4-FFF2-40B4-BE49-F238E27FC236}">
                  <a16:creationId xmlns:a16="http://schemas.microsoft.com/office/drawing/2014/main" id="{85A6B1FB-59D6-49F9-8E0C-AE57B2ACC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8717" y="2793022"/>
              <a:ext cx="987808" cy="987808"/>
            </a:xfrm>
            <a:prstGeom prst="rect">
              <a:avLst/>
            </a:prstGeom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EADA5D12-B09B-412B-8088-8DC81B3A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6349" y="2793022"/>
              <a:ext cx="987808" cy="987808"/>
            </a:xfrm>
            <a:prstGeom prst="rect">
              <a:avLst/>
            </a:prstGeom>
          </p:spPr>
        </p:pic>
        <p:pic>
          <p:nvPicPr>
            <p:cNvPr id="36" name="Picture 11">
              <a:extLst>
                <a:ext uri="{FF2B5EF4-FFF2-40B4-BE49-F238E27FC236}">
                  <a16:creationId xmlns:a16="http://schemas.microsoft.com/office/drawing/2014/main" id="{9A0264A9-1E44-42DF-9CB3-1F8367540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6999" y="3953372"/>
              <a:ext cx="1088875" cy="978608"/>
            </a:xfrm>
            <a:prstGeom prst="rect">
              <a:avLst/>
            </a:prstGeom>
          </p:spPr>
        </p:pic>
      </p:grpSp>
      <p:sp>
        <p:nvSpPr>
          <p:cNvPr id="33" name="TextBox 35">
            <a:extLst>
              <a:ext uri="{FF2B5EF4-FFF2-40B4-BE49-F238E27FC236}">
                <a16:creationId xmlns:a16="http://schemas.microsoft.com/office/drawing/2014/main" id="{D17AC7AD-0572-4D9F-99CB-B07D6C8C4119}"/>
              </a:ext>
            </a:extLst>
          </p:cNvPr>
          <p:cNvSpPr txBox="1"/>
          <p:nvPr/>
        </p:nvSpPr>
        <p:spPr>
          <a:xfrm>
            <a:off x="8180216" y="4454426"/>
            <a:ext cx="1184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09976">
              <a:defRPr/>
            </a:pPr>
            <a:r>
              <a:rPr lang="zh-CN" altLang="en-US" sz="3600" b="1" spc="3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硬件</a:t>
            </a:r>
            <a:endParaRPr lang="en-US" sz="3600" b="1" spc="300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4081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>
            <a:extLst>
              <a:ext uri="{FF2B5EF4-FFF2-40B4-BE49-F238E27FC236}">
                <a16:creationId xmlns:a16="http://schemas.microsoft.com/office/drawing/2014/main" id="{2670B5EF-FE34-4811-9875-ABEACB03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人工智能解决图像识别问题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07935FE-36F2-47F0-B114-CD3A290BC93A}"/>
              </a:ext>
            </a:extLst>
          </p:cNvPr>
          <p:cNvSpPr/>
          <p:nvPr/>
        </p:nvSpPr>
        <p:spPr>
          <a:xfrm rot="20001303">
            <a:off x="-788731" y="5851001"/>
            <a:ext cx="1781272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9164191-B2C3-43CB-95F0-E857EDF26991}"/>
              </a:ext>
            </a:extLst>
          </p:cNvPr>
          <p:cNvSpPr/>
          <p:nvPr/>
        </p:nvSpPr>
        <p:spPr>
          <a:xfrm rot="20001303">
            <a:off x="-1114580" y="5976726"/>
            <a:ext cx="3793428" cy="6533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337E811-FA28-4548-8F77-4A27B6776CB8}"/>
              </a:ext>
            </a:extLst>
          </p:cNvPr>
          <p:cNvSpPr/>
          <p:nvPr/>
        </p:nvSpPr>
        <p:spPr>
          <a:xfrm rot="20001303">
            <a:off x="9928982" y="1360632"/>
            <a:ext cx="4126047" cy="300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EA00A27-5D8B-4BAB-9A5E-856769E2BA3A}"/>
              </a:ext>
            </a:extLst>
          </p:cNvPr>
          <p:cNvSpPr/>
          <p:nvPr/>
        </p:nvSpPr>
        <p:spPr>
          <a:xfrm rot="20001303">
            <a:off x="9171940" y="1122086"/>
            <a:ext cx="4528583" cy="197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784FD10-01B2-4005-A329-9F3E619D9010}"/>
              </a:ext>
            </a:extLst>
          </p:cNvPr>
          <p:cNvSpPr/>
          <p:nvPr/>
        </p:nvSpPr>
        <p:spPr>
          <a:xfrm rot="20001303">
            <a:off x="9408691" y="291748"/>
            <a:ext cx="3908794" cy="569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228F61F-DD52-4DE2-B9E0-089FBC520245}"/>
              </a:ext>
            </a:extLst>
          </p:cNvPr>
          <p:cNvSpPr/>
          <p:nvPr/>
        </p:nvSpPr>
        <p:spPr>
          <a:xfrm rot="20001303">
            <a:off x="-63803" y="6980440"/>
            <a:ext cx="1953500" cy="102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grpSp>
        <p:nvGrpSpPr>
          <p:cNvPr id="52" name="Group 25">
            <a:extLst>
              <a:ext uri="{FF2B5EF4-FFF2-40B4-BE49-F238E27FC236}">
                <a16:creationId xmlns:a16="http://schemas.microsoft.com/office/drawing/2014/main" id="{3124B02A-2765-48DF-BF71-F7F0C43692BB}"/>
              </a:ext>
            </a:extLst>
          </p:cNvPr>
          <p:cNvGrpSpPr/>
          <p:nvPr/>
        </p:nvGrpSpPr>
        <p:grpSpPr>
          <a:xfrm>
            <a:off x="638461" y="2085820"/>
            <a:ext cx="8958231" cy="2824476"/>
            <a:chOff x="1044243" y="2332640"/>
            <a:chExt cx="10113070" cy="3188590"/>
          </a:xfrm>
        </p:grpSpPr>
        <p:sp>
          <p:nvSpPr>
            <p:cNvPr id="53" name="TextBox 26">
              <a:extLst>
                <a:ext uri="{FF2B5EF4-FFF2-40B4-BE49-F238E27FC236}">
                  <a16:creationId xmlns:a16="http://schemas.microsoft.com/office/drawing/2014/main" id="{298483B7-756F-48E7-9BE8-E1F4AA16597F}"/>
                </a:ext>
              </a:extLst>
            </p:cNvPr>
            <p:cNvSpPr txBox="1"/>
            <p:nvPr/>
          </p:nvSpPr>
          <p:spPr>
            <a:xfrm>
              <a:off x="3317660" y="3010979"/>
              <a:ext cx="1158177" cy="3127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59937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n-US" altLang="en-US" sz="2000" b="1" dirty="0" err="1">
                  <a:gradFill flip="none" rotWithShape="1">
                    <a:gsLst>
                      <a:gs pos="0">
                        <a:srgbClr val="FAD000"/>
                      </a:gs>
                      <a:gs pos="100000">
                        <a:srgbClr val="FAD000">
                          <a:alpha val="60000"/>
                        </a:srgbClr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人脸辨别</a:t>
              </a:r>
              <a:endParaRPr lang="en-US" altLang="en-US" sz="2000" b="1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4" name="Picture 27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48C1A27F-895B-456E-B1AC-0B0A4511D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660" y="3633646"/>
              <a:ext cx="1600200" cy="1600200"/>
            </a:xfrm>
            <a:prstGeom prst="rect">
              <a:avLst/>
            </a:prstGeom>
          </p:spPr>
        </p:pic>
        <p:sp>
          <p:nvSpPr>
            <p:cNvPr id="61" name="Rectangle 28">
              <a:extLst>
                <a:ext uri="{FF2B5EF4-FFF2-40B4-BE49-F238E27FC236}">
                  <a16:creationId xmlns:a16="http://schemas.microsoft.com/office/drawing/2014/main" id="{ACE01080-7B36-4F52-80F5-DAEAE5C4C17F}"/>
                </a:ext>
              </a:extLst>
            </p:cNvPr>
            <p:cNvSpPr/>
            <p:nvPr/>
          </p:nvSpPr>
          <p:spPr>
            <a:xfrm>
              <a:off x="8065650" y="3010979"/>
              <a:ext cx="1366649" cy="4169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59937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n-US" altLang="en-US" sz="2000" b="1" dirty="0" err="1">
                  <a:gradFill flip="none" rotWithShape="1">
                    <a:gsLst>
                      <a:gs pos="0">
                        <a:srgbClr val="FAD000"/>
                      </a:gs>
                      <a:gs pos="100000">
                        <a:srgbClr val="FAD000">
                          <a:alpha val="60000"/>
                        </a:srgbClr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衣服估价</a:t>
              </a:r>
              <a:endParaRPr lang="en-US" altLang="en-US" sz="2000" b="1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TextBox 29">
              <a:extLst>
                <a:ext uri="{FF2B5EF4-FFF2-40B4-BE49-F238E27FC236}">
                  <a16:creationId xmlns:a16="http://schemas.microsoft.com/office/drawing/2014/main" id="{5171EF6D-194A-4E29-988B-D54603CC265E}"/>
                </a:ext>
              </a:extLst>
            </p:cNvPr>
            <p:cNvSpPr txBox="1"/>
            <p:nvPr/>
          </p:nvSpPr>
          <p:spPr>
            <a:xfrm>
              <a:off x="8186572" y="3617120"/>
              <a:ext cx="2970741" cy="8687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09976">
                <a:lnSpc>
                  <a:spcPct val="150000"/>
                </a:lnSpc>
                <a:defRPr/>
              </a:pPr>
              <a:r>
                <a:rPr lang="en-US" sz="1772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“</a:t>
              </a:r>
              <a:r>
                <a:rPr lang="en-US" sz="1772" b="1" dirty="0" err="1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Segoe UI" panose="020B0502040204020203" pitchFamily="34" charset="0"/>
                </a:rPr>
                <a:t>一件有精致纽扣</a:t>
              </a:r>
              <a:r>
                <a:rPr lang="en-US" sz="1772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Segoe UI" panose="020B0502040204020203" pitchFamily="34" charset="0"/>
                </a:rPr>
                <a:t>…</a:t>
              </a:r>
              <a:r>
                <a:rPr lang="zh-CN" altLang="en-US" sz="1772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Segoe UI" panose="020B0502040204020203" pitchFamily="34" charset="0"/>
                </a:rPr>
                <a:t>长袖</a:t>
              </a:r>
              <a:r>
                <a:rPr lang="en-US" altLang="zh-CN" sz="1772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Segoe UI" panose="020B0502040204020203" pitchFamily="34" charset="0"/>
                </a:rPr>
                <a:t>…</a:t>
              </a:r>
              <a:r>
                <a:rPr lang="zh-CN" altLang="en-US" sz="1772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Segoe UI" panose="020B0502040204020203" pitchFamily="34" charset="0"/>
                </a:rPr>
                <a:t>适合休闲和商务场合穿着</a:t>
              </a:r>
              <a:r>
                <a:rPr lang="en-US" sz="1772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”</a:t>
              </a:r>
            </a:p>
          </p:txBody>
        </p:sp>
        <p:sp>
          <p:nvSpPr>
            <p:cNvPr id="63" name="TextBox 30">
              <a:extLst>
                <a:ext uri="{FF2B5EF4-FFF2-40B4-BE49-F238E27FC236}">
                  <a16:creationId xmlns:a16="http://schemas.microsoft.com/office/drawing/2014/main" id="{1E85883E-8E37-4619-89C0-210E5853FB16}"/>
                </a:ext>
              </a:extLst>
            </p:cNvPr>
            <p:cNvSpPr txBox="1"/>
            <p:nvPr/>
          </p:nvSpPr>
          <p:spPr>
            <a:xfrm>
              <a:off x="2413245" y="2332640"/>
              <a:ext cx="928713" cy="3166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9976">
                <a:defRPr/>
              </a:pPr>
              <a:r>
                <a:rPr lang="en-US" sz="17627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{</a:t>
              </a:r>
            </a:p>
          </p:txBody>
        </p:sp>
        <p:sp>
          <p:nvSpPr>
            <p:cNvPr id="64" name="TextBox 31">
              <a:extLst>
                <a:ext uri="{FF2B5EF4-FFF2-40B4-BE49-F238E27FC236}">
                  <a16:creationId xmlns:a16="http://schemas.microsoft.com/office/drawing/2014/main" id="{52794F62-4DED-46A3-B224-2C26F0188D96}"/>
                </a:ext>
              </a:extLst>
            </p:cNvPr>
            <p:cNvSpPr txBox="1"/>
            <p:nvPr/>
          </p:nvSpPr>
          <p:spPr>
            <a:xfrm>
              <a:off x="1044243" y="3272589"/>
              <a:ext cx="1545806" cy="158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9976">
                <a:defRPr/>
              </a:pPr>
              <a:r>
                <a:rPr lang="en-US" sz="8504" i="1" dirty="0">
                  <a:solidFill>
                    <a:prstClr val="white"/>
                  </a:solidFill>
                  <a:latin typeface="Calibri" panose="020F0502020204030204"/>
                </a:rPr>
                <a:t>f</a:t>
              </a:r>
              <a:r>
                <a:rPr lang="en-US" sz="6378" dirty="0">
                  <a:solidFill>
                    <a:prstClr val="white"/>
                  </a:solidFill>
                  <a:latin typeface="Calibri" panose="020F0502020204030204"/>
                </a:rPr>
                <a:t>(x)</a:t>
              </a:r>
              <a:endParaRPr lang="en-US" sz="8504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" name="TextBox 32">
              <a:extLst>
                <a:ext uri="{FF2B5EF4-FFF2-40B4-BE49-F238E27FC236}">
                  <a16:creationId xmlns:a16="http://schemas.microsoft.com/office/drawing/2014/main" id="{063D6339-ECBE-4EDC-9712-11291234B0D7}"/>
                </a:ext>
              </a:extLst>
            </p:cNvPr>
            <p:cNvSpPr txBox="1"/>
            <p:nvPr/>
          </p:nvSpPr>
          <p:spPr>
            <a:xfrm>
              <a:off x="7161234" y="2354700"/>
              <a:ext cx="928713" cy="3166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9976">
                <a:defRPr/>
              </a:pPr>
              <a:r>
                <a:rPr lang="en-US" sz="17627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{</a:t>
              </a:r>
            </a:p>
          </p:txBody>
        </p:sp>
        <p:sp>
          <p:nvSpPr>
            <p:cNvPr id="66" name="TextBox 33">
              <a:extLst>
                <a:ext uri="{FF2B5EF4-FFF2-40B4-BE49-F238E27FC236}">
                  <a16:creationId xmlns:a16="http://schemas.microsoft.com/office/drawing/2014/main" id="{9199CD18-D2C5-45BB-98BC-3D8185B6F4F1}"/>
                </a:ext>
              </a:extLst>
            </p:cNvPr>
            <p:cNvSpPr txBox="1"/>
            <p:nvPr/>
          </p:nvSpPr>
          <p:spPr>
            <a:xfrm>
              <a:off x="5792232" y="3294650"/>
              <a:ext cx="1545806" cy="15816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9976">
                <a:defRPr/>
              </a:pPr>
              <a:r>
                <a:rPr lang="en-US" sz="8504" i="1">
                  <a:solidFill>
                    <a:prstClr val="white"/>
                  </a:solidFill>
                  <a:latin typeface="Calibri" panose="020F0502020204030204"/>
                </a:rPr>
                <a:t>f</a:t>
              </a:r>
              <a:r>
                <a:rPr lang="en-US" sz="6378">
                  <a:solidFill>
                    <a:prstClr val="white"/>
                  </a:solidFill>
                  <a:latin typeface="Calibri" panose="020F0502020204030204"/>
                </a:rPr>
                <a:t>(x)</a:t>
              </a:r>
              <a:endParaRPr lang="en-US" sz="8504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9591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>
            <a:extLst>
              <a:ext uri="{FF2B5EF4-FFF2-40B4-BE49-F238E27FC236}">
                <a16:creationId xmlns:a16="http://schemas.microsoft.com/office/drawing/2014/main" id="{2670B5EF-FE34-4811-9875-ABEACB03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入门步骤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07935FE-36F2-47F0-B114-CD3A290BC93A}"/>
              </a:ext>
            </a:extLst>
          </p:cNvPr>
          <p:cNvSpPr/>
          <p:nvPr/>
        </p:nvSpPr>
        <p:spPr>
          <a:xfrm rot="20001303">
            <a:off x="-788731" y="5851001"/>
            <a:ext cx="1781272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9164191-B2C3-43CB-95F0-E857EDF26991}"/>
              </a:ext>
            </a:extLst>
          </p:cNvPr>
          <p:cNvSpPr/>
          <p:nvPr/>
        </p:nvSpPr>
        <p:spPr>
          <a:xfrm rot="20001303">
            <a:off x="-1114580" y="5976726"/>
            <a:ext cx="3793428" cy="6533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337E811-FA28-4548-8F77-4A27B6776CB8}"/>
              </a:ext>
            </a:extLst>
          </p:cNvPr>
          <p:cNvSpPr/>
          <p:nvPr/>
        </p:nvSpPr>
        <p:spPr>
          <a:xfrm rot="20001303">
            <a:off x="9928982" y="1360632"/>
            <a:ext cx="4126047" cy="300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EA00A27-5D8B-4BAB-9A5E-856769E2BA3A}"/>
              </a:ext>
            </a:extLst>
          </p:cNvPr>
          <p:cNvSpPr/>
          <p:nvPr/>
        </p:nvSpPr>
        <p:spPr>
          <a:xfrm rot="20001303">
            <a:off x="9171940" y="1122086"/>
            <a:ext cx="4528583" cy="197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784FD10-01B2-4005-A329-9F3E619D9010}"/>
              </a:ext>
            </a:extLst>
          </p:cNvPr>
          <p:cNvSpPr/>
          <p:nvPr/>
        </p:nvSpPr>
        <p:spPr>
          <a:xfrm rot="20001303">
            <a:off x="9408691" y="291748"/>
            <a:ext cx="3908794" cy="569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228F61F-DD52-4DE2-B9E0-089FBC520245}"/>
              </a:ext>
            </a:extLst>
          </p:cNvPr>
          <p:cNvSpPr/>
          <p:nvPr/>
        </p:nvSpPr>
        <p:spPr>
          <a:xfrm rot="20001303">
            <a:off x="-63803" y="6980440"/>
            <a:ext cx="1953500" cy="102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18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B968168-3A85-456D-8C27-9CFCD88622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855" y="2039343"/>
            <a:ext cx="1419421" cy="1419421"/>
          </a:xfrm>
          <a:prstGeom prst="rect">
            <a:avLst/>
          </a:prstGeom>
        </p:spPr>
      </p:pic>
      <p:pic>
        <p:nvPicPr>
          <p:cNvPr id="19" name="Picture 12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C08903-06B1-4875-A597-F638BC1D7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889" y="2040319"/>
            <a:ext cx="1417469" cy="1417469"/>
          </a:xfrm>
          <a:prstGeom prst="rect">
            <a:avLst/>
          </a:prstGeom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7C1B4365-CD58-440F-AE87-019840A7EF8D}"/>
              </a:ext>
            </a:extLst>
          </p:cNvPr>
          <p:cNvSpPr txBox="1"/>
          <p:nvPr/>
        </p:nvSpPr>
        <p:spPr>
          <a:xfrm>
            <a:off x="5517276" y="4184212"/>
            <a:ext cx="1090042" cy="3271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809976">
              <a:defRPr/>
            </a:pPr>
            <a:r>
              <a:rPr lang="zh-CN" altLang="en-US" sz="2126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egoe UI" panose="020B0502040204020203" pitchFamily="34" charset="0"/>
              </a:rPr>
              <a:t>不是人脸</a:t>
            </a:r>
            <a:endParaRPr lang="en-US" sz="2126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21" name="Picture 15">
            <a:extLst>
              <a:ext uri="{FF2B5EF4-FFF2-40B4-BE49-F238E27FC236}">
                <a16:creationId xmlns:a16="http://schemas.microsoft.com/office/drawing/2014/main" id="{3D6DC1E6-1587-4533-A18D-1D15C4B08D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322" y="3639055"/>
            <a:ext cx="1417469" cy="1417469"/>
          </a:xfrm>
          <a:prstGeom prst="rect">
            <a:avLst/>
          </a:prstGeom>
        </p:spPr>
      </p:pic>
      <p:pic>
        <p:nvPicPr>
          <p:cNvPr id="22" name="Picture 16">
            <a:extLst>
              <a:ext uri="{FF2B5EF4-FFF2-40B4-BE49-F238E27FC236}">
                <a16:creationId xmlns:a16="http://schemas.microsoft.com/office/drawing/2014/main" id="{7951DC79-EA1C-42C2-89AD-CEFDFC4F57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801" y="3535611"/>
            <a:ext cx="1644114" cy="1624358"/>
          </a:xfrm>
          <a:prstGeom prst="rect">
            <a:avLst/>
          </a:prstGeom>
        </p:spPr>
      </p:pic>
      <p:sp>
        <p:nvSpPr>
          <p:cNvPr id="23" name="TextBox 17">
            <a:extLst>
              <a:ext uri="{FF2B5EF4-FFF2-40B4-BE49-F238E27FC236}">
                <a16:creationId xmlns:a16="http://schemas.microsoft.com/office/drawing/2014/main" id="{F26138BB-2EC7-465F-B3C2-C25BF44FC4C5}"/>
              </a:ext>
            </a:extLst>
          </p:cNvPr>
          <p:cNvSpPr txBox="1"/>
          <p:nvPr/>
        </p:nvSpPr>
        <p:spPr>
          <a:xfrm>
            <a:off x="8404553" y="4184212"/>
            <a:ext cx="1090042" cy="3271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809976">
              <a:defRPr/>
            </a:pPr>
            <a:r>
              <a:rPr lang="zh-CN" altLang="en-US" sz="2126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egoe UI" panose="020B0502040204020203" pitchFamily="34" charset="0"/>
              </a:rPr>
              <a:t>不是人脸</a:t>
            </a:r>
            <a:endParaRPr lang="en-US" sz="2126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62453C35-4AA5-4C13-BA9A-A0CB79DF02EF}"/>
              </a:ext>
            </a:extLst>
          </p:cNvPr>
          <p:cNvSpPr txBox="1"/>
          <p:nvPr/>
        </p:nvSpPr>
        <p:spPr>
          <a:xfrm>
            <a:off x="2001378" y="2805836"/>
            <a:ext cx="1369286" cy="18372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9976">
              <a:defRPr/>
            </a:pPr>
            <a:r>
              <a:rPr lang="en-US" sz="8504" i="1" dirty="0">
                <a:solidFill>
                  <a:prstClr val="white"/>
                </a:solidFill>
                <a:latin typeface="Calibri" panose="020F0502020204030204"/>
              </a:rPr>
              <a:t>f</a:t>
            </a:r>
            <a:r>
              <a:rPr lang="en-US" sz="6378" dirty="0">
                <a:solidFill>
                  <a:prstClr val="white"/>
                </a:solidFill>
                <a:latin typeface="Calibri" panose="020F0502020204030204"/>
              </a:rPr>
              <a:t>(x)</a:t>
            </a:r>
            <a:br>
              <a:rPr lang="en-US" sz="6378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2835" i="1" dirty="0">
                <a:solidFill>
                  <a:prstClr val="white"/>
                </a:solidFill>
                <a:latin typeface="Calibri" panose="020F0502020204030204"/>
              </a:rPr>
              <a:t>Model</a:t>
            </a:r>
            <a:endParaRPr lang="en-US" sz="8504" i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C7B97E6D-C3DE-403B-BBA7-C0E5673F4F64}"/>
              </a:ext>
            </a:extLst>
          </p:cNvPr>
          <p:cNvSpPr txBox="1"/>
          <p:nvPr/>
        </p:nvSpPr>
        <p:spPr>
          <a:xfrm>
            <a:off x="1305168" y="2179024"/>
            <a:ext cx="2031325" cy="8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59937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en-US" b="1" dirty="0" err="1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机器学习结合算法</a:t>
            </a:r>
            <a:endParaRPr lang="en-US" altLang="en-US" b="1" dirty="0">
              <a:gradFill flip="none" rotWithShape="1">
                <a:gsLst>
                  <a:gs pos="0">
                    <a:srgbClr val="FAD000"/>
                  </a:gs>
                  <a:gs pos="100000">
                    <a:srgbClr val="FAD000">
                      <a:alpha val="60000"/>
                    </a:srgbClr>
                  </a:gs>
                </a:gsLst>
                <a:lin ang="54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959937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b="1" dirty="0">
                <a:gradFill flip="none" rotWithShape="1">
                  <a:gsLst>
                    <a:gs pos="0">
                      <a:srgbClr val="FAD000"/>
                    </a:gs>
                    <a:gs pos="100000">
                      <a:srgbClr val="FAD000">
                        <a:alpha val="60000"/>
                      </a:srgb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数据生成模型</a:t>
            </a:r>
            <a:endParaRPr lang="en-US" altLang="en-US" b="1" dirty="0">
              <a:gradFill flip="none" rotWithShape="1">
                <a:gsLst>
                  <a:gs pos="0">
                    <a:srgbClr val="FAD000"/>
                  </a:gs>
                  <a:gs pos="100000">
                    <a:srgbClr val="FAD000">
                      <a:alpha val="60000"/>
                    </a:srgbClr>
                  </a:gs>
                </a:gsLst>
                <a:lin ang="54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ACF49000-77B7-42B9-91B9-963CD7F9439C}"/>
              </a:ext>
            </a:extLst>
          </p:cNvPr>
          <p:cNvSpPr txBox="1"/>
          <p:nvPr/>
        </p:nvSpPr>
        <p:spPr>
          <a:xfrm>
            <a:off x="5590858" y="2603130"/>
            <a:ext cx="545021" cy="3271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809976">
              <a:defRPr/>
            </a:pPr>
            <a:r>
              <a:rPr lang="zh-CN" altLang="en-US" sz="2126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egoe UI" panose="020B0502040204020203" pitchFamily="34" charset="0"/>
              </a:rPr>
              <a:t>人脸</a:t>
            </a:r>
            <a:endParaRPr lang="en-US" sz="2126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B67677BD-F091-4825-9B3E-7ED0B2F88658}"/>
              </a:ext>
            </a:extLst>
          </p:cNvPr>
          <p:cNvSpPr txBox="1"/>
          <p:nvPr/>
        </p:nvSpPr>
        <p:spPr>
          <a:xfrm>
            <a:off x="8472915" y="2610200"/>
            <a:ext cx="545021" cy="3271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809976">
              <a:defRPr/>
            </a:pPr>
            <a:r>
              <a:rPr lang="zh-CN" altLang="en-US" sz="2126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egoe UI" panose="020B0502040204020203" pitchFamily="34" charset="0"/>
              </a:rPr>
              <a:t>人脸</a:t>
            </a:r>
            <a:endParaRPr lang="en-US" sz="2126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820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>
            <a:extLst>
              <a:ext uri="{FF2B5EF4-FFF2-40B4-BE49-F238E27FC236}">
                <a16:creationId xmlns:a16="http://schemas.microsoft.com/office/drawing/2014/main" id="{2670B5EF-FE34-4811-9875-ABEACB03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人工智能从入门到放弃就是几个小时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07935FE-36F2-47F0-B114-CD3A290BC93A}"/>
              </a:ext>
            </a:extLst>
          </p:cNvPr>
          <p:cNvSpPr/>
          <p:nvPr/>
        </p:nvSpPr>
        <p:spPr>
          <a:xfrm rot="20001303">
            <a:off x="-788731" y="5851001"/>
            <a:ext cx="1781272" cy="28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/>
              </a:gs>
              <a:gs pos="90000">
                <a:srgbClr val="B10750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9164191-B2C3-43CB-95F0-E857EDF26991}"/>
              </a:ext>
            </a:extLst>
          </p:cNvPr>
          <p:cNvSpPr/>
          <p:nvPr/>
        </p:nvSpPr>
        <p:spPr>
          <a:xfrm rot="20001303">
            <a:off x="-1114580" y="5976726"/>
            <a:ext cx="3793428" cy="6533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337E811-FA28-4548-8F77-4A27B6776CB8}"/>
              </a:ext>
            </a:extLst>
          </p:cNvPr>
          <p:cNvSpPr/>
          <p:nvPr/>
        </p:nvSpPr>
        <p:spPr>
          <a:xfrm rot="20001303">
            <a:off x="9928982" y="1360632"/>
            <a:ext cx="4126047" cy="300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EA00A27-5D8B-4BAB-9A5E-856769E2BA3A}"/>
              </a:ext>
            </a:extLst>
          </p:cNvPr>
          <p:cNvSpPr/>
          <p:nvPr/>
        </p:nvSpPr>
        <p:spPr>
          <a:xfrm rot="20001303">
            <a:off x="9171940" y="1122086"/>
            <a:ext cx="4528583" cy="197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10750">
                  <a:alpha val="61000"/>
                </a:srgbClr>
              </a:gs>
              <a:gs pos="90000">
                <a:srgbClr val="B1075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784FD10-01B2-4005-A329-9F3E619D9010}"/>
              </a:ext>
            </a:extLst>
          </p:cNvPr>
          <p:cNvSpPr/>
          <p:nvPr/>
        </p:nvSpPr>
        <p:spPr>
          <a:xfrm rot="20001303">
            <a:off x="9408691" y="291748"/>
            <a:ext cx="3908794" cy="569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0A880"/>
              </a:gs>
              <a:gs pos="100000">
                <a:srgbClr val="10A880">
                  <a:alpha val="0"/>
                </a:srgb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228F61F-DD52-4DE2-B9E0-089FBC520245}"/>
              </a:ext>
            </a:extLst>
          </p:cNvPr>
          <p:cNvSpPr/>
          <p:nvPr/>
        </p:nvSpPr>
        <p:spPr>
          <a:xfrm rot="20001303">
            <a:off x="-63803" y="6980440"/>
            <a:ext cx="1953500" cy="102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9B221">
                  <a:alpha val="42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7D32FC5E-D6C4-4F9A-8D49-E5B35241DF15}"/>
              </a:ext>
            </a:extLst>
          </p:cNvPr>
          <p:cNvSpPr/>
          <p:nvPr/>
        </p:nvSpPr>
        <p:spPr>
          <a:xfrm rot="16200000">
            <a:off x="2951062" y="1302673"/>
            <a:ext cx="4897638" cy="5103854"/>
          </a:xfrm>
          <a:custGeom>
            <a:avLst/>
            <a:gdLst>
              <a:gd name="connsiteX0" fmla="*/ 4522820 w 4522820"/>
              <a:gd name="connsiteY0" fmla="*/ 0 h 4713254"/>
              <a:gd name="connsiteX1" fmla="*/ 4522820 w 4522820"/>
              <a:gd name="connsiteY1" fmla="*/ 4713254 h 4713254"/>
              <a:gd name="connsiteX2" fmla="*/ 0 w 4522820"/>
              <a:gd name="connsiteY2" fmla="*/ 4713254 h 4713254"/>
              <a:gd name="connsiteX3" fmla="*/ 0 w 4522820"/>
              <a:gd name="connsiteY3" fmla="*/ 0 h 471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820" h="4713254">
                <a:moveTo>
                  <a:pt x="4522820" y="0"/>
                </a:moveTo>
                <a:lnTo>
                  <a:pt x="4522820" y="4713254"/>
                </a:lnTo>
                <a:lnTo>
                  <a:pt x="0" y="47132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2000">
                <a:srgbClr val="CE7100">
                  <a:alpha val="12000"/>
                </a:srgbClr>
              </a:gs>
              <a:gs pos="0">
                <a:srgbClr val="D9B221">
                  <a:alpha val="60000"/>
                </a:srgbClr>
              </a:gs>
              <a:gs pos="100000">
                <a:srgbClr val="D9B221">
                  <a:alpha val="0"/>
                </a:srgb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0B698449-E51D-4451-8C0A-19C642CD5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254" y="1593190"/>
            <a:ext cx="4713254" cy="452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65700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30B3E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</TotalTime>
  <Words>1854</Words>
  <Application>Microsoft Office PowerPoint</Application>
  <PresentationFormat>自定义</PresentationFormat>
  <Paragraphs>288</Paragraphs>
  <Slides>35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Microsoft YaHei Light</vt:lpstr>
      <vt:lpstr>等线</vt:lpstr>
      <vt:lpstr>微软雅黑</vt:lpstr>
      <vt:lpstr>微软雅黑</vt:lpstr>
      <vt:lpstr>Arial</vt:lpstr>
      <vt:lpstr>Calibri</vt:lpstr>
      <vt:lpstr>Segoe UI</vt:lpstr>
      <vt:lpstr>Segoe UI Light</vt:lpstr>
      <vt:lpstr>Segoe UI Semibold</vt:lpstr>
      <vt:lpstr>2_Office 主题​​</vt:lpstr>
      <vt:lpstr>.NET Core 下的人工智能</vt:lpstr>
      <vt:lpstr>个人介绍</vt:lpstr>
      <vt:lpstr>本课内容</vt:lpstr>
      <vt:lpstr>首先看看人工智能能做什么？</vt:lpstr>
      <vt:lpstr>入门步骤</vt:lpstr>
      <vt:lpstr>人工智能相关技术</vt:lpstr>
      <vt:lpstr>人工智能解决图像识别问题</vt:lpstr>
      <vt:lpstr>入门步骤</vt:lpstr>
      <vt:lpstr>人工智能从入门到放弃就是几个小时</vt:lpstr>
      <vt:lpstr>.NET Core现在是最牛的跨平台解决方案之一</vt:lpstr>
      <vt:lpstr>ML.NET是微软发布的一个机器学习框架</vt:lpstr>
      <vt:lpstr>ML.NET 1.x 示例</vt:lpstr>
      <vt:lpstr>PowerPoint 演示文稿</vt:lpstr>
      <vt:lpstr>ML.NET 满足市场需求吗？往往需要更成熟的方案</vt:lpstr>
      <vt:lpstr>看看行业的痛点</vt:lpstr>
      <vt:lpstr>一套基于.NET Core 的开源解决方案- SciSharp</vt:lpstr>
      <vt:lpstr>SciSharp Suite产品架构</vt:lpstr>
      <vt:lpstr>SciSharp在.NET机器学习中有更大的优势</vt:lpstr>
      <vt:lpstr>竞争优势</vt:lpstr>
      <vt:lpstr>行业评价</vt:lpstr>
      <vt:lpstr>从Jupyter NoteBook 谈起 - ICSharpCore</vt:lpstr>
      <vt:lpstr>ICSharpCore 介绍</vt:lpstr>
      <vt:lpstr>ICSharpCore 示例</vt:lpstr>
      <vt:lpstr>TensorFlow.NET介绍</vt:lpstr>
      <vt:lpstr>TensorFlow.NET被谷歌列入TensorFlow官网推荐给全球开发者</vt:lpstr>
      <vt:lpstr>TensorFlow.NET优势</vt:lpstr>
      <vt:lpstr>SciSharp套件之TensorFlow.NET正在被微软的ML.NET集成</vt:lpstr>
      <vt:lpstr>TensorFlow.NET以支持的应用</vt:lpstr>
      <vt:lpstr>TensorFlow.NET 示例</vt:lpstr>
      <vt:lpstr>Keras.NET 介绍</vt:lpstr>
      <vt:lpstr>Keras.NET 示例</vt:lpstr>
      <vt:lpstr>SciSharp 实现方式</vt:lpstr>
      <vt:lpstr>SciSharp 移植性强，和原生Python代码一致，更容易学习和使用</vt:lpstr>
      <vt:lpstr>开源套件使用情况（部分）*</vt:lpstr>
      <vt:lpstr>ML.NET 1.x 示例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波</dc:creator>
  <cp:lastModifiedBy>Administrator</cp:lastModifiedBy>
  <cp:revision>95</cp:revision>
  <dcterms:created xsi:type="dcterms:W3CDTF">2019-10-21T07:52:10Z</dcterms:created>
  <dcterms:modified xsi:type="dcterms:W3CDTF">2019-11-08T17:43:01Z</dcterms:modified>
</cp:coreProperties>
</file>